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1818" y="6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1" y="2529626"/>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GB"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Comparative analysis of GHG emission calculation procedures according to EN 16258 and ISO 14083</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Karolína Ujlacká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Vladimír Konečný</a:t>
            </a:r>
            <a:r>
              <a:rPr lang="sk-SK" sz="4500" baseline="30000" dirty="0">
                <a:solidFill>
                  <a:srgbClr val="002060"/>
                </a:solidFill>
                <a:latin typeface="Arial" panose="020B0604020202020204" pitchFamily="34" charset="0"/>
                <a:cs typeface="Arial" panose="020B0604020202020204" pitchFamily="34" charset="0"/>
              </a:rPr>
              <a:t>2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245085" y="6037566"/>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1"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a:solidFill>
                  <a:srgbClr val="002060"/>
                </a:solidFill>
                <a:latin typeface="Arial" panose="020B0604020202020204" pitchFamily="34" charset="0"/>
                <a:cs typeface="Arial" panose="020B0604020202020204" pitchFamily="34" charset="0"/>
              </a:rPr>
              <a:t>Department of Road and Urban Transport, Faculty of Operation and Economics of Transport and Communications, University of Žilina, </a:t>
            </a:r>
            <a:r>
              <a:rPr lang="en-US" sz="3600" i="1" dirty="0" err="1">
                <a:solidFill>
                  <a:srgbClr val="002060"/>
                </a:solidFill>
                <a:latin typeface="Arial" panose="020B0604020202020204" pitchFamily="34" charset="0"/>
                <a:cs typeface="Arial" panose="020B0604020202020204" pitchFamily="34" charset="0"/>
              </a:rPr>
              <a:t>Univerzitná</a:t>
            </a:r>
            <a:r>
              <a:rPr lang="en-US" sz="3600" i="1" dirty="0">
                <a:solidFill>
                  <a:srgbClr val="002060"/>
                </a:solidFill>
                <a:latin typeface="Arial" panose="020B0604020202020204" pitchFamily="34" charset="0"/>
                <a:cs typeface="Arial" panose="020B0604020202020204" pitchFamily="34" charset="0"/>
              </a:rPr>
              <a:t> 8215/1, 010 26 Žilina, Slovakia</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414065482"/>
              </p:ext>
            </p:extLst>
          </p:nvPr>
        </p:nvGraphicFramePr>
        <p:xfrm>
          <a:off x="1347570" y="7769152"/>
          <a:ext cx="29764038" cy="5943483"/>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146248">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GB" sz="3500" dirty="0">
                          <a:solidFill>
                            <a:srgbClr val="002060"/>
                          </a:solidFill>
                          <a:latin typeface="Arial" panose="020B0604020202020204" pitchFamily="34" charset="0"/>
                          <a:cs typeface="Arial" panose="020B0604020202020204" pitchFamily="34" charset="0"/>
                        </a:rPr>
                        <a:t>Transport is a major source of greenhouse gas emissions, accounting for up to 40%, mainly due to its reliance on fossil fuels. EN 16258 (2012) offers an EU-based method for calculating emissions. ISO 14083 (2023) provides a globally valid framework for all modes of transport.</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sk-SK" sz="3500" dirty="0">
                          <a:solidFill>
                            <a:srgbClr val="002060"/>
                          </a:solidFill>
                          <a:latin typeface="Arial" panose="020B0604020202020204" pitchFamily="34" charset="0"/>
                          <a:cs typeface="Arial" panose="020B0604020202020204" pitchFamily="34" charset="0"/>
                        </a:rPr>
                        <a:t>I</a:t>
                      </a:r>
                      <a:r>
                        <a:rPr lang="en-GB" sz="3500" dirty="0">
                          <a:solidFill>
                            <a:srgbClr val="002060"/>
                          </a:solidFill>
                          <a:latin typeface="Arial" panose="020B0604020202020204" pitchFamily="34" charset="0"/>
                          <a:cs typeface="Arial" panose="020B0604020202020204" pitchFamily="34" charset="0"/>
                        </a:rPr>
                        <a:t>SO14083 is still underused and many companies rely on outdated EN 16258 procedures. This limits consistency in reporting emissions. Key stakeholders include transporters, logistics companies and policy makers.</a:t>
                      </a:r>
                      <a:endParaRPr lang="sk-SK" sz="3500" dirty="0">
                        <a:solidFill>
                          <a:srgbClr val="002060"/>
                        </a:solidFill>
                        <a:latin typeface="Arial" panose="020B0604020202020204" pitchFamily="34" charset="0"/>
                        <a:cs typeface="Arial" panose="020B0604020202020204" pitchFamily="34" charset="0"/>
                      </a:endParaRPr>
                    </a:p>
                    <a:p>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GB" sz="3500" dirty="0">
                          <a:solidFill>
                            <a:srgbClr val="002060"/>
                          </a:solidFill>
                          <a:latin typeface="Arial" panose="020B0604020202020204" pitchFamily="34" charset="0"/>
                          <a:cs typeface="Arial" panose="020B0604020202020204" pitchFamily="34" charset="0"/>
                        </a:rPr>
                        <a:t>This study aims to compare EN 16258 and ISO 14083, highlight their methodological differences, and </a:t>
                      </a:r>
                      <a:r>
                        <a:rPr lang="en-GB" sz="3500" dirty="0" err="1">
                          <a:solidFill>
                            <a:srgbClr val="002060"/>
                          </a:solidFill>
                          <a:latin typeface="Arial" panose="020B0604020202020204" pitchFamily="34" charset="0"/>
                          <a:cs typeface="Arial" panose="020B0604020202020204" pitchFamily="34" charset="0"/>
                        </a:rPr>
                        <a:t>analyze</a:t>
                      </a:r>
                      <a:r>
                        <a:rPr lang="en-GB" sz="3500" dirty="0">
                          <a:solidFill>
                            <a:srgbClr val="002060"/>
                          </a:solidFill>
                          <a:latin typeface="Arial" panose="020B0604020202020204" pitchFamily="34" charset="0"/>
                          <a:cs typeface="Arial" panose="020B0604020202020204" pitchFamily="34" charset="0"/>
                        </a:rPr>
                        <a:t> their impact on emission calculation results. The goal is to raise awareness of ISO 14083 and support its implementation for more accurate, transparent, and standardized GHG reporting in the global transport sector.</a:t>
                      </a:r>
                      <a:endParaRPr lang="sk-SK" sz="3500" dirty="0">
                        <a:solidFill>
                          <a:srgbClr val="002060"/>
                        </a:solidFill>
                        <a:latin typeface="Arial" panose="020B0604020202020204" pitchFamily="34" charset="0"/>
                        <a:cs typeface="Arial" panose="020B0604020202020204" pitchFamily="34" charset="0"/>
                      </a:endParaRPr>
                    </a:p>
                    <a:p>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791607167"/>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algn="just"/>
                      <a:r>
                        <a:rPr lang="en-GB" sz="3500" dirty="0">
                          <a:solidFill>
                            <a:srgbClr val="002060"/>
                          </a:solidFill>
                          <a:latin typeface="Arial"/>
                          <a:cs typeface="Arial"/>
                        </a:rPr>
                        <a:t>The research uses a comparative analytical method to evaluate two standards for calculating greenhouse gas emissions in transport – EN 16258 and ISO 14083. EN 16258 offers a simpler methodology focused on the EU, while ISO 14083 provides a more detailed and globally applicable framework, including updated emission factors and a wider range of transport modes.</a:t>
                      </a:r>
                    </a:p>
                    <a:p>
                      <a:pPr algn="just"/>
                      <a:r>
                        <a:rPr lang="en-GB" sz="3500" dirty="0">
                          <a:solidFill>
                            <a:srgbClr val="002060"/>
                          </a:solidFill>
                          <a:latin typeface="Arial"/>
                          <a:cs typeface="Arial"/>
                        </a:rPr>
                        <a:t>Calculations were carried out to compare emissions reporting. The data is based on actual transport data provided by the transport company, which includes operational records of international and domestic freight movements.</a:t>
                      </a:r>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667977276"/>
              </p:ext>
            </p:extLst>
          </p:nvPr>
        </p:nvGraphicFramePr>
        <p:xfrm>
          <a:off x="1347570" y="18107401"/>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pPr algn="just"/>
                      <a:r>
                        <a:rPr lang="en-GB" sz="3500" dirty="0">
                          <a:solidFill>
                            <a:srgbClr val="002060"/>
                          </a:solidFill>
                          <a:latin typeface="Arial"/>
                          <a:cs typeface="Arial"/>
                        </a:rPr>
                        <a:t>A comparative analysis of EN 16258 and ISO 14083 revealed key methodological differences in scope, terminology and level of detail. ISO 14083 represents a more comprehensive and globally applicable framework.</a:t>
                      </a:r>
                      <a:endParaRPr lang="sk-SK" sz="3500" dirty="0">
                        <a:solidFill>
                          <a:srgbClr val="002060"/>
                        </a:solidFill>
                        <a:latin typeface="Arial"/>
                        <a:cs typeface="Arial"/>
                      </a:endParaRPr>
                    </a:p>
                    <a:p>
                      <a:pPr algn="just"/>
                      <a:r>
                        <a:rPr lang="en-GB" sz="3500" dirty="0">
                          <a:solidFill>
                            <a:srgbClr val="002060"/>
                          </a:solidFill>
                          <a:latin typeface="Arial"/>
                          <a:cs typeface="Arial"/>
                        </a:rPr>
                        <a:t>These differences influence how emissions are calculated and reported, especially when considering updated emission factors, biogenic carbon content, and logistics operations – which are not addressed in EN 16258.</a:t>
                      </a:r>
                      <a:endParaRPr lang="sk-SK" sz="3500" dirty="0">
                        <a:solidFill>
                          <a:srgbClr val="002060"/>
                        </a:solidFill>
                        <a:latin typeface="Arial"/>
                        <a:cs typeface="Arial"/>
                      </a:endParaRPr>
                    </a:p>
                    <a:p>
                      <a:endParaRPr lang="sk-SK" sz="3500" dirty="0">
                        <a:latin typeface="Arial"/>
                        <a:cs typeface="Arial"/>
                      </a:endParaRPr>
                    </a:p>
                    <a:p>
                      <a:endParaRPr lang="sk-SK" sz="3500" dirty="0">
                        <a:latin typeface="Arial"/>
                        <a:cs typeface="Arial"/>
                      </a:endParaRPr>
                    </a:p>
                    <a:p>
                      <a:endParaRPr lang="sk-SK" sz="3500" dirty="0">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33648891"/>
              </p:ext>
            </p:extLst>
          </p:nvPr>
        </p:nvGraphicFramePr>
        <p:xfrm>
          <a:off x="1317621" y="30391095"/>
          <a:ext cx="29764038" cy="79051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algn="just"/>
                      <a:r>
                        <a:rPr lang="en-GB" sz="3500" dirty="0">
                          <a:solidFill>
                            <a:srgbClr val="002060"/>
                          </a:solidFill>
                          <a:latin typeface="Arial" panose="020B0604020202020204" pitchFamily="34" charset="0"/>
                          <a:cs typeface="Arial" panose="020B0604020202020204" pitchFamily="34" charset="0"/>
                        </a:rPr>
                        <a:t>The study confirmed that ISO 14083 provides a more detailed and internationally applicable method for calculating greenhouse gas emissions compared to EN 16258. While both standards are still in use, ISO 14083 ensures greater accuracy, consistency, and transparency, particularly in complex and multimodal transport chains. Wider implementation of this standard can support companies in aligning with climate targets, international reporting frameworks, and regulatory requirements.</a:t>
                      </a:r>
                    </a:p>
                    <a:p>
                      <a:pPr algn="just"/>
                      <a:endParaRPr lang="en-GB" sz="3500" dirty="0">
                        <a:solidFill>
                          <a:srgbClr val="002060"/>
                        </a:solidFill>
                        <a:latin typeface="Arial" panose="020B0604020202020204" pitchFamily="34" charset="0"/>
                        <a:cs typeface="Arial" panose="020B0604020202020204" pitchFamily="34" charset="0"/>
                      </a:endParaRPr>
                    </a:p>
                    <a:p>
                      <a:pPr algn="just"/>
                      <a:r>
                        <a:rPr lang="en-GB" sz="3500" dirty="0">
                          <a:solidFill>
                            <a:srgbClr val="002060"/>
                          </a:solidFill>
                          <a:latin typeface="Arial" panose="020B0604020202020204" pitchFamily="34" charset="0"/>
                          <a:cs typeface="Arial" panose="020B0604020202020204" pitchFamily="34" charset="0"/>
                        </a:rPr>
                        <a:t>A comparison of emission costs revealed that ISO 14083 reports slightly higher direct emissions (TTW) due to its updated methodology and inclusion of broader emission sources. In contrast, total emissions (WTW) are slightly lower under ISO 14083, reflecting its life cycle-based approach and accounting for biogenic carbon. These differences highlight how the choice of standard can directly influence calculated emission values and their economic interpretation—an essential factor in environmental and strategic decision-making.</a:t>
                      </a:r>
                    </a:p>
                    <a:p>
                      <a:pPr algn="just"/>
                      <a:endParaRPr lang="en-GB" sz="3500" dirty="0">
                        <a:solidFill>
                          <a:srgbClr val="002060"/>
                        </a:solidFill>
                        <a:latin typeface="Arial" panose="020B0604020202020204" pitchFamily="34" charset="0"/>
                        <a:cs typeface="Arial" panose="020B0604020202020204" pitchFamily="34" charset="0"/>
                      </a:endParaRPr>
                    </a:p>
                    <a:p>
                      <a:pPr algn="just"/>
                      <a:r>
                        <a:rPr lang="en-GB" sz="3500" dirty="0">
                          <a:solidFill>
                            <a:srgbClr val="002060"/>
                          </a:solidFill>
                          <a:latin typeface="Arial" panose="020B0604020202020204" pitchFamily="34" charset="0"/>
                          <a:cs typeface="Arial" panose="020B0604020202020204" pitchFamily="34" charset="0"/>
                        </a:rPr>
                        <a:t>Future research should focus on the readiness of transport companies to adopt ISO 14083, the development of supporting tools and calculators, deeper life cycle assessments for alternative drive systems, and the integration of cost-benefit analysis into GHG calculations. This direction supports informed business planning and effective policy-making for a more sustainable transport sector.</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797814056"/>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GB" sz="3500" kern="1200" noProof="1">
                          <a:solidFill>
                            <a:srgbClr val="002060"/>
                          </a:solidFill>
                          <a:latin typeface="Arial"/>
                          <a:ea typeface="+mn-ea"/>
                          <a:cs typeface="Arial"/>
                        </a:rPr>
                        <a:t>This publication was created as part of the research project KEGA: 025ŽU-4/2023 Identification of the impact of driver fatigue on road safety.</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220549"/>
            <a:ext cx="6822254" cy="2870417"/>
          </a:xfrm>
          <a:prstGeom prst="rect">
            <a:avLst/>
          </a:prstGeom>
        </p:spPr>
      </p:pic>
      <p:sp>
        <p:nvSpPr>
          <p:cNvPr id="15" name="BlokTextu 14">
            <a:extLst>
              <a:ext uri="{FF2B5EF4-FFF2-40B4-BE49-F238E27FC236}">
                <a16:creationId xmlns:a16="http://schemas.microsoft.com/office/drawing/2014/main" id="{B481A704-9119-5C07-95B0-BA52D46DDCA9}"/>
              </a:ext>
            </a:extLst>
          </p:cNvPr>
          <p:cNvSpPr txBox="1"/>
          <p:nvPr/>
        </p:nvSpPr>
        <p:spPr>
          <a:xfrm>
            <a:off x="1245085" y="22401394"/>
            <a:ext cx="9492312" cy="6740307"/>
          </a:xfrm>
          <a:prstGeom prst="rect">
            <a:avLst/>
          </a:prstGeom>
          <a:noFill/>
        </p:spPr>
        <p:txBody>
          <a:bodyPr wrap="square" rtlCol="0">
            <a:spAutoFit/>
          </a:bodyPr>
          <a:lstStyle/>
          <a:p>
            <a:pPr marL="571500" indent="-571500" algn="just">
              <a:buFont typeface="Arial" panose="020B0604020202020204" pitchFamily="34" charset="0"/>
              <a:buChar char="•"/>
            </a:pPr>
            <a:r>
              <a:rPr lang="en-GB" sz="3600" dirty="0">
                <a:solidFill>
                  <a:srgbClr val="002060"/>
                </a:solidFill>
                <a:latin typeface="Arial" panose="020B0604020202020204" pitchFamily="34" charset="0"/>
                <a:cs typeface="Arial" panose="020B0604020202020204" pitchFamily="34" charset="0"/>
              </a:rPr>
              <a:t>Using ISO 14083 helps companies produce accurate and reliable emission reports for clients, authorities, and investors.</a:t>
            </a:r>
          </a:p>
          <a:p>
            <a:pPr algn="just"/>
            <a:endParaRPr lang="en-GB" sz="3600" dirty="0">
              <a:solidFill>
                <a:srgbClr val="002060"/>
              </a:solidFill>
              <a:latin typeface="Arial" panose="020B0604020202020204" pitchFamily="34" charset="0"/>
              <a:cs typeface="Arial" panose="020B0604020202020204" pitchFamily="34" charset="0"/>
            </a:endParaRPr>
          </a:p>
          <a:p>
            <a:pPr marL="571500" indent="-571500" algn="just">
              <a:buFont typeface="Arial" panose="020B0604020202020204" pitchFamily="34" charset="0"/>
              <a:buChar char="•"/>
            </a:pPr>
            <a:r>
              <a:rPr lang="en-GB" sz="3600" dirty="0">
                <a:solidFill>
                  <a:srgbClr val="002060"/>
                </a:solidFill>
                <a:latin typeface="Arial" panose="020B0604020202020204" pitchFamily="34" charset="0"/>
                <a:cs typeface="Arial" panose="020B0604020202020204" pitchFamily="34" charset="0"/>
              </a:rPr>
              <a:t>It also supports carbon footprint</a:t>
            </a:r>
            <a:r>
              <a:rPr lang="sk-SK" sz="3600" dirty="0">
                <a:solidFill>
                  <a:srgbClr val="002060"/>
                </a:solidFill>
                <a:latin typeface="Arial" panose="020B0604020202020204" pitchFamily="34" charset="0"/>
                <a:cs typeface="Arial" panose="020B0604020202020204" pitchFamily="34" charset="0"/>
              </a:rPr>
              <a:t> </a:t>
            </a:r>
            <a:r>
              <a:rPr lang="sk-SK" sz="3600" dirty="0" err="1">
                <a:solidFill>
                  <a:srgbClr val="002060"/>
                </a:solidFill>
                <a:latin typeface="Arial" panose="020B0604020202020204" pitchFamily="34" charset="0"/>
                <a:cs typeface="Arial" panose="020B0604020202020204" pitchFamily="34" charset="0"/>
              </a:rPr>
              <a:t>reporting</a:t>
            </a:r>
            <a:r>
              <a:rPr lang="sk-SK" sz="3600" dirty="0">
                <a:solidFill>
                  <a:srgbClr val="002060"/>
                </a:solidFill>
                <a:latin typeface="Arial" panose="020B0604020202020204" pitchFamily="34" charset="0"/>
                <a:cs typeface="Arial" panose="020B0604020202020204" pitchFamily="34" charset="0"/>
              </a:rPr>
              <a:t> </a:t>
            </a:r>
            <a:r>
              <a:rPr lang="en-GB" sz="3600" dirty="0">
                <a:solidFill>
                  <a:srgbClr val="002060"/>
                </a:solidFill>
                <a:latin typeface="Arial" panose="020B0604020202020204" pitchFamily="34" charset="0"/>
                <a:cs typeface="Arial" panose="020B0604020202020204" pitchFamily="34" charset="0"/>
              </a:rPr>
              <a:t> </a:t>
            </a:r>
            <a:br>
              <a:rPr lang="sk-SK" sz="3600" dirty="0">
                <a:solidFill>
                  <a:srgbClr val="002060"/>
                </a:solidFill>
                <a:latin typeface="Arial" panose="020B0604020202020204" pitchFamily="34" charset="0"/>
                <a:cs typeface="Arial" panose="020B0604020202020204" pitchFamily="34" charset="0"/>
              </a:rPr>
            </a:br>
            <a:r>
              <a:rPr lang="en-GB" sz="3600" dirty="0">
                <a:solidFill>
                  <a:srgbClr val="002060"/>
                </a:solidFill>
                <a:latin typeface="Arial" panose="020B0604020202020204" pitchFamily="34" charset="0"/>
                <a:cs typeface="Arial" panose="020B0604020202020204" pitchFamily="34" charset="0"/>
              </a:rPr>
              <a:t>(ISO 14067) and life cycle assessments (ISO 14040).</a:t>
            </a:r>
          </a:p>
          <a:p>
            <a:pPr algn="just"/>
            <a:endParaRPr lang="en-GB" sz="3600" dirty="0">
              <a:solidFill>
                <a:srgbClr val="002060"/>
              </a:solidFill>
              <a:latin typeface="Arial" panose="020B0604020202020204" pitchFamily="34" charset="0"/>
              <a:cs typeface="Arial" panose="020B0604020202020204" pitchFamily="34" charset="0"/>
            </a:endParaRPr>
          </a:p>
          <a:p>
            <a:pPr marL="571500" indent="-571500" algn="just">
              <a:buFont typeface="Arial" panose="020B0604020202020204" pitchFamily="34" charset="0"/>
              <a:buChar char="•"/>
            </a:pPr>
            <a:r>
              <a:rPr lang="en-GB" sz="3600" dirty="0">
                <a:solidFill>
                  <a:srgbClr val="002060"/>
                </a:solidFill>
                <a:latin typeface="Arial" panose="020B0604020202020204" pitchFamily="34" charset="0"/>
                <a:cs typeface="Arial" panose="020B0604020202020204" pitchFamily="34" charset="0"/>
              </a:rPr>
              <a:t>Clear GHG reporting helps companies meet climate goals and comply with EU regulations</a:t>
            </a:r>
          </a:p>
        </p:txBody>
      </p:sp>
      <p:pic>
        <p:nvPicPr>
          <p:cNvPr id="22" name="Obrázok 21">
            <a:extLst>
              <a:ext uri="{FF2B5EF4-FFF2-40B4-BE49-F238E27FC236}">
                <a16:creationId xmlns:a16="http://schemas.microsoft.com/office/drawing/2014/main" id="{DC72B8D0-D194-D10B-5ED9-CDFDC51CB12D}"/>
              </a:ext>
            </a:extLst>
          </p:cNvPr>
          <p:cNvPicPr>
            <a:picLocks noChangeAspect="1"/>
          </p:cNvPicPr>
          <p:nvPr/>
        </p:nvPicPr>
        <p:blipFill>
          <a:blip r:embed="rId4"/>
          <a:stretch>
            <a:fillRect/>
          </a:stretch>
        </p:blipFill>
        <p:spPr>
          <a:xfrm>
            <a:off x="12141172" y="21186894"/>
            <a:ext cx="18867953" cy="9525898"/>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99</TotalTime>
  <Words>665</Words>
  <Application>Microsoft Office PowerPoint</Application>
  <PresentationFormat>Vlastná</PresentationFormat>
  <Paragraphs>29</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Comparative analysis of GHG emission calculation procedures according to EN 16258 and ISO 14083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Karolína Ujlacká</cp:lastModifiedBy>
  <cp:revision>4</cp:revision>
  <dcterms:created xsi:type="dcterms:W3CDTF">2024-08-16T05:44:32Z</dcterms:created>
  <dcterms:modified xsi:type="dcterms:W3CDTF">2025-04-04T21:25:35Z</dcterms:modified>
</cp:coreProperties>
</file>