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30" d="100"/>
          <a:sy n="30" d="100"/>
        </p:scale>
        <p:origin x="-1496" y="1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sk-SK" sz="90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Title of the TRANSCOM 2025 paper</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Andrej Czán</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Natália Czánová2, Jozef Holubjákr</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Dominik Krišák</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UNIZA, Žilina, Slovakia</a:t>
            </a: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690277668"/>
              </p:ext>
            </p:extLst>
          </p:nvPr>
        </p:nvGraphicFramePr>
        <p:xfrm>
          <a:off x="1347570" y="7769152"/>
          <a:ext cx="29764038" cy="604687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dirty="0" err="1">
                          <a:solidFill>
                            <a:srgbClr val="002060"/>
                          </a:solidFill>
                          <a:latin typeface="Arial" panose="020B0604020202020204" pitchFamily="34" charset="0"/>
                          <a:cs typeface="Arial" panose="020B0604020202020204" pitchFamily="34" charset="0"/>
                        </a:rPr>
                        <a:t>Backround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information</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Market</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Context</a:t>
                      </a:r>
                      <a:endParaRPr lang="sk-SK" sz="3500" dirty="0">
                        <a:solidFill>
                          <a:srgbClr val="002060"/>
                        </a:solidFill>
                        <a:latin typeface="Arial" panose="020B0604020202020204" pitchFamily="34" charset="0"/>
                        <a:cs typeface="Arial" panose="020B0604020202020204" pitchFamily="34" charset="0"/>
                      </a:endParaRPr>
                    </a:p>
                    <a:p>
                      <a:pPr algn="just"/>
                      <a:r>
                        <a:rPr lang="en-US" sz="3600" dirty="0"/>
                        <a:t>SLM and ADAM are key AM technologies for stainless steel parts—SLM offers precision and strength, while ADAM is more cost-efficient. The Wohlers Report 2022 notes strong market growth driven by rising industrial use, emphasizing smart method selection.</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Arial" panose="020B0604020202020204" pitchFamily="34" charset="0"/>
                          <a:cs typeface="Arial" panose="020B0604020202020204" pitchFamily="34" charset="0"/>
                        </a:rPr>
                        <a:t>Problem</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Statement</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Stakeholders</a:t>
                      </a:r>
                      <a:endParaRPr lang="sk-SK" sz="3500" dirty="0">
                        <a:solidFill>
                          <a:srgbClr val="002060"/>
                        </a:solidFill>
                        <a:latin typeface="Arial" panose="020B0604020202020204" pitchFamily="34" charset="0"/>
                        <a:cs typeface="Arial" panose="020B0604020202020204" pitchFamily="34" charset="0"/>
                      </a:endParaRPr>
                    </a:p>
                    <a:p>
                      <a:pPr algn="l"/>
                      <a:r>
                        <a:rPr lang="en-US" sz="3600" b="1" dirty="0"/>
                        <a:t>Problem Statement:</a:t>
                      </a:r>
                      <a:br>
                        <a:rPr lang="en-US" sz="3600" dirty="0"/>
                      </a:br>
                      <a:r>
                        <a:rPr lang="en-US" sz="3600" dirty="0"/>
                        <a:t>Choosing between SLM and ADAM is challenging due to trade-offs in precision, cost, and performance for stainless steel AM parts.</a:t>
                      </a:r>
                    </a:p>
                    <a:p>
                      <a:pPr algn="l"/>
                      <a:r>
                        <a:rPr lang="en-US" sz="3600" b="1" dirty="0"/>
                        <a:t>Stakeholders:</a:t>
                      </a:r>
                      <a:br>
                        <a:rPr lang="en-US" sz="3600" dirty="0"/>
                      </a:br>
                      <a:r>
                        <a:rPr lang="en-US" sz="3600" dirty="0"/>
                        <a:t>Manufacturers, engineers, designers, cost analysts, R&amp;D teams, and end users.</a:t>
                      </a:r>
                    </a:p>
                    <a:p>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err="1">
                          <a:solidFill>
                            <a:srgbClr val="002060"/>
                          </a:solidFill>
                          <a:latin typeface="Arial" panose="020B0604020202020204" pitchFamily="34" charset="0"/>
                          <a:cs typeface="Arial" panose="020B0604020202020204" pitchFamily="34" charset="0"/>
                        </a:rPr>
                        <a:t>Research</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Objectives</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Expected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Impact</a:t>
                      </a:r>
                      <a:endParaRPr lang="sk-SK" sz="3500" dirty="0">
                        <a:solidFill>
                          <a:srgbClr val="002060"/>
                        </a:solidFill>
                        <a:latin typeface="Arial" panose="020B0604020202020204" pitchFamily="34" charset="0"/>
                        <a:cs typeface="Arial" panose="020B0604020202020204" pitchFamily="34" charset="0"/>
                      </a:endParaRPr>
                    </a:p>
                    <a:p>
                      <a:r>
                        <a:rPr lang="en-US" sz="3600" b="1" dirty="0"/>
                        <a:t>Research Objectives:</a:t>
                      </a:r>
                      <a:br>
                        <a:rPr lang="en-US" sz="3600" dirty="0"/>
                      </a:br>
                      <a:r>
                        <a:rPr lang="en-US" sz="3600" dirty="0"/>
                        <a:t>Compare SLM and ADAM to define best use cases and selection guidelines.</a:t>
                      </a:r>
                    </a:p>
                    <a:p>
                      <a:r>
                        <a:rPr lang="en-US" sz="3600" b="1" dirty="0"/>
                        <a:t>Expected Impact:</a:t>
                      </a:r>
                      <a:br>
                        <a:rPr lang="en-US" sz="3600" dirty="0"/>
                      </a:br>
                      <a:r>
                        <a:rPr lang="en-US" sz="3600" dirty="0"/>
                        <a:t>Better AM decisions, improved part quality, and increased industrial adoption.</a:t>
                      </a:r>
                    </a:p>
                    <a:p>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84170801"/>
              </p:ext>
            </p:extLst>
          </p:nvPr>
        </p:nvGraphicFramePr>
        <p:xfrm>
          <a:off x="1317621" y="12662925"/>
          <a:ext cx="29764038" cy="74538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547822">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906051">
                <a:tc>
                  <a:txBody>
                    <a:bodyPr/>
                    <a:lstStyle/>
                    <a:p>
                      <a:r>
                        <a:rPr lang="sk-SK" sz="3500" dirty="0">
                          <a:solidFill>
                            <a:srgbClr val="002060"/>
                          </a:solidFill>
                          <a:latin typeface="Arial"/>
                          <a:cs typeface="Arial"/>
                        </a:rPr>
                        <a:t>D</a:t>
                      </a:r>
                      <a:r>
                        <a:rPr lang="en-US" sz="3500" dirty="0" err="1">
                          <a:solidFill>
                            <a:srgbClr val="002060"/>
                          </a:solidFill>
                          <a:latin typeface="Arial"/>
                          <a:cs typeface="Arial"/>
                        </a:rPr>
                        <a:t>escription</a:t>
                      </a:r>
                      <a:r>
                        <a:rPr lang="en-US" sz="3500" dirty="0">
                          <a:solidFill>
                            <a:srgbClr val="002060"/>
                          </a:solidFill>
                          <a:latin typeface="Arial"/>
                          <a:cs typeface="Arial"/>
                        </a:rPr>
                        <a:t> of research methods and materials</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046889043"/>
              </p:ext>
            </p:extLst>
          </p:nvPr>
        </p:nvGraphicFramePr>
        <p:xfrm>
          <a:off x="1310989" y="20498367"/>
          <a:ext cx="29770669" cy="9515516"/>
        </p:xfrm>
        <a:graphic>
          <a:graphicData uri="http://schemas.openxmlformats.org/drawingml/2006/table">
            <a:tbl>
              <a:tblPr firstRow="1" bandRow="1">
                <a:tableStyleId>{5C22544A-7EE6-4342-B048-85BDC9FD1C3A}</a:tableStyleId>
              </a:tblPr>
              <a:tblGrid>
                <a:gridCol w="29770669">
                  <a:extLst>
                    <a:ext uri="{9D8B030D-6E8A-4147-A177-3AD203B41FA5}">
                      <a16:colId xmlns:a16="http://schemas.microsoft.com/office/drawing/2014/main" val="3004831674"/>
                    </a:ext>
                  </a:extLst>
                </a:gridCol>
              </a:tblGrid>
              <a:tr h="734292">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369138">
                <a:tc>
                  <a:txBody>
                    <a:bodyPr/>
                    <a:lstStyle/>
                    <a:p>
                      <a:r>
                        <a:rPr lang="sk-SK" sz="3500" dirty="0" err="1">
                          <a:solidFill>
                            <a:srgbClr val="002060"/>
                          </a:solidFill>
                          <a:latin typeface="Arial"/>
                          <a:cs typeface="Arial"/>
                        </a:rPr>
                        <a:t>Academic</a:t>
                      </a:r>
                      <a:r>
                        <a:rPr lang="sk-SK" sz="3500" dirty="0">
                          <a:solidFill>
                            <a:srgbClr val="002060"/>
                          </a:solidFill>
                          <a:latin typeface="Arial"/>
                          <a:cs typeface="Arial"/>
                        </a:rPr>
                        <a:t> </a:t>
                      </a:r>
                      <a:r>
                        <a:rPr lang="sk-SK" sz="3500" dirty="0" err="1">
                          <a:solidFill>
                            <a:srgbClr val="002060"/>
                          </a:solidFill>
                          <a:latin typeface="Arial"/>
                          <a:cs typeface="Arial"/>
                        </a:rPr>
                        <a:t>Findings</a:t>
                      </a:r>
                      <a:r>
                        <a:rPr lang="sk-SK" sz="3500" dirty="0">
                          <a:solidFill>
                            <a:srgbClr val="002060"/>
                          </a:solidFill>
                          <a:latin typeface="Arial"/>
                          <a:cs typeface="Arial"/>
                        </a:rPr>
                        <a:t> &amp; </a:t>
                      </a:r>
                      <a:r>
                        <a:rPr lang="sk-SK" sz="3500" dirty="0" err="1">
                          <a:solidFill>
                            <a:srgbClr val="002060"/>
                          </a:solidFill>
                          <a:latin typeface="Arial"/>
                          <a:cs typeface="Arial"/>
                        </a:rPr>
                        <a:t>Innovation</a:t>
                      </a:r>
                      <a:r>
                        <a:rPr lang="sk-SK" sz="3500" dirty="0">
                          <a:solidFill>
                            <a:srgbClr val="002060"/>
                          </a:solidFill>
                          <a:latin typeface="Arial"/>
                          <a:cs typeface="Arial"/>
                        </a:rPr>
                        <a:t> </a:t>
                      </a:r>
                      <a:r>
                        <a:rPr lang="sk-SK" sz="3500" dirty="0" err="1">
                          <a:solidFill>
                            <a:srgbClr val="002060"/>
                          </a:solidFill>
                          <a:latin typeface="Arial"/>
                          <a:cs typeface="Arial"/>
                        </a:rPr>
                        <a:t>Practical</a:t>
                      </a:r>
                      <a:r>
                        <a:rPr lang="sk-SK" sz="3500" dirty="0">
                          <a:solidFill>
                            <a:srgbClr val="002060"/>
                          </a:solidFill>
                          <a:latin typeface="Arial"/>
                          <a:cs typeface="Arial"/>
                        </a:rPr>
                        <a:t> </a:t>
                      </a:r>
                      <a:r>
                        <a:rPr lang="sk-SK" sz="3500" dirty="0" err="1">
                          <a:solidFill>
                            <a:srgbClr val="002060"/>
                          </a:solidFill>
                          <a:latin typeface="Arial"/>
                          <a:cs typeface="Arial"/>
                        </a:rPr>
                        <a:t>Applications</a:t>
                      </a:r>
                      <a:r>
                        <a:rPr lang="sk-SK" sz="3500" dirty="0">
                          <a:solidFill>
                            <a:srgbClr val="002060"/>
                          </a:solidFill>
                          <a:latin typeface="Arial"/>
                          <a:cs typeface="Arial"/>
                        </a:rPr>
                        <a:t> </a:t>
                      </a: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dirty="0">
                        <a:solidFill>
                          <a:schemeClr val="tx2"/>
                        </a:solidFill>
                        <a:effectLst/>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369138">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266464350"/>
              </p:ext>
            </p:extLst>
          </p:nvPr>
        </p:nvGraphicFramePr>
        <p:xfrm>
          <a:off x="1347570" y="30391094"/>
          <a:ext cx="29734089" cy="8764625"/>
        </p:xfrm>
        <a:graphic>
          <a:graphicData uri="http://schemas.openxmlformats.org/drawingml/2006/table">
            <a:tbl>
              <a:tblPr firstRow="1" bandRow="1">
                <a:tableStyleId>{5C22544A-7EE6-4342-B048-85BDC9FD1C3A}</a:tableStyleId>
              </a:tblPr>
              <a:tblGrid>
                <a:gridCol w="29734089">
                  <a:extLst>
                    <a:ext uri="{9D8B030D-6E8A-4147-A177-3AD203B41FA5}">
                      <a16:colId xmlns:a16="http://schemas.microsoft.com/office/drawing/2014/main" val="3004831674"/>
                    </a:ext>
                  </a:extLst>
                </a:gridCol>
              </a:tblGrid>
              <a:tr h="984358">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780267">
                <a:tc>
                  <a:txBody>
                    <a:bodyPr/>
                    <a:lstStyle/>
                    <a:p>
                      <a:r>
                        <a:rPr lang="sk-SK" sz="3500" dirty="0">
                          <a:solidFill>
                            <a:srgbClr val="002060"/>
                          </a:solidFill>
                          <a:latin typeface="Arial" panose="020B0604020202020204" pitchFamily="34" charset="0"/>
                          <a:cs typeface="Arial" panose="020B0604020202020204" pitchFamily="34" charset="0"/>
                        </a:rPr>
                        <a:t>S</a:t>
                      </a:r>
                      <a:r>
                        <a:rPr lang="en-US" sz="3500" dirty="0" err="1">
                          <a:solidFill>
                            <a:srgbClr val="002060"/>
                          </a:solidFill>
                          <a:latin typeface="Arial" panose="020B0604020202020204" pitchFamily="34" charset="0"/>
                          <a:cs typeface="Arial" panose="020B0604020202020204" pitchFamily="34" charset="0"/>
                        </a:rPr>
                        <a:t>ummary</a:t>
                      </a:r>
                      <a:r>
                        <a:rPr lang="en-US" sz="3500" dirty="0">
                          <a:solidFill>
                            <a:srgbClr val="002060"/>
                          </a:solidFill>
                          <a:latin typeface="Arial" panose="020B0604020202020204" pitchFamily="34" charset="0"/>
                          <a:cs typeface="Arial" panose="020B0604020202020204" pitchFamily="34" charset="0"/>
                        </a:rPr>
                        <a:t> of research conclusion</a:t>
                      </a:r>
                      <a:r>
                        <a:rPr lang="sk-SK" sz="3500" dirty="0">
                          <a:solidFill>
                            <a:srgbClr val="002060"/>
                          </a:solidFill>
                          <a:latin typeface="Arial" panose="020B0604020202020204" pitchFamily="34" charset="0"/>
                          <a:cs typeface="Arial" panose="020B0604020202020204" pitchFamily="34" charset="0"/>
                        </a:rPr>
                        <a:t>s</a:t>
                      </a:r>
                      <a:r>
                        <a:rPr lang="en-US" sz="3500" dirty="0">
                          <a:solidFill>
                            <a:srgbClr val="002060"/>
                          </a:solidFill>
                          <a:latin typeface="Arial" panose="020B0604020202020204" pitchFamily="34" charset="0"/>
                          <a:cs typeface="Arial" panose="020B0604020202020204" pitchFamily="34" charset="0"/>
                        </a:rPr>
                        <a:t>, impact and potential areas of further research in this field</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836727764"/>
              </p:ext>
            </p:extLst>
          </p:nvPr>
        </p:nvGraphicFramePr>
        <p:xfrm>
          <a:off x="1317621" y="39382994"/>
          <a:ext cx="29764038" cy="320577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24700">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381079">
                <a:tc>
                  <a:txBody>
                    <a:bodyPr/>
                    <a:lstStyle/>
                    <a:p>
                      <a:pPr lvl="0">
                        <a:buNone/>
                      </a:pPr>
                      <a:r>
                        <a:rPr lang="en-US" sz="3500" kern="1200" noProof="1">
                          <a:solidFill>
                            <a:srgbClr val="002060"/>
                          </a:solidFill>
                          <a:latin typeface="Arial"/>
                          <a:ea typeface="+mn-ea"/>
                          <a:cs typeface="Arial"/>
                        </a:rPr>
                        <a:t>Identify applicable funding agency here, put sponsor acknowledgments and references.</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6" name="Obrázok 15">
            <a:extLst>
              <a:ext uri="{FF2B5EF4-FFF2-40B4-BE49-F238E27FC236}">
                <a16:creationId xmlns:a16="http://schemas.microsoft.com/office/drawing/2014/main" id="{2D96B9A0-8114-90E9-F7A6-B47D3C421A7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088418" y="16006448"/>
            <a:ext cx="1790637" cy="2232000"/>
          </a:xfrm>
          <a:prstGeom prst="rect">
            <a:avLst/>
          </a:prstGeom>
          <a:noFill/>
        </p:spPr>
      </p:pic>
      <p:pic>
        <p:nvPicPr>
          <p:cNvPr id="22" name="Obrázok 21">
            <a:extLst>
              <a:ext uri="{FF2B5EF4-FFF2-40B4-BE49-F238E27FC236}">
                <a16:creationId xmlns:a16="http://schemas.microsoft.com/office/drawing/2014/main" id="{8360D348-8C81-C0BE-7A6F-69E87C9DEB0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308128" y="15913734"/>
            <a:ext cx="1943277" cy="2304000"/>
          </a:xfrm>
          <a:prstGeom prst="rect">
            <a:avLst/>
          </a:prstGeom>
          <a:noFill/>
        </p:spPr>
      </p:pic>
      <p:pic>
        <p:nvPicPr>
          <p:cNvPr id="23" name="Obrázok 22">
            <a:extLst>
              <a:ext uri="{FF2B5EF4-FFF2-40B4-BE49-F238E27FC236}">
                <a16:creationId xmlns:a16="http://schemas.microsoft.com/office/drawing/2014/main" id="{13B19CC3-CE8C-3873-DDA5-A0C9CBC41D1C}"/>
              </a:ext>
            </a:extLst>
          </p:cNvPr>
          <p:cNvPicPr>
            <a:picLocks noChangeAspect="1"/>
          </p:cNvPicPr>
          <p:nvPr/>
        </p:nvPicPr>
        <p:blipFill rotWithShape="1">
          <a:blip r:embed="rId6">
            <a:extLst>
              <a:ext uri="{28A0092B-C50C-407E-A947-70E740481C1C}">
                <a14:useLocalDpi xmlns:a14="http://schemas.microsoft.com/office/drawing/2010/main" val="0"/>
              </a:ext>
            </a:extLst>
          </a:blip>
          <a:srcRect l="6028"/>
          <a:stretch/>
        </p:blipFill>
        <p:spPr bwMode="auto">
          <a:xfrm>
            <a:off x="27616612" y="15962894"/>
            <a:ext cx="1891629" cy="2304000"/>
          </a:xfrm>
          <a:prstGeom prst="rect">
            <a:avLst/>
          </a:prstGeom>
          <a:noFill/>
          <a:ln>
            <a:noFill/>
          </a:ln>
          <a:extLst>
            <a:ext uri="{53640926-AAD7-44D8-BBD7-CCE9431645EC}">
              <a14:shadowObscured xmlns:a14="http://schemas.microsoft.com/office/drawing/2010/main"/>
            </a:ext>
          </a:extLst>
        </p:spPr>
      </p:pic>
      <p:pic>
        <p:nvPicPr>
          <p:cNvPr id="24" name="Obrázok 23">
            <a:extLst>
              <a:ext uri="{FF2B5EF4-FFF2-40B4-BE49-F238E27FC236}">
                <a16:creationId xmlns:a16="http://schemas.microsoft.com/office/drawing/2014/main" id="{E3730532-ABC5-EEDE-83C1-D33C780F3868}"/>
              </a:ext>
            </a:extLst>
          </p:cNvPr>
          <p:cNvPicPr>
            <a:picLocks noChangeAspect="1"/>
          </p:cNvPicPr>
          <p:nvPr/>
        </p:nvPicPr>
        <p:blipFill rotWithShape="1">
          <a:blip r:embed="rId7">
            <a:extLst>
              <a:ext uri="{28A0092B-C50C-407E-A947-70E740481C1C}">
                <a14:useLocalDpi xmlns:a14="http://schemas.microsoft.com/office/drawing/2010/main" val="0"/>
              </a:ext>
            </a:extLst>
          </a:blip>
          <a:srcRect r="-2575"/>
          <a:stretch/>
        </p:blipFill>
        <p:spPr bwMode="auto">
          <a:xfrm>
            <a:off x="23088418" y="17988029"/>
            <a:ext cx="1872000" cy="1872000"/>
          </a:xfrm>
          <a:prstGeom prst="rect">
            <a:avLst/>
          </a:prstGeom>
          <a:noFill/>
          <a:ln>
            <a:noFill/>
          </a:ln>
          <a:extLst>
            <a:ext uri="{53640926-AAD7-44D8-BBD7-CCE9431645EC}">
              <a14:shadowObscured xmlns:a14="http://schemas.microsoft.com/office/drawing/2010/main"/>
            </a:ext>
          </a:extLst>
        </p:spPr>
      </p:pic>
      <p:pic>
        <p:nvPicPr>
          <p:cNvPr id="25" name="Obrázok 24">
            <a:extLst>
              <a:ext uri="{FF2B5EF4-FFF2-40B4-BE49-F238E27FC236}">
                <a16:creationId xmlns:a16="http://schemas.microsoft.com/office/drawing/2014/main" id="{9AA5D5C4-5FE2-ACF9-D6D8-D24582D0489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356784" y="18017524"/>
            <a:ext cx="1766330" cy="1872000"/>
          </a:xfrm>
          <a:prstGeom prst="rect">
            <a:avLst/>
          </a:prstGeom>
          <a:noFill/>
        </p:spPr>
      </p:pic>
      <p:pic>
        <p:nvPicPr>
          <p:cNvPr id="26" name="Obrázok 25">
            <a:extLst>
              <a:ext uri="{FF2B5EF4-FFF2-40B4-BE49-F238E27FC236}">
                <a16:creationId xmlns:a16="http://schemas.microsoft.com/office/drawing/2014/main" id="{A294E53D-5B40-A978-FBE5-B5843B5D728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rot="21413945">
            <a:off x="27540713" y="17900855"/>
            <a:ext cx="1998419" cy="2052000"/>
          </a:xfrm>
          <a:prstGeom prst="rect">
            <a:avLst/>
          </a:prstGeom>
          <a:noFill/>
        </p:spPr>
      </p:pic>
      <p:sp>
        <p:nvSpPr>
          <p:cNvPr id="27" name="BlokTextu 26">
            <a:extLst>
              <a:ext uri="{FF2B5EF4-FFF2-40B4-BE49-F238E27FC236}">
                <a16:creationId xmlns:a16="http://schemas.microsoft.com/office/drawing/2014/main" id="{0B2FB937-C22D-401C-DDD4-7C423B92C41E}"/>
              </a:ext>
            </a:extLst>
          </p:cNvPr>
          <p:cNvSpPr txBox="1"/>
          <p:nvPr/>
        </p:nvSpPr>
        <p:spPr>
          <a:xfrm>
            <a:off x="20405562" y="14377247"/>
            <a:ext cx="10384325" cy="1938992"/>
          </a:xfrm>
          <a:prstGeom prst="rect">
            <a:avLst/>
          </a:prstGeom>
          <a:noFill/>
        </p:spPr>
        <p:txBody>
          <a:bodyPr wrap="square" rtlCol="0">
            <a:spAutoFit/>
          </a:bodyPr>
          <a:lstStyle/>
          <a:p>
            <a:pPr algn="just"/>
            <a:r>
              <a:rPr lang="en-US" sz="2000" dirty="0"/>
              <a:t>The experimental sample design considers all orientations (X, Y, Z axes) and both positive and negative Z angles to assess geometric accuracy. The 3D design includes octagonal areas spaced 30 mm apart, with hole samples (5 mm diameter) and M5 threaded samples. These samples are analyzed for dimensional accuracy and mechanical properties, including hardness, to provide a comprehensive comparison of the two additive manufacturing methods.</a:t>
            </a:r>
            <a:endParaRPr lang="sk-SK" sz="2000" dirty="0"/>
          </a:p>
        </p:txBody>
      </p:sp>
      <p:sp>
        <p:nvSpPr>
          <p:cNvPr id="28" name="BlokTextu 27">
            <a:extLst>
              <a:ext uri="{FF2B5EF4-FFF2-40B4-BE49-F238E27FC236}">
                <a16:creationId xmlns:a16="http://schemas.microsoft.com/office/drawing/2014/main" id="{48677A00-B1DE-F8AD-833F-5E936874CC58}"/>
              </a:ext>
            </a:extLst>
          </p:cNvPr>
          <p:cNvSpPr txBox="1"/>
          <p:nvPr/>
        </p:nvSpPr>
        <p:spPr>
          <a:xfrm>
            <a:off x="1439280" y="14842180"/>
            <a:ext cx="17464670" cy="2092881"/>
          </a:xfrm>
          <a:prstGeom prst="rect">
            <a:avLst/>
          </a:prstGeom>
          <a:noFill/>
        </p:spPr>
        <p:txBody>
          <a:bodyPr wrap="square" rtlCol="0">
            <a:spAutoFit/>
          </a:bodyPr>
          <a:lstStyle/>
          <a:p>
            <a:pPr algn="just"/>
            <a:r>
              <a:rPr lang="en-US" sz="2800" dirty="0"/>
              <a:t>This study investigates the performance of stainless steel 17-4 PH parts produced using two additive manufacturing technologies: Selective Laser Melting (SLM) and Atomic Diffusion Additive Manufacturing (ADAM). The powdered stainless steel 17-4 PH material was sourced from Markforged and processed using both methods to compare the hardness, accuracy, and mechanical properties of the resulting samples.</a:t>
            </a:r>
            <a:endParaRPr lang="sk-SK" sz="2800" dirty="0">
              <a:solidFill>
                <a:srgbClr val="002060"/>
              </a:solidFill>
              <a:latin typeface="Arial"/>
              <a:cs typeface="Arial"/>
            </a:endParaRPr>
          </a:p>
          <a:p>
            <a:endParaRPr lang="sk-SK" dirty="0"/>
          </a:p>
        </p:txBody>
      </p:sp>
      <p:sp>
        <p:nvSpPr>
          <p:cNvPr id="32" name="BlokTextu 31">
            <a:extLst>
              <a:ext uri="{FF2B5EF4-FFF2-40B4-BE49-F238E27FC236}">
                <a16:creationId xmlns:a16="http://schemas.microsoft.com/office/drawing/2014/main" id="{A5A44DA6-4523-B74B-A01C-CFECD200BEBD}"/>
              </a:ext>
            </a:extLst>
          </p:cNvPr>
          <p:cNvSpPr txBox="1"/>
          <p:nvPr/>
        </p:nvSpPr>
        <p:spPr>
          <a:xfrm>
            <a:off x="1310989" y="16896862"/>
            <a:ext cx="13829774" cy="3108543"/>
          </a:xfrm>
          <a:prstGeom prst="rect">
            <a:avLst/>
          </a:prstGeom>
          <a:noFill/>
        </p:spPr>
        <p:txBody>
          <a:bodyPr wrap="square" rtlCol="0">
            <a:spAutoFit/>
          </a:bodyPr>
          <a:lstStyle/>
          <a:p>
            <a:pPr marL="285750" indent="-285750">
              <a:buFont typeface="Arial" panose="020B0604020202020204" pitchFamily="34" charset="0"/>
              <a:buChar char="•"/>
            </a:pPr>
            <a:r>
              <a:rPr lang="sk-SK" sz="2800" dirty="0"/>
              <a:t>SLM </a:t>
            </a:r>
            <a:r>
              <a:rPr lang="sk-SK" sz="2800" dirty="0" err="1"/>
              <a:t>Process</a:t>
            </a:r>
            <a:r>
              <a:rPr lang="sk-SK" sz="2800" dirty="0"/>
              <a:t>: </a:t>
            </a:r>
            <a:r>
              <a:rPr lang="sk-SK" sz="2800" dirty="0" err="1"/>
              <a:t>The</a:t>
            </a:r>
            <a:r>
              <a:rPr lang="sk-SK" sz="2800" dirty="0"/>
              <a:t> SLM </a:t>
            </a:r>
            <a:r>
              <a:rPr lang="sk-SK" sz="2800" dirty="0" err="1"/>
              <a:t>process</a:t>
            </a:r>
            <a:r>
              <a:rPr lang="sk-SK" sz="2800" dirty="0"/>
              <a:t> </a:t>
            </a:r>
            <a:r>
              <a:rPr lang="sk-SK" sz="2800" dirty="0" err="1"/>
              <a:t>was</a:t>
            </a:r>
            <a:r>
              <a:rPr lang="sk-SK" sz="2800" dirty="0"/>
              <a:t> </a:t>
            </a:r>
            <a:r>
              <a:rPr lang="sk-SK" sz="2800" dirty="0" err="1"/>
              <a:t>performed</a:t>
            </a:r>
            <a:r>
              <a:rPr lang="sk-SK" sz="2800" dirty="0"/>
              <a:t> </a:t>
            </a:r>
            <a:r>
              <a:rPr lang="sk-SK" sz="2800" dirty="0" err="1"/>
              <a:t>using</a:t>
            </a:r>
            <a:r>
              <a:rPr lang="sk-SK" sz="2800" dirty="0"/>
              <a:t> </a:t>
            </a:r>
            <a:r>
              <a:rPr lang="sk-SK" sz="2800" dirty="0" err="1"/>
              <a:t>the</a:t>
            </a:r>
            <a:r>
              <a:rPr lang="sk-SK" sz="2800" dirty="0"/>
              <a:t> </a:t>
            </a:r>
            <a:r>
              <a:rPr lang="sk-SK" sz="2800" dirty="0" err="1"/>
              <a:t>Renishaw</a:t>
            </a:r>
            <a:r>
              <a:rPr lang="sk-SK" sz="2800" dirty="0"/>
              <a:t> </a:t>
            </a:r>
            <a:r>
              <a:rPr lang="sk-SK" sz="2800" dirty="0" err="1"/>
              <a:t>RenAM</a:t>
            </a:r>
            <a:r>
              <a:rPr lang="sk-SK" sz="2800" dirty="0"/>
              <a:t> 500 printer, </a:t>
            </a:r>
            <a:r>
              <a:rPr lang="sk-SK" sz="2800" dirty="0" err="1"/>
              <a:t>which</a:t>
            </a:r>
            <a:r>
              <a:rPr lang="sk-SK" sz="2800" dirty="0"/>
              <a:t> </a:t>
            </a:r>
            <a:r>
              <a:rPr lang="sk-SK" sz="2800" dirty="0" err="1"/>
              <a:t>utilizes</a:t>
            </a:r>
            <a:r>
              <a:rPr lang="sk-SK" sz="2800" dirty="0"/>
              <a:t> a </a:t>
            </a:r>
            <a:r>
              <a:rPr lang="sk-SK" sz="2800" dirty="0" err="1"/>
              <a:t>high-powered</a:t>
            </a:r>
            <a:r>
              <a:rPr lang="sk-SK" sz="2800" dirty="0"/>
              <a:t> </a:t>
            </a:r>
            <a:r>
              <a:rPr lang="sk-SK" sz="2800" dirty="0" err="1"/>
              <a:t>laset</a:t>
            </a:r>
            <a:r>
              <a:rPr lang="sk-SK" sz="2800" dirty="0"/>
              <a:t> to </a:t>
            </a:r>
            <a:r>
              <a:rPr lang="sk-SK" sz="2800" dirty="0" err="1"/>
              <a:t>selectively</a:t>
            </a:r>
            <a:r>
              <a:rPr lang="sk-SK" sz="2800" dirty="0"/>
              <a:t> </a:t>
            </a:r>
            <a:r>
              <a:rPr lang="sk-SK" sz="2800" dirty="0" err="1"/>
              <a:t>melt</a:t>
            </a:r>
            <a:r>
              <a:rPr lang="sk-SK" sz="2800" dirty="0"/>
              <a:t> metal </a:t>
            </a:r>
            <a:r>
              <a:rPr lang="sk-SK" sz="2800" dirty="0" err="1"/>
              <a:t>powder</a:t>
            </a:r>
            <a:r>
              <a:rPr lang="sk-SK" sz="2800" dirty="0"/>
              <a:t> </a:t>
            </a:r>
            <a:r>
              <a:rPr lang="sk-SK" sz="2800" dirty="0" err="1"/>
              <a:t>layers</a:t>
            </a:r>
            <a:r>
              <a:rPr lang="sk-SK" sz="2800" dirty="0"/>
              <a:t> </a:t>
            </a:r>
            <a:r>
              <a:rPr lang="sk-SK" sz="2800" dirty="0" err="1"/>
              <a:t>with</a:t>
            </a:r>
            <a:r>
              <a:rPr lang="sk-SK" sz="2800" dirty="0"/>
              <a:t> a </a:t>
            </a:r>
            <a:r>
              <a:rPr lang="sk-SK" sz="2800" dirty="0" err="1"/>
              <a:t>precision</a:t>
            </a:r>
            <a:r>
              <a:rPr lang="sk-SK" sz="2800" dirty="0"/>
              <a:t> of 50um.</a:t>
            </a:r>
          </a:p>
          <a:p>
            <a:endParaRPr lang="sk-SK" sz="2800" dirty="0"/>
          </a:p>
          <a:p>
            <a:pPr marL="285750" indent="-285750">
              <a:buFont typeface="Arial" panose="020B0604020202020204" pitchFamily="34" charset="0"/>
              <a:buChar char="•"/>
            </a:pPr>
            <a:r>
              <a:rPr lang="sk-SK" sz="2800" dirty="0"/>
              <a:t>ADAM </a:t>
            </a:r>
            <a:r>
              <a:rPr lang="sk-SK" sz="2800" dirty="0" err="1"/>
              <a:t>Process</a:t>
            </a:r>
            <a:r>
              <a:rPr lang="sk-SK" sz="2800" dirty="0"/>
              <a:t>: </a:t>
            </a:r>
            <a:r>
              <a:rPr lang="sk-SK" sz="2800" dirty="0" err="1"/>
              <a:t>The</a:t>
            </a:r>
            <a:r>
              <a:rPr lang="sk-SK" sz="2800" dirty="0"/>
              <a:t> ADAM </a:t>
            </a:r>
            <a:r>
              <a:rPr lang="sk-SK" sz="2800" dirty="0" err="1"/>
              <a:t>process</a:t>
            </a:r>
            <a:r>
              <a:rPr lang="sk-SK" sz="2800" dirty="0"/>
              <a:t> </a:t>
            </a:r>
            <a:r>
              <a:rPr lang="sk-SK" sz="2800" dirty="0" err="1"/>
              <a:t>was</a:t>
            </a:r>
            <a:r>
              <a:rPr lang="sk-SK" sz="2800" dirty="0"/>
              <a:t> </a:t>
            </a:r>
            <a:r>
              <a:rPr lang="sk-SK" sz="2800" dirty="0" err="1"/>
              <a:t>carried</a:t>
            </a:r>
            <a:r>
              <a:rPr lang="sk-SK" sz="2800" dirty="0"/>
              <a:t> </a:t>
            </a:r>
            <a:r>
              <a:rPr lang="sk-SK" sz="2800" dirty="0" err="1"/>
              <a:t>out</a:t>
            </a:r>
            <a:r>
              <a:rPr lang="sk-SK" sz="2800" dirty="0"/>
              <a:t> </a:t>
            </a:r>
            <a:r>
              <a:rPr lang="sk-SK" sz="2800" dirty="0" err="1"/>
              <a:t>using</a:t>
            </a:r>
            <a:r>
              <a:rPr lang="sk-SK" sz="2800" dirty="0"/>
              <a:t> </a:t>
            </a:r>
            <a:r>
              <a:rPr lang="sk-SK" sz="2800" dirty="0" err="1"/>
              <a:t>the</a:t>
            </a:r>
            <a:r>
              <a:rPr lang="sk-SK" sz="2800" dirty="0"/>
              <a:t> Markforged Metal X printer. </a:t>
            </a:r>
            <a:r>
              <a:rPr lang="sk-SK" sz="2800" dirty="0" err="1"/>
              <a:t>This</a:t>
            </a:r>
            <a:r>
              <a:rPr lang="sk-SK" sz="2800" dirty="0"/>
              <a:t> </a:t>
            </a:r>
            <a:r>
              <a:rPr lang="sk-SK" sz="2800" dirty="0" err="1"/>
              <a:t>method</a:t>
            </a:r>
            <a:r>
              <a:rPr lang="sk-SK" sz="2800" dirty="0"/>
              <a:t> </a:t>
            </a:r>
            <a:r>
              <a:rPr lang="sk-SK" sz="2800" dirty="0" err="1"/>
              <a:t>uses</a:t>
            </a:r>
            <a:r>
              <a:rPr lang="sk-SK" sz="2800" dirty="0"/>
              <a:t> a </a:t>
            </a:r>
            <a:r>
              <a:rPr lang="sk-SK" sz="2800" dirty="0" err="1"/>
              <a:t>composite</a:t>
            </a:r>
            <a:r>
              <a:rPr lang="sk-SK" sz="2800" dirty="0"/>
              <a:t> </a:t>
            </a:r>
            <a:r>
              <a:rPr lang="sk-SK" sz="2800" dirty="0" err="1"/>
              <a:t>material</a:t>
            </a:r>
            <a:r>
              <a:rPr lang="sk-SK" sz="2800" dirty="0"/>
              <a:t> </a:t>
            </a:r>
            <a:r>
              <a:rPr lang="sk-SK" sz="2800" dirty="0" err="1"/>
              <a:t>consisting</a:t>
            </a:r>
            <a:r>
              <a:rPr lang="sk-SK" sz="2800" dirty="0"/>
              <a:t> of metal </a:t>
            </a:r>
            <a:r>
              <a:rPr lang="sk-SK" sz="2800" dirty="0" err="1"/>
              <a:t>powder</a:t>
            </a:r>
            <a:r>
              <a:rPr lang="sk-SK" sz="2800" dirty="0"/>
              <a:t> </a:t>
            </a:r>
            <a:r>
              <a:rPr lang="sk-SK" sz="2800" dirty="0" err="1"/>
              <a:t>bound</a:t>
            </a:r>
            <a:r>
              <a:rPr lang="sk-SK" sz="2800" dirty="0"/>
              <a:t> in a </a:t>
            </a:r>
            <a:r>
              <a:rPr lang="sk-SK" sz="2800" dirty="0" err="1"/>
              <a:t>polymet</a:t>
            </a:r>
            <a:r>
              <a:rPr lang="sk-SK" sz="2800" dirty="0"/>
              <a:t> matrice. </a:t>
            </a:r>
            <a:r>
              <a:rPr lang="sk-SK" sz="2800" dirty="0" err="1"/>
              <a:t>The</a:t>
            </a:r>
            <a:r>
              <a:rPr lang="sk-SK" sz="2800" dirty="0"/>
              <a:t> </a:t>
            </a:r>
            <a:r>
              <a:rPr lang="sk-SK" sz="2800" dirty="0" err="1"/>
              <a:t>material</a:t>
            </a:r>
            <a:r>
              <a:rPr lang="sk-SK" sz="2800" dirty="0"/>
              <a:t> </a:t>
            </a:r>
            <a:r>
              <a:rPr lang="sk-SK" sz="2800" dirty="0" err="1"/>
              <a:t>is</a:t>
            </a:r>
            <a:r>
              <a:rPr lang="sk-SK" sz="2800" dirty="0"/>
              <a:t> </a:t>
            </a:r>
            <a:r>
              <a:rPr lang="sk-SK" sz="2800" dirty="0" err="1"/>
              <a:t>printed</a:t>
            </a:r>
            <a:r>
              <a:rPr lang="sk-SK" sz="2800" dirty="0"/>
              <a:t> in </a:t>
            </a:r>
            <a:r>
              <a:rPr lang="sk-SK" sz="2800" dirty="0" err="1"/>
              <a:t>lyer</a:t>
            </a:r>
            <a:r>
              <a:rPr lang="sk-SK" sz="2800" dirty="0"/>
              <a:t> by </a:t>
            </a:r>
            <a:r>
              <a:rPr lang="sk-SK" sz="2800" dirty="0" err="1"/>
              <a:t>lyer</a:t>
            </a:r>
            <a:r>
              <a:rPr lang="sk-SK" sz="2800" dirty="0"/>
              <a:t>, </a:t>
            </a:r>
            <a:r>
              <a:rPr lang="sk-SK" sz="2800" dirty="0" err="1"/>
              <a:t>with</a:t>
            </a:r>
            <a:r>
              <a:rPr lang="sk-SK" sz="2800" dirty="0"/>
              <a:t> a </a:t>
            </a:r>
            <a:r>
              <a:rPr lang="sk-SK" sz="2800" dirty="0" err="1"/>
              <a:t>lyer</a:t>
            </a:r>
            <a:r>
              <a:rPr lang="sk-SK" sz="2800" dirty="0"/>
              <a:t> </a:t>
            </a:r>
            <a:r>
              <a:rPr lang="sk-SK" sz="2800" dirty="0" err="1"/>
              <a:t>thickness</a:t>
            </a:r>
            <a:r>
              <a:rPr lang="sk-SK" sz="2800" dirty="0"/>
              <a:t> of 125um</a:t>
            </a:r>
          </a:p>
        </p:txBody>
      </p:sp>
      <p:pic>
        <p:nvPicPr>
          <p:cNvPr id="37" name="Obrázok 36" descr="Obrázok, na ktorom je domáci spotrebič, kuchynský spotrebič, spotrebič, vnútri&#10;&#10;Automaticky generovaný popis">
            <a:extLst>
              <a:ext uri="{FF2B5EF4-FFF2-40B4-BE49-F238E27FC236}">
                <a16:creationId xmlns:a16="http://schemas.microsoft.com/office/drawing/2014/main" id="{471AE480-1948-758F-BE8B-5DE7093B3BC8}"/>
              </a:ext>
            </a:extLst>
          </p:cNvPr>
          <p:cNvPicPr>
            <a:picLocks noChangeAspect="1"/>
          </p:cNvPicPr>
          <p:nvPr/>
        </p:nvPicPr>
        <p:blipFill>
          <a:blip r:embed="rId10"/>
          <a:stretch>
            <a:fillRect/>
          </a:stretch>
        </p:blipFill>
        <p:spPr>
          <a:xfrm>
            <a:off x="13762849" y="21402039"/>
            <a:ext cx="6413551" cy="4269581"/>
          </a:xfrm>
          <a:prstGeom prst="rect">
            <a:avLst/>
          </a:prstGeom>
        </p:spPr>
      </p:pic>
      <p:sp>
        <p:nvSpPr>
          <p:cNvPr id="38" name="BlokTextu 37">
            <a:extLst>
              <a:ext uri="{FF2B5EF4-FFF2-40B4-BE49-F238E27FC236}">
                <a16:creationId xmlns:a16="http://schemas.microsoft.com/office/drawing/2014/main" id="{1DC9331E-FD98-D4E4-E314-628F29EFD1D7}"/>
              </a:ext>
            </a:extLst>
          </p:cNvPr>
          <p:cNvSpPr txBox="1"/>
          <p:nvPr/>
        </p:nvSpPr>
        <p:spPr>
          <a:xfrm>
            <a:off x="21501181" y="16481363"/>
            <a:ext cx="1790637" cy="830997"/>
          </a:xfrm>
          <a:prstGeom prst="rect">
            <a:avLst/>
          </a:prstGeom>
          <a:noFill/>
        </p:spPr>
        <p:txBody>
          <a:bodyPr wrap="square" rtlCol="0">
            <a:spAutoFit/>
          </a:bodyPr>
          <a:lstStyle/>
          <a:p>
            <a:r>
              <a:rPr lang="sk-SK" sz="4800" dirty="0">
                <a:solidFill>
                  <a:schemeClr val="bg1"/>
                </a:solidFill>
                <a:highlight>
                  <a:srgbClr val="800000"/>
                </a:highlight>
              </a:rPr>
              <a:t>SLM</a:t>
            </a:r>
          </a:p>
        </p:txBody>
      </p:sp>
      <p:sp>
        <p:nvSpPr>
          <p:cNvPr id="39" name="BlokTextu 38">
            <a:extLst>
              <a:ext uri="{FF2B5EF4-FFF2-40B4-BE49-F238E27FC236}">
                <a16:creationId xmlns:a16="http://schemas.microsoft.com/office/drawing/2014/main" id="{0C14B53C-24C5-37AF-F922-19611768705B}"/>
              </a:ext>
            </a:extLst>
          </p:cNvPr>
          <p:cNvSpPr txBox="1"/>
          <p:nvPr/>
        </p:nvSpPr>
        <p:spPr>
          <a:xfrm>
            <a:off x="21362553" y="18544547"/>
            <a:ext cx="1653872" cy="707886"/>
          </a:xfrm>
          <a:prstGeom prst="rect">
            <a:avLst/>
          </a:prstGeom>
          <a:noFill/>
        </p:spPr>
        <p:txBody>
          <a:bodyPr wrap="square" rtlCol="0">
            <a:spAutoFit/>
          </a:bodyPr>
          <a:lstStyle/>
          <a:p>
            <a:r>
              <a:rPr lang="sk-SK" sz="4000" dirty="0">
                <a:solidFill>
                  <a:schemeClr val="bg1"/>
                </a:solidFill>
                <a:highlight>
                  <a:srgbClr val="000080"/>
                </a:highlight>
              </a:rPr>
              <a:t>ADAM</a:t>
            </a:r>
          </a:p>
        </p:txBody>
      </p:sp>
      <p:sp>
        <p:nvSpPr>
          <p:cNvPr id="40" name="BlokTextu 39">
            <a:extLst>
              <a:ext uri="{FF2B5EF4-FFF2-40B4-BE49-F238E27FC236}">
                <a16:creationId xmlns:a16="http://schemas.microsoft.com/office/drawing/2014/main" id="{6757DD9B-E87D-5A66-4AB2-E98EB0A6275E}"/>
              </a:ext>
            </a:extLst>
          </p:cNvPr>
          <p:cNvSpPr txBox="1"/>
          <p:nvPr/>
        </p:nvSpPr>
        <p:spPr>
          <a:xfrm>
            <a:off x="1607950" y="21986181"/>
            <a:ext cx="12672391" cy="8125301"/>
          </a:xfrm>
          <a:prstGeom prst="rect">
            <a:avLst/>
          </a:prstGeom>
          <a:noFill/>
        </p:spPr>
        <p:txBody>
          <a:bodyPr wrap="square" rtlCol="0">
            <a:spAutoFit/>
          </a:bodyPr>
          <a:lstStyle/>
          <a:p>
            <a:r>
              <a:rPr lang="sk-SK" sz="2800" b="1" dirty="0" err="1"/>
              <a:t>Key</a:t>
            </a:r>
            <a:r>
              <a:rPr lang="sk-SK" sz="2800" b="1" dirty="0"/>
              <a:t> </a:t>
            </a:r>
            <a:r>
              <a:rPr lang="sk-SK" sz="2800" b="1" dirty="0" err="1"/>
              <a:t>Findings</a:t>
            </a:r>
            <a:r>
              <a:rPr lang="sk-SK" sz="2800" b="1" dirty="0"/>
              <a:t>:</a:t>
            </a:r>
            <a:br>
              <a:rPr lang="sk-SK" sz="2800" dirty="0"/>
            </a:br>
            <a:r>
              <a:rPr lang="sk-SK" sz="2800" b="1" dirty="0"/>
              <a:t>1.Mechanical </a:t>
            </a:r>
            <a:r>
              <a:rPr lang="sk-SK" sz="2800" b="1" dirty="0" err="1"/>
              <a:t>Properties</a:t>
            </a:r>
            <a:r>
              <a:rPr lang="sk-SK" sz="2800" b="1" dirty="0"/>
              <a:t>:</a:t>
            </a:r>
          </a:p>
          <a:p>
            <a:pPr marL="742950" lvl="1" indent="-285750">
              <a:buFont typeface="Arial" panose="020B0604020202020204" pitchFamily="34" charset="0"/>
              <a:buChar char="•"/>
            </a:pPr>
            <a:r>
              <a:rPr lang="sk-SK" sz="2800" dirty="0"/>
              <a:t>SLM </a:t>
            </a:r>
            <a:r>
              <a:rPr lang="sk-SK" sz="2800" dirty="0" err="1"/>
              <a:t>parts</a:t>
            </a:r>
            <a:r>
              <a:rPr lang="sk-SK" sz="2800" dirty="0"/>
              <a:t> </a:t>
            </a:r>
            <a:r>
              <a:rPr lang="sk-SK" sz="2800" dirty="0" err="1"/>
              <a:t>made</a:t>
            </a:r>
            <a:r>
              <a:rPr lang="sk-SK" sz="2800" dirty="0"/>
              <a:t> </a:t>
            </a:r>
            <a:r>
              <a:rPr lang="sk-SK" sz="2800" dirty="0" err="1"/>
              <a:t>from</a:t>
            </a:r>
            <a:r>
              <a:rPr lang="sk-SK" sz="2800" dirty="0"/>
              <a:t> </a:t>
            </a:r>
            <a:r>
              <a:rPr lang="sk-SK" sz="2800" dirty="0" err="1"/>
              <a:t>stainless</a:t>
            </a:r>
            <a:r>
              <a:rPr lang="sk-SK" sz="2800" dirty="0"/>
              <a:t> steel17-4PH </a:t>
            </a:r>
            <a:r>
              <a:rPr lang="sk-SK" sz="2800" dirty="0" err="1"/>
              <a:t>exhibit</a:t>
            </a:r>
            <a:r>
              <a:rPr lang="sk-SK" sz="2800" dirty="0"/>
              <a:t> </a:t>
            </a:r>
            <a:r>
              <a:rPr lang="sk-SK" sz="2800" dirty="0" err="1"/>
              <a:t>higher</a:t>
            </a:r>
            <a:r>
              <a:rPr lang="sk-SK" sz="2800" dirty="0"/>
              <a:t> </a:t>
            </a:r>
            <a:r>
              <a:rPr lang="sk-SK" sz="2800" dirty="0" err="1"/>
              <a:t>hardness</a:t>
            </a:r>
            <a:r>
              <a:rPr lang="sk-SK" sz="2800" dirty="0"/>
              <a:t> and </a:t>
            </a:r>
            <a:r>
              <a:rPr lang="sk-SK" sz="2800" dirty="0" err="1"/>
              <a:t>tensile</a:t>
            </a:r>
            <a:r>
              <a:rPr lang="sk-SK" sz="2800" dirty="0"/>
              <a:t> </a:t>
            </a:r>
            <a:r>
              <a:rPr lang="sk-SK" sz="2800" dirty="0" err="1"/>
              <a:t>strenght</a:t>
            </a:r>
            <a:r>
              <a:rPr lang="sk-SK" sz="2800" dirty="0"/>
              <a:t> </a:t>
            </a:r>
            <a:r>
              <a:rPr lang="sk-SK" sz="2800" dirty="0" err="1"/>
              <a:t>due</a:t>
            </a:r>
            <a:r>
              <a:rPr lang="sk-SK" sz="2800" dirty="0"/>
              <a:t> to </a:t>
            </a:r>
            <a:r>
              <a:rPr lang="sk-SK" sz="2800" dirty="0" err="1"/>
              <a:t>fully</a:t>
            </a:r>
            <a:r>
              <a:rPr lang="sk-SK" sz="2800" dirty="0"/>
              <a:t> </a:t>
            </a:r>
            <a:r>
              <a:rPr lang="sk-SK" sz="2800" dirty="0" err="1"/>
              <a:t>dense</a:t>
            </a:r>
            <a:r>
              <a:rPr lang="sk-SK" sz="2800" dirty="0"/>
              <a:t> </a:t>
            </a:r>
            <a:r>
              <a:rPr lang="sk-SK" sz="2800" dirty="0" err="1"/>
              <a:t>structures</a:t>
            </a:r>
            <a:r>
              <a:rPr lang="sk-SK" sz="2800" dirty="0"/>
              <a:t>.</a:t>
            </a:r>
          </a:p>
          <a:p>
            <a:pPr marL="742950" lvl="1" indent="-285750">
              <a:buFont typeface="Arial" panose="020B0604020202020204" pitchFamily="34" charset="0"/>
              <a:buChar char="•"/>
            </a:pPr>
            <a:r>
              <a:rPr lang="sk-SK" sz="2800" dirty="0"/>
              <a:t> ADAM </a:t>
            </a:r>
            <a:r>
              <a:rPr lang="sk-SK" sz="2800" dirty="0" err="1"/>
              <a:t>parts</a:t>
            </a:r>
            <a:r>
              <a:rPr lang="sk-SK" sz="2800" dirty="0"/>
              <a:t>, </a:t>
            </a:r>
            <a:r>
              <a:rPr lang="sk-SK" sz="2800" dirty="0" err="1"/>
              <a:t>while</a:t>
            </a:r>
            <a:r>
              <a:rPr lang="sk-SK" sz="2800" dirty="0"/>
              <a:t> </a:t>
            </a:r>
            <a:r>
              <a:rPr lang="sk-SK" sz="2800" dirty="0" err="1"/>
              <a:t>strong</a:t>
            </a:r>
            <a:r>
              <a:rPr lang="sk-SK" sz="2800" dirty="0"/>
              <a:t>, show </a:t>
            </a:r>
            <a:r>
              <a:rPr lang="sk-SK" sz="2800" dirty="0" err="1"/>
              <a:t>slightly</a:t>
            </a:r>
            <a:r>
              <a:rPr lang="sk-SK" sz="2800" dirty="0"/>
              <a:t> </a:t>
            </a:r>
            <a:r>
              <a:rPr lang="sk-SK" sz="2800" dirty="0" err="1"/>
              <a:t>lower</a:t>
            </a:r>
            <a:r>
              <a:rPr lang="sk-SK" sz="2800" dirty="0"/>
              <a:t> </a:t>
            </a:r>
            <a:r>
              <a:rPr lang="sk-SK" sz="2800" dirty="0" err="1"/>
              <a:t>hardness</a:t>
            </a:r>
            <a:r>
              <a:rPr lang="sk-SK" sz="2800" dirty="0"/>
              <a:t> </a:t>
            </a:r>
            <a:r>
              <a:rPr lang="sk-SK" sz="2800" dirty="0" err="1"/>
              <a:t>due</a:t>
            </a:r>
            <a:r>
              <a:rPr lang="sk-SK" sz="2800" dirty="0"/>
              <a:t> to </a:t>
            </a:r>
            <a:r>
              <a:rPr lang="sk-SK" sz="2800" dirty="0" err="1"/>
              <a:t>the</a:t>
            </a:r>
            <a:r>
              <a:rPr lang="sk-SK" sz="2800" dirty="0"/>
              <a:t> </a:t>
            </a:r>
            <a:r>
              <a:rPr lang="sk-SK" sz="2800" dirty="0" err="1"/>
              <a:t>polymet</a:t>
            </a:r>
            <a:r>
              <a:rPr lang="sk-SK" sz="2800" dirty="0"/>
              <a:t> matrice, </a:t>
            </a:r>
            <a:r>
              <a:rPr lang="sk-SK" sz="2800" dirty="0" err="1"/>
              <a:t>though</a:t>
            </a:r>
            <a:r>
              <a:rPr lang="sk-SK" sz="2800" dirty="0"/>
              <a:t> </a:t>
            </a:r>
            <a:r>
              <a:rPr lang="sk-SK" sz="2800" dirty="0" err="1"/>
              <a:t>sintering</a:t>
            </a:r>
            <a:r>
              <a:rPr lang="sk-SK" sz="2800" dirty="0"/>
              <a:t> </a:t>
            </a:r>
            <a:r>
              <a:rPr lang="sk-SK" sz="2800" dirty="0" err="1"/>
              <a:t>can</a:t>
            </a:r>
            <a:r>
              <a:rPr lang="sk-SK" sz="2800" dirty="0"/>
              <a:t> </a:t>
            </a:r>
            <a:r>
              <a:rPr lang="sk-SK" sz="2800" dirty="0" err="1"/>
              <a:t>improve</a:t>
            </a:r>
            <a:r>
              <a:rPr lang="sk-SK" sz="2800" dirty="0"/>
              <a:t> </a:t>
            </a:r>
            <a:r>
              <a:rPr lang="sk-SK" sz="2800" dirty="0" err="1"/>
              <a:t>properties</a:t>
            </a:r>
            <a:r>
              <a:rPr lang="sk-SK" sz="2800" dirty="0"/>
              <a:t>.	</a:t>
            </a:r>
          </a:p>
          <a:p>
            <a:endParaRPr lang="sk-SK" sz="2800" dirty="0"/>
          </a:p>
          <a:p>
            <a:r>
              <a:rPr lang="sk-SK" sz="2800" b="1" dirty="0"/>
              <a:t>2. </a:t>
            </a:r>
            <a:r>
              <a:rPr lang="sk-SK" sz="2800" b="1" dirty="0" err="1"/>
              <a:t>Geometric</a:t>
            </a:r>
            <a:r>
              <a:rPr lang="sk-SK" sz="2800" b="1" dirty="0"/>
              <a:t> </a:t>
            </a:r>
            <a:r>
              <a:rPr lang="sk-SK" sz="2800" b="1" dirty="0" err="1"/>
              <a:t>accuracy</a:t>
            </a:r>
            <a:r>
              <a:rPr lang="sk-SK" sz="2800" b="1" dirty="0"/>
              <a:t>:</a:t>
            </a:r>
            <a:endParaRPr lang="sk-SK" sz="2800" dirty="0"/>
          </a:p>
          <a:p>
            <a:pPr marL="742950" lvl="1" indent="-285750">
              <a:buFont typeface="Arial" panose="020B0604020202020204" pitchFamily="34" charset="0"/>
              <a:buChar char="•"/>
            </a:pPr>
            <a:r>
              <a:rPr lang="sk-SK" sz="2800" dirty="0"/>
              <a:t>SLM </a:t>
            </a:r>
            <a:r>
              <a:rPr lang="sk-SK" sz="2800" dirty="0" err="1"/>
              <a:t>offers</a:t>
            </a:r>
            <a:r>
              <a:rPr lang="sk-SK" sz="2800" dirty="0"/>
              <a:t> </a:t>
            </a:r>
            <a:r>
              <a:rPr lang="sk-SK" sz="2800" dirty="0" err="1"/>
              <a:t>high</a:t>
            </a:r>
            <a:r>
              <a:rPr lang="sk-SK" sz="2800" dirty="0"/>
              <a:t> </a:t>
            </a:r>
            <a:r>
              <a:rPr lang="sk-SK" sz="2800" dirty="0" err="1"/>
              <a:t>precision</a:t>
            </a:r>
            <a:r>
              <a:rPr lang="sk-SK" sz="2800" dirty="0"/>
              <a:t>, </a:t>
            </a:r>
            <a:r>
              <a:rPr lang="sk-SK" sz="2800" dirty="0" err="1"/>
              <a:t>especialy</a:t>
            </a:r>
            <a:r>
              <a:rPr lang="sk-SK" sz="2800" dirty="0"/>
              <a:t> </a:t>
            </a:r>
            <a:r>
              <a:rPr lang="sk-SK" sz="2800" dirty="0" err="1"/>
              <a:t>for</a:t>
            </a:r>
            <a:r>
              <a:rPr lang="sk-SK" sz="2800" dirty="0"/>
              <a:t> </a:t>
            </a:r>
            <a:r>
              <a:rPr lang="sk-SK" sz="2800" dirty="0" err="1"/>
              <a:t>complex</a:t>
            </a:r>
            <a:r>
              <a:rPr lang="sk-SK" sz="2800" dirty="0"/>
              <a:t> </a:t>
            </a:r>
            <a:r>
              <a:rPr lang="sk-SK" sz="2800" dirty="0" err="1"/>
              <a:t>geometries</a:t>
            </a:r>
            <a:r>
              <a:rPr lang="sk-SK" sz="2800" dirty="0"/>
              <a:t> and </a:t>
            </a:r>
            <a:r>
              <a:rPr lang="sk-SK" sz="2800" dirty="0" err="1"/>
              <a:t>tight</a:t>
            </a:r>
            <a:r>
              <a:rPr lang="sk-SK" sz="2800" dirty="0"/>
              <a:t> </a:t>
            </a:r>
            <a:r>
              <a:rPr lang="sk-SK" sz="2800" dirty="0" err="1"/>
              <a:t>tolerances</a:t>
            </a:r>
            <a:r>
              <a:rPr lang="sk-SK" sz="2800" dirty="0"/>
              <a:t>. </a:t>
            </a:r>
          </a:p>
          <a:p>
            <a:pPr marL="742950" lvl="1" indent="-285750">
              <a:buFont typeface="Arial" panose="020B0604020202020204" pitchFamily="34" charset="0"/>
              <a:buChar char="•"/>
            </a:pPr>
            <a:r>
              <a:rPr lang="sk-SK" sz="2800" dirty="0"/>
              <a:t>ADAM, </a:t>
            </a:r>
            <a:r>
              <a:rPr lang="sk-SK" sz="2800" dirty="0" err="1"/>
              <a:t>with</a:t>
            </a:r>
            <a:r>
              <a:rPr lang="sk-SK" sz="2800" dirty="0"/>
              <a:t> </a:t>
            </a:r>
            <a:r>
              <a:rPr lang="sk-SK" sz="2800" dirty="0" err="1"/>
              <a:t>its</a:t>
            </a:r>
            <a:r>
              <a:rPr lang="sk-SK" sz="2800" dirty="0"/>
              <a:t> </a:t>
            </a:r>
            <a:r>
              <a:rPr lang="sk-SK" sz="2800" dirty="0" err="1"/>
              <a:t>larger</a:t>
            </a:r>
            <a:r>
              <a:rPr lang="sk-SK" sz="2800" dirty="0"/>
              <a:t> </a:t>
            </a:r>
            <a:r>
              <a:rPr lang="sk-SK" sz="2800" dirty="0" err="1"/>
              <a:t>layer</a:t>
            </a:r>
            <a:r>
              <a:rPr lang="sk-SK" sz="2800" dirty="0"/>
              <a:t> </a:t>
            </a:r>
            <a:r>
              <a:rPr lang="sk-SK" sz="2800" dirty="0" err="1"/>
              <a:t>height</a:t>
            </a:r>
            <a:r>
              <a:rPr lang="sk-SK" sz="2800" dirty="0"/>
              <a:t>, </a:t>
            </a:r>
            <a:r>
              <a:rPr lang="sk-SK" sz="2800" dirty="0" err="1"/>
              <a:t>is</a:t>
            </a:r>
            <a:r>
              <a:rPr lang="sk-SK" sz="2800" dirty="0"/>
              <a:t> </a:t>
            </a:r>
            <a:r>
              <a:rPr lang="sk-SK" sz="2800" dirty="0" err="1"/>
              <a:t>less</a:t>
            </a:r>
            <a:r>
              <a:rPr lang="sk-SK" sz="2800" dirty="0"/>
              <a:t> </a:t>
            </a:r>
            <a:r>
              <a:rPr lang="sk-SK" sz="2800" dirty="0" err="1"/>
              <a:t>accurate</a:t>
            </a:r>
            <a:r>
              <a:rPr lang="sk-SK" sz="2800" dirty="0"/>
              <a:t>, </a:t>
            </a:r>
            <a:r>
              <a:rPr lang="sk-SK" sz="2800" dirty="0" err="1"/>
              <a:t>especialy</a:t>
            </a:r>
            <a:r>
              <a:rPr lang="sk-SK" sz="2800" dirty="0"/>
              <a:t> </a:t>
            </a:r>
            <a:r>
              <a:rPr lang="sk-SK" sz="2800" dirty="0" err="1"/>
              <a:t>for</a:t>
            </a:r>
            <a:r>
              <a:rPr lang="sk-SK" sz="2800" dirty="0"/>
              <a:t> </a:t>
            </a:r>
            <a:r>
              <a:rPr lang="sk-SK" sz="2800" dirty="0" err="1"/>
              <a:t>negative</a:t>
            </a:r>
            <a:r>
              <a:rPr lang="sk-SK" sz="2800" dirty="0"/>
              <a:t> </a:t>
            </a:r>
            <a:r>
              <a:rPr lang="sk-SK" sz="2800" dirty="0" err="1"/>
              <a:t>angles</a:t>
            </a:r>
            <a:r>
              <a:rPr lang="sk-SK" sz="2800" dirty="0"/>
              <a:t> or </a:t>
            </a:r>
            <a:r>
              <a:rPr lang="sk-SK" sz="2800" dirty="0" err="1"/>
              <a:t>overhangs</a:t>
            </a:r>
            <a:endParaRPr lang="sk-SK" sz="2800" dirty="0"/>
          </a:p>
          <a:p>
            <a:endParaRPr lang="sk-SK" sz="2800" b="1" dirty="0"/>
          </a:p>
          <a:p>
            <a:r>
              <a:rPr lang="sk-SK" sz="2800" b="1" dirty="0"/>
              <a:t>3. Post-</a:t>
            </a:r>
            <a:r>
              <a:rPr lang="sk-SK" sz="2800" b="1" dirty="0" err="1"/>
              <a:t>processing</a:t>
            </a:r>
            <a:r>
              <a:rPr lang="sk-SK" sz="2800" b="1" dirty="0"/>
              <a:t>:</a:t>
            </a:r>
          </a:p>
          <a:p>
            <a:pPr marL="742950" lvl="1" indent="-285750">
              <a:buFont typeface="Arial" panose="020B0604020202020204" pitchFamily="34" charset="0"/>
              <a:buChar char="•"/>
            </a:pPr>
            <a:r>
              <a:rPr lang="sk-SK" sz="2800" dirty="0"/>
              <a:t>SLM </a:t>
            </a:r>
            <a:r>
              <a:rPr lang="sk-SK" sz="2800" dirty="0" err="1"/>
              <a:t>requires</a:t>
            </a:r>
            <a:r>
              <a:rPr lang="sk-SK" sz="2800" dirty="0"/>
              <a:t> more </a:t>
            </a:r>
            <a:r>
              <a:rPr lang="sk-SK" sz="2800" dirty="0" err="1"/>
              <a:t>extensive</a:t>
            </a:r>
            <a:r>
              <a:rPr lang="sk-SK" sz="2800" dirty="0"/>
              <a:t> post-</a:t>
            </a:r>
            <a:r>
              <a:rPr lang="sk-SK" sz="2800" dirty="0" err="1"/>
              <a:t>processing</a:t>
            </a:r>
            <a:r>
              <a:rPr lang="sk-SK" sz="2800" dirty="0"/>
              <a:t> to </a:t>
            </a:r>
            <a:r>
              <a:rPr lang="sk-SK" sz="2800" dirty="0" err="1"/>
              <a:t>address</a:t>
            </a:r>
            <a:r>
              <a:rPr lang="sk-SK" sz="2800" dirty="0"/>
              <a:t> </a:t>
            </a:r>
            <a:r>
              <a:rPr lang="sk-SK" sz="2800" dirty="0" err="1"/>
              <a:t>surface</a:t>
            </a:r>
            <a:r>
              <a:rPr lang="sk-SK" sz="2800" dirty="0"/>
              <a:t> </a:t>
            </a:r>
            <a:r>
              <a:rPr lang="sk-SK" sz="2800" dirty="0" err="1"/>
              <a:t>roughness</a:t>
            </a:r>
            <a:r>
              <a:rPr lang="sk-SK" sz="2800" dirty="0"/>
              <a:t> and </a:t>
            </a:r>
            <a:r>
              <a:rPr lang="sk-SK" sz="2800" dirty="0" err="1"/>
              <a:t>thermal</a:t>
            </a:r>
            <a:r>
              <a:rPr lang="sk-SK" sz="2800" dirty="0"/>
              <a:t> </a:t>
            </a:r>
            <a:r>
              <a:rPr lang="sk-SK" sz="2800" dirty="0" err="1"/>
              <a:t>distortion</a:t>
            </a:r>
            <a:r>
              <a:rPr lang="sk-SK" sz="2800" dirty="0"/>
              <a:t>. </a:t>
            </a:r>
          </a:p>
          <a:p>
            <a:pPr marL="742950" lvl="1" indent="-285750">
              <a:buFont typeface="Arial" panose="020B0604020202020204" pitchFamily="34" charset="0"/>
              <a:buChar char="•"/>
            </a:pPr>
            <a:r>
              <a:rPr lang="sk-SK" sz="2800" dirty="0"/>
              <a:t>ADAM </a:t>
            </a:r>
            <a:r>
              <a:rPr lang="sk-SK" sz="2800" dirty="0" err="1"/>
              <a:t>is</a:t>
            </a:r>
            <a:r>
              <a:rPr lang="sk-SK" sz="2800" dirty="0"/>
              <a:t> </a:t>
            </a:r>
            <a:r>
              <a:rPr lang="sk-SK" sz="2800" dirty="0" err="1"/>
              <a:t>simpler</a:t>
            </a:r>
            <a:r>
              <a:rPr lang="sk-SK" sz="2800" dirty="0"/>
              <a:t>, </a:t>
            </a:r>
            <a:r>
              <a:rPr lang="sk-SK" sz="2800" dirty="0" err="1"/>
              <a:t>needing</a:t>
            </a:r>
            <a:r>
              <a:rPr lang="sk-SK" sz="2800" dirty="0"/>
              <a:t> </a:t>
            </a:r>
            <a:r>
              <a:rPr lang="sk-SK" sz="2800" dirty="0" err="1"/>
              <a:t>only</a:t>
            </a:r>
            <a:r>
              <a:rPr lang="sk-SK" sz="2800" dirty="0"/>
              <a:t> </a:t>
            </a:r>
            <a:r>
              <a:rPr lang="sk-SK" sz="2800" dirty="0" err="1"/>
              <a:t>sintering</a:t>
            </a:r>
            <a:r>
              <a:rPr lang="sk-SK" sz="2800" dirty="0"/>
              <a:t>, </a:t>
            </a:r>
            <a:r>
              <a:rPr lang="sk-SK" sz="2800" dirty="0" err="1"/>
              <a:t>making</a:t>
            </a:r>
            <a:r>
              <a:rPr lang="sk-SK" sz="2800" dirty="0"/>
              <a:t> </a:t>
            </a:r>
            <a:r>
              <a:rPr lang="sk-SK" sz="2800" dirty="0" err="1"/>
              <a:t>it</a:t>
            </a:r>
            <a:r>
              <a:rPr lang="sk-SK" sz="2800" dirty="0"/>
              <a:t> more </a:t>
            </a:r>
            <a:r>
              <a:rPr lang="sk-SK" sz="2800" dirty="0" err="1"/>
              <a:t>cost-effective</a:t>
            </a:r>
            <a:r>
              <a:rPr lang="sk-SK" sz="2800" dirty="0"/>
              <a:t> and </a:t>
            </a:r>
            <a:r>
              <a:rPr lang="sk-SK" sz="2800" dirty="0" err="1"/>
              <a:t>faster</a:t>
            </a:r>
            <a:r>
              <a:rPr lang="sk-SK" sz="2800" dirty="0"/>
              <a:t> </a:t>
            </a:r>
            <a:r>
              <a:rPr lang="sk-SK" sz="2800" dirty="0" err="1"/>
              <a:t>for</a:t>
            </a:r>
            <a:r>
              <a:rPr lang="sk-SK" sz="2800" dirty="0"/>
              <a:t> </a:t>
            </a:r>
            <a:r>
              <a:rPr lang="sk-SK" sz="2800" dirty="0" err="1"/>
              <a:t>certain</a:t>
            </a:r>
            <a:r>
              <a:rPr lang="sk-SK" sz="2800" dirty="0"/>
              <a:t> </a:t>
            </a:r>
            <a:r>
              <a:rPr lang="sk-SK" sz="2800" dirty="0" err="1"/>
              <a:t>parts</a:t>
            </a:r>
            <a:endParaRPr lang="sk-SK" sz="2800" dirty="0"/>
          </a:p>
          <a:p>
            <a:pPr lvl="1"/>
            <a:endParaRPr lang="sk-SK" dirty="0"/>
          </a:p>
        </p:txBody>
      </p:sp>
      <p:pic>
        <p:nvPicPr>
          <p:cNvPr id="42" name="Obrázok 41" descr="Obrázok, na ktorom je text, domáci spotrebič, chladnička, dizajn&#10;&#10;Obsah vygenerovaný umelou inteligenciou môže byť nesprávny.">
            <a:extLst>
              <a:ext uri="{FF2B5EF4-FFF2-40B4-BE49-F238E27FC236}">
                <a16:creationId xmlns:a16="http://schemas.microsoft.com/office/drawing/2014/main" id="{EE54E181-C4E4-6C69-A0D6-443C63C568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36642" y="25671620"/>
            <a:ext cx="4350488" cy="4415332"/>
          </a:xfrm>
          <a:prstGeom prst="rect">
            <a:avLst/>
          </a:prstGeom>
        </p:spPr>
      </p:pic>
      <p:sp>
        <p:nvSpPr>
          <p:cNvPr id="43" name="BlokTextu 42">
            <a:extLst>
              <a:ext uri="{FF2B5EF4-FFF2-40B4-BE49-F238E27FC236}">
                <a16:creationId xmlns:a16="http://schemas.microsoft.com/office/drawing/2014/main" id="{6442D1FE-0BD8-F4E7-5895-4B1345AB01AA}"/>
              </a:ext>
            </a:extLst>
          </p:cNvPr>
          <p:cNvSpPr txBox="1"/>
          <p:nvPr/>
        </p:nvSpPr>
        <p:spPr>
          <a:xfrm>
            <a:off x="20405562" y="21677195"/>
            <a:ext cx="10319795" cy="5755422"/>
          </a:xfrm>
          <a:prstGeom prst="rect">
            <a:avLst/>
          </a:prstGeom>
          <a:noFill/>
        </p:spPr>
        <p:txBody>
          <a:bodyPr wrap="square" rtlCol="0">
            <a:spAutoFit/>
          </a:bodyPr>
          <a:lstStyle/>
          <a:p>
            <a:r>
              <a:rPr lang="sk-SK" sz="3200" b="1" dirty="0" err="1"/>
              <a:t>Practical</a:t>
            </a:r>
            <a:r>
              <a:rPr lang="sk-SK" sz="3200" b="1" dirty="0"/>
              <a:t> </a:t>
            </a:r>
            <a:r>
              <a:rPr lang="sk-SK" sz="3200" b="1" dirty="0" err="1"/>
              <a:t>Applications</a:t>
            </a:r>
            <a:r>
              <a:rPr lang="sk-SK" sz="3200" b="1" dirty="0"/>
              <a:t>:</a:t>
            </a:r>
          </a:p>
          <a:p>
            <a:r>
              <a:rPr lang="sk-SK" sz="2800" dirty="0"/>
              <a:t>	</a:t>
            </a:r>
          </a:p>
          <a:p>
            <a:r>
              <a:rPr lang="sk-SK" sz="2800" dirty="0"/>
              <a:t>	</a:t>
            </a:r>
            <a:r>
              <a:rPr lang="sk-SK" sz="2800" b="1" dirty="0"/>
              <a:t>ADAM:</a:t>
            </a:r>
          </a:p>
          <a:p>
            <a:pPr marL="1200150" lvl="2" indent="-285750" algn="just">
              <a:buFont typeface="Arial" panose="020B0604020202020204" pitchFamily="34" charset="0"/>
              <a:buChar char="•"/>
            </a:pPr>
            <a:r>
              <a:rPr lang="sk-SK" sz="2800" dirty="0" err="1"/>
              <a:t>Ideal</a:t>
            </a:r>
            <a:r>
              <a:rPr lang="sk-SK" sz="2800" dirty="0"/>
              <a:t> </a:t>
            </a:r>
            <a:r>
              <a:rPr lang="sk-SK" sz="2800" dirty="0" err="1"/>
              <a:t>for</a:t>
            </a:r>
            <a:r>
              <a:rPr lang="sk-SK" sz="2800" dirty="0"/>
              <a:t> </a:t>
            </a:r>
            <a:r>
              <a:rPr lang="sk-SK" sz="2800" dirty="0" err="1"/>
              <a:t>automotive</a:t>
            </a:r>
            <a:r>
              <a:rPr lang="sk-SK" sz="2800" dirty="0"/>
              <a:t>, </a:t>
            </a:r>
            <a:r>
              <a:rPr lang="sk-SK" sz="2800" dirty="0" err="1"/>
              <a:t>consumer</a:t>
            </a:r>
            <a:r>
              <a:rPr lang="sk-SK" sz="2800" dirty="0"/>
              <a:t> </a:t>
            </a:r>
            <a:r>
              <a:rPr lang="sk-SK" sz="2800" dirty="0" err="1"/>
              <a:t>goods</a:t>
            </a:r>
            <a:r>
              <a:rPr lang="sk-SK" sz="2800" dirty="0"/>
              <a:t>, and </a:t>
            </a:r>
            <a:r>
              <a:rPr lang="sk-SK" sz="2800" dirty="0" err="1"/>
              <a:t>industrial</a:t>
            </a:r>
            <a:r>
              <a:rPr lang="sk-SK" sz="2800" dirty="0"/>
              <a:t> </a:t>
            </a:r>
            <a:r>
              <a:rPr lang="sk-SK" sz="2800" dirty="0" err="1"/>
              <a:t>applications</a:t>
            </a:r>
            <a:r>
              <a:rPr lang="sk-SK" sz="2800" dirty="0"/>
              <a:t> </a:t>
            </a:r>
            <a:r>
              <a:rPr lang="sk-SK" sz="2800" dirty="0" err="1"/>
              <a:t>where</a:t>
            </a:r>
            <a:r>
              <a:rPr lang="sk-SK" sz="2800" dirty="0"/>
              <a:t> </a:t>
            </a:r>
            <a:r>
              <a:rPr lang="sk-SK" sz="2800" dirty="0" err="1"/>
              <a:t>cost</a:t>
            </a:r>
            <a:r>
              <a:rPr lang="sk-SK" sz="2800" dirty="0"/>
              <a:t> </a:t>
            </a:r>
            <a:r>
              <a:rPr lang="sk-SK" sz="2800" dirty="0" err="1"/>
              <a:t>efficiency</a:t>
            </a:r>
            <a:r>
              <a:rPr lang="sk-SK" sz="2800" dirty="0"/>
              <a:t>, </a:t>
            </a:r>
            <a:r>
              <a:rPr lang="sk-SK" sz="2800" dirty="0" err="1"/>
              <a:t>reduced</a:t>
            </a:r>
            <a:r>
              <a:rPr lang="sk-SK" sz="2800" dirty="0"/>
              <a:t> </a:t>
            </a:r>
            <a:r>
              <a:rPr lang="sk-SK" sz="2800" dirty="0" err="1"/>
              <a:t>waste</a:t>
            </a:r>
            <a:r>
              <a:rPr lang="sk-SK" sz="2800" dirty="0"/>
              <a:t>, and </a:t>
            </a:r>
            <a:r>
              <a:rPr lang="sk-SK" sz="2800" dirty="0" err="1"/>
              <a:t>moderate</a:t>
            </a:r>
            <a:r>
              <a:rPr lang="sk-SK" sz="2800" dirty="0"/>
              <a:t> </a:t>
            </a:r>
            <a:r>
              <a:rPr lang="sk-SK" sz="2800" dirty="0" err="1"/>
              <a:t>mechanical</a:t>
            </a:r>
            <a:r>
              <a:rPr lang="sk-SK" sz="2800" dirty="0"/>
              <a:t> </a:t>
            </a:r>
            <a:r>
              <a:rPr lang="sk-SK" sz="2800" dirty="0" err="1"/>
              <a:t>strenght</a:t>
            </a:r>
            <a:r>
              <a:rPr lang="sk-SK" sz="2800" dirty="0"/>
              <a:t> are </a:t>
            </a:r>
            <a:r>
              <a:rPr lang="sk-SK" sz="2800" dirty="0" err="1"/>
              <a:t>prioritized</a:t>
            </a:r>
            <a:r>
              <a:rPr lang="sk-SK" sz="2800" dirty="0"/>
              <a:t>. </a:t>
            </a:r>
            <a:r>
              <a:rPr lang="sk-SK" sz="2800" dirty="0" err="1"/>
              <a:t>Suitable</a:t>
            </a:r>
            <a:r>
              <a:rPr lang="sk-SK" sz="2800" dirty="0"/>
              <a:t> </a:t>
            </a:r>
            <a:r>
              <a:rPr lang="sk-SK" sz="2800" dirty="0" err="1"/>
              <a:t>for</a:t>
            </a:r>
            <a:r>
              <a:rPr lang="sk-SK" sz="2800" dirty="0"/>
              <a:t> </a:t>
            </a:r>
            <a:r>
              <a:rPr lang="sk-SK" sz="2800" dirty="0" err="1"/>
              <a:t>producting</a:t>
            </a:r>
            <a:r>
              <a:rPr lang="sk-SK" sz="2800" dirty="0"/>
              <a:t> </a:t>
            </a:r>
            <a:r>
              <a:rPr lang="sk-SK" sz="2800" dirty="0" err="1"/>
              <a:t>functional</a:t>
            </a:r>
            <a:r>
              <a:rPr lang="sk-SK" sz="2800" dirty="0"/>
              <a:t> </a:t>
            </a:r>
            <a:r>
              <a:rPr lang="sk-SK" sz="2800" dirty="0" err="1"/>
              <a:t>prototypes</a:t>
            </a:r>
            <a:r>
              <a:rPr lang="sk-SK" sz="2800" dirty="0"/>
              <a:t> and </a:t>
            </a:r>
            <a:r>
              <a:rPr lang="sk-SK" sz="2800" dirty="0" err="1"/>
              <a:t>non.critical</a:t>
            </a:r>
            <a:r>
              <a:rPr lang="sk-SK" sz="2800" dirty="0"/>
              <a:t> </a:t>
            </a:r>
            <a:r>
              <a:rPr lang="sk-SK" sz="2800" dirty="0" err="1"/>
              <a:t>parts</a:t>
            </a:r>
            <a:r>
              <a:rPr lang="sk-SK" sz="2800" dirty="0"/>
              <a:t>.</a:t>
            </a:r>
          </a:p>
          <a:p>
            <a:endParaRPr lang="sk-SK" sz="2800" dirty="0"/>
          </a:p>
          <a:p>
            <a:r>
              <a:rPr lang="sk-SK" sz="2800" dirty="0"/>
              <a:t>	</a:t>
            </a:r>
            <a:r>
              <a:rPr lang="sk-SK" sz="2800" b="1" dirty="0"/>
              <a:t>SLM: </a:t>
            </a:r>
          </a:p>
          <a:p>
            <a:pPr marL="1200150" lvl="2" indent="-285750" algn="just">
              <a:buFont typeface="Arial" panose="020B0604020202020204" pitchFamily="34" charset="0"/>
              <a:buChar char="•"/>
            </a:pPr>
            <a:r>
              <a:rPr lang="sk-SK" sz="2800" dirty="0"/>
              <a:t>Best </a:t>
            </a:r>
            <a:r>
              <a:rPr lang="sk-SK" sz="2800" dirty="0" err="1"/>
              <a:t>for</a:t>
            </a:r>
            <a:r>
              <a:rPr lang="sk-SK" sz="2800" dirty="0"/>
              <a:t> </a:t>
            </a:r>
            <a:r>
              <a:rPr lang="sk-SK" sz="2800" dirty="0" err="1"/>
              <a:t>aerospace</a:t>
            </a:r>
            <a:r>
              <a:rPr lang="sk-SK" sz="2800" dirty="0"/>
              <a:t> and </a:t>
            </a:r>
            <a:r>
              <a:rPr lang="sk-SK" sz="2800" dirty="0" err="1"/>
              <a:t>medical</a:t>
            </a:r>
            <a:r>
              <a:rPr lang="sk-SK" sz="2800" dirty="0"/>
              <a:t> </a:t>
            </a:r>
            <a:r>
              <a:rPr lang="sk-SK" sz="2800" dirty="0" err="1"/>
              <a:t>industries</a:t>
            </a:r>
            <a:r>
              <a:rPr lang="sk-SK" sz="2800" dirty="0"/>
              <a:t> </a:t>
            </a:r>
            <a:r>
              <a:rPr lang="sk-SK" sz="2800" dirty="0" err="1"/>
              <a:t>where</a:t>
            </a:r>
            <a:r>
              <a:rPr lang="sk-SK" sz="2800" dirty="0"/>
              <a:t> </a:t>
            </a:r>
            <a:r>
              <a:rPr lang="sk-SK" sz="2800" dirty="0" err="1"/>
              <a:t>precision</a:t>
            </a:r>
            <a:r>
              <a:rPr lang="sk-SK" sz="2800" dirty="0"/>
              <a:t> and </a:t>
            </a:r>
            <a:r>
              <a:rPr lang="sk-SK" sz="2800" dirty="0" err="1"/>
              <a:t>strenght</a:t>
            </a:r>
            <a:r>
              <a:rPr lang="sk-SK" sz="2800" dirty="0"/>
              <a:t> are </a:t>
            </a:r>
            <a:r>
              <a:rPr lang="sk-SK" sz="2800" dirty="0" err="1"/>
              <a:t>crucial</a:t>
            </a:r>
            <a:r>
              <a:rPr lang="sk-SK" sz="2800" dirty="0"/>
              <a:t>, </a:t>
            </a:r>
            <a:r>
              <a:rPr lang="sk-SK" sz="2800" dirty="0" err="1"/>
              <a:t>such</a:t>
            </a:r>
            <a:r>
              <a:rPr lang="sk-SK" sz="2800" dirty="0"/>
              <a:t> as </a:t>
            </a:r>
            <a:r>
              <a:rPr lang="sk-SK" sz="2800" dirty="0" err="1"/>
              <a:t>lightweight</a:t>
            </a:r>
            <a:r>
              <a:rPr lang="sk-SK" sz="2800" dirty="0"/>
              <a:t> and </a:t>
            </a:r>
            <a:r>
              <a:rPr lang="sk-SK" sz="2800" dirty="0" err="1"/>
              <a:t>structural</a:t>
            </a:r>
            <a:r>
              <a:rPr lang="sk-SK" sz="2800" dirty="0"/>
              <a:t> </a:t>
            </a:r>
            <a:r>
              <a:rPr lang="sk-SK" sz="2800" dirty="0" err="1"/>
              <a:t>components</a:t>
            </a:r>
            <a:r>
              <a:rPr lang="sk-SK" sz="2800" dirty="0"/>
              <a:t> </a:t>
            </a:r>
            <a:r>
              <a:rPr lang="sk-SK" sz="2800" dirty="0" err="1"/>
              <a:t>custom</a:t>
            </a:r>
            <a:r>
              <a:rPr lang="sk-SK" sz="2800" dirty="0"/>
              <a:t> </a:t>
            </a:r>
            <a:r>
              <a:rPr lang="sk-SK" sz="2800" dirty="0" err="1"/>
              <a:t>implantats</a:t>
            </a:r>
            <a:r>
              <a:rPr lang="sk-SK" sz="2800" dirty="0"/>
              <a:t>, and </a:t>
            </a:r>
            <a:r>
              <a:rPr lang="sk-SK" sz="2800" dirty="0" err="1"/>
              <a:t>complex</a:t>
            </a:r>
            <a:r>
              <a:rPr lang="sk-SK" sz="2800" dirty="0"/>
              <a:t> </a:t>
            </a:r>
            <a:r>
              <a:rPr lang="sk-SK" sz="2800" dirty="0" err="1"/>
              <a:t>functional</a:t>
            </a:r>
            <a:r>
              <a:rPr lang="sk-SK" sz="2800" dirty="0"/>
              <a:t> </a:t>
            </a:r>
            <a:r>
              <a:rPr lang="sk-SK" sz="2800" dirty="0" err="1"/>
              <a:t>parts</a:t>
            </a:r>
            <a:r>
              <a:rPr lang="sk-SK" sz="2800" dirty="0"/>
              <a:t>.</a:t>
            </a:r>
          </a:p>
        </p:txBody>
      </p:sp>
      <p:sp>
        <p:nvSpPr>
          <p:cNvPr id="45" name="BlokTextu 44">
            <a:extLst>
              <a:ext uri="{FF2B5EF4-FFF2-40B4-BE49-F238E27FC236}">
                <a16:creationId xmlns:a16="http://schemas.microsoft.com/office/drawing/2014/main" id="{6FFB15D1-5711-3E9A-4F16-35031DF61D92}"/>
              </a:ext>
            </a:extLst>
          </p:cNvPr>
          <p:cNvSpPr txBox="1"/>
          <p:nvPr/>
        </p:nvSpPr>
        <p:spPr>
          <a:xfrm>
            <a:off x="20097302" y="28214734"/>
            <a:ext cx="10692585" cy="1384995"/>
          </a:xfrm>
          <a:prstGeom prst="rect">
            <a:avLst/>
          </a:prstGeom>
          <a:noFill/>
        </p:spPr>
        <p:txBody>
          <a:bodyPr wrap="square" rtlCol="0">
            <a:spAutoFit/>
          </a:bodyPr>
          <a:lstStyle/>
          <a:p>
            <a:pPr algn="just"/>
            <a:r>
              <a:rPr lang="sk-SK" sz="2800" b="1" dirty="0"/>
              <a:t>ADAM </a:t>
            </a:r>
            <a:r>
              <a:rPr lang="sk-SK" sz="2800" b="1" dirty="0" err="1"/>
              <a:t>is</a:t>
            </a:r>
            <a:r>
              <a:rPr lang="sk-SK" sz="2800" b="1" dirty="0"/>
              <a:t> more </a:t>
            </a:r>
            <a:r>
              <a:rPr lang="sk-SK" sz="2800" b="1" dirty="0" err="1"/>
              <a:t>advanced</a:t>
            </a:r>
            <a:r>
              <a:rPr lang="sk-SK" sz="2800" b="1" dirty="0"/>
              <a:t> </a:t>
            </a:r>
            <a:r>
              <a:rPr lang="sk-SK" sz="2800" b="1" dirty="0" err="1"/>
              <a:t>method</a:t>
            </a:r>
            <a:r>
              <a:rPr lang="sk-SK" sz="2800" b="1" dirty="0"/>
              <a:t> </a:t>
            </a:r>
            <a:r>
              <a:rPr lang="sk-SK" sz="2800" b="1" dirty="0" err="1"/>
              <a:t>than</a:t>
            </a:r>
            <a:r>
              <a:rPr lang="sk-SK" sz="2800" b="1" dirty="0"/>
              <a:t> SLM </a:t>
            </a:r>
            <a:r>
              <a:rPr lang="sk-SK" sz="2800" b="1" dirty="0" err="1"/>
              <a:t>due</a:t>
            </a:r>
            <a:r>
              <a:rPr lang="sk-SK" sz="2800" b="1" dirty="0"/>
              <a:t> to </a:t>
            </a:r>
            <a:r>
              <a:rPr lang="sk-SK" sz="2800" b="1" dirty="0" err="1"/>
              <a:t>better</a:t>
            </a:r>
            <a:r>
              <a:rPr lang="sk-SK" sz="2800" b="1" dirty="0"/>
              <a:t> </a:t>
            </a:r>
            <a:r>
              <a:rPr lang="sk-SK" sz="2800" b="1" dirty="0" err="1"/>
              <a:t>material</a:t>
            </a:r>
            <a:r>
              <a:rPr lang="sk-SK" sz="2800" b="1" dirty="0"/>
              <a:t> </a:t>
            </a:r>
            <a:r>
              <a:rPr lang="sk-SK" sz="2800" b="1" dirty="0" err="1"/>
              <a:t>efficiency</a:t>
            </a:r>
            <a:r>
              <a:rPr lang="sk-SK" sz="2800" b="1" dirty="0"/>
              <a:t>, </a:t>
            </a:r>
            <a:r>
              <a:rPr lang="sk-SK" sz="2800" b="1" dirty="0" err="1"/>
              <a:t>lower</a:t>
            </a:r>
            <a:r>
              <a:rPr lang="sk-SK" sz="2800" b="1" dirty="0"/>
              <a:t> </a:t>
            </a:r>
            <a:r>
              <a:rPr lang="sk-SK" sz="2800" b="1" dirty="0" err="1"/>
              <a:t>costs</a:t>
            </a:r>
            <a:r>
              <a:rPr lang="sk-SK" sz="2800" b="1" dirty="0"/>
              <a:t> and a </a:t>
            </a:r>
            <a:r>
              <a:rPr lang="sk-SK" sz="2800" b="1" dirty="0" err="1"/>
              <a:t>simpler</a:t>
            </a:r>
            <a:r>
              <a:rPr lang="sk-SK" sz="2800" b="1" dirty="0"/>
              <a:t> post </a:t>
            </a:r>
            <a:r>
              <a:rPr lang="sk-SK" sz="2800" b="1" dirty="0" err="1"/>
              <a:t>processing</a:t>
            </a:r>
            <a:r>
              <a:rPr lang="sk-SK" sz="2800" b="1" dirty="0"/>
              <a:t> </a:t>
            </a:r>
            <a:r>
              <a:rPr lang="sk-SK" sz="2800" b="1" dirty="0" err="1"/>
              <a:t>process</a:t>
            </a:r>
            <a:r>
              <a:rPr lang="sk-SK" sz="2800" b="1" dirty="0"/>
              <a:t>, </a:t>
            </a:r>
            <a:r>
              <a:rPr lang="sk-SK" sz="2800" b="1" dirty="0" err="1"/>
              <a:t>making</a:t>
            </a:r>
            <a:r>
              <a:rPr lang="sk-SK" sz="2800" b="1" dirty="0"/>
              <a:t> </a:t>
            </a:r>
            <a:r>
              <a:rPr lang="sk-SK" sz="2800" b="1" dirty="0" err="1"/>
              <a:t>it</a:t>
            </a:r>
            <a:r>
              <a:rPr lang="sk-SK" sz="2800" b="1" dirty="0"/>
              <a:t> </a:t>
            </a:r>
            <a:r>
              <a:rPr lang="sk-SK" sz="2800" b="1" dirty="0" err="1"/>
              <a:t>an</a:t>
            </a:r>
            <a:r>
              <a:rPr lang="sk-SK" sz="2800" b="1" dirty="0"/>
              <a:t> </a:t>
            </a:r>
            <a:r>
              <a:rPr lang="sk-SK" sz="2800" b="1" dirty="0" err="1"/>
              <a:t>ideal</a:t>
            </a:r>
            <a:r>
              <a:rPr lang="sk-SK" sz="2800" b="1" dirty="0"/>
              <a:t> </a:t>
            </a:r>
            <a:r>
              <a:rPr lang="sk-SK" sz="2800" b="1" dirty="0" err="1"/>
              <a:t>choice</a:t>
            </a:r>
            <a:r>
              <a:rPr lang="sk-SK" sz="2800" b="1" dirty="0"/>
              <a:t> </a:t>
            </a:r>
            <a:r>
              <a:rPr lang="sk-SK" sz="2800" b="1" dirty="0" err="1"/>
              <a:t>for</a:t>
            </a:r>
            <a:r>
              <a:rPr lang="sk-SK" sz="2800" b="1" dirty="0"/>
              <a:t> a </a:t>
            </a:r>
            <a:r>
              <a:rPr lang="sk-SK" sz="2800" b="1" dirty="0" err="1"/>
              <a:t>wider</a:t>
            </a:r>
            <a:r>
              <a:rPr lang="sk-SK" sz="2800" b="1" dirty="0"/>
              <a:t> </a:t>
            </a:r>
            <a:r>
              <a:rPr lang="sk-SK" sz="2800" b="1" dirty="0" err="1"/>
              <a:t>range</a:t>
            </a:r>
            <a:r>
              <a:rPr lang="sk-SK" sz="2800" b="1" dirty="0"/>
              <a:t> of </a:t>
            </a:r>
            <a:r>
              <a:rPr lang="sk-SK" sz="2800" b="1" dirty="0" err="1"/>
              <a:t>application</a:t>
            </a:r>
            <a:endParaRPr lang="sk-SK" sz="2800" b="1" dirty="0"/>
          </a:p>
        </p:txBody>
      </p:sp>
      <p:pic>
        <p:nvPicPr>
          <p:cNvPr id="47" name="Obrázok 46" descr="Obrázok, na ktorom je text, snímka obrazovky, číslo, rovnobežný&#10;&#10;Obsah vygenerovaný umelou inteligenciou môže byť nesprávny.">
            <a:extLst>
              <a:ext uri="{FF2B5EF4-FFF2-40B4-BE49-F238E27FC236}">
                <a16:creationId xmlns:a16="http://schemas.microsoft.com/office/drawing/2014/main" id="{076C99E2-FB7E-B2FC-AC6C-928934C1705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37877" y="32015961"/>
            <a:ext cx="3568629" cy="3600000"/>
          </a:xfrm>
          <a:prstGeom prst="rect">
            <a:avLst/>
          </a:prstGeom>
        </p:spPr>
      </p:pic>
      <p:pic>
        <p:nvPicPr>
          <p:cNvPr id="49" name="Obrázok 48" descr="Obrázok, na ktorom je text, diagram, snímka obrazovky, vývoj&#10;&#10;Obsah vygenerovaný umelou inteligenciou môže byť nesprávny.">
            <a:extLst>
              <a:ext uri="{FF2B5EF4-FFF2-40B4-BE49-F238E27FC236}">
                <a16:creationId xmlns:a16="http://schemas.microsoft.com/office/drawing/2014/main" id="{08249336-3F89-1978-D414-33BE823B952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06506" y="31955943"/>
            <a:ext cx="3888326" cy="3600000"/>
          </a:xfrm>
          <a:prstGeom prst="rect">
            <a:avLst/>
          </a:prstGeom>
        </p:spPr>
      </p:pic>
      <p:pic>
        <p:nvPicPr>
          <p:cNvPr id="51" name="Obrázok 50" descr="Obrázok, na ktorom je text, snímka obrazovky, číslo, rovnobežný&#10;&#10;Obsah vygenerovaný umelou inteligenciou môže byť nesprávny.">
            <a:extLst>
              <a:ext uri="{FF2B5EF4-FFF2-40B4-BE49-F238E27FC236}">
                <a16:creationId xmlns:a16="http://schemas.microsoft.com/office/drawing/2014/main" id="{665C6980-843B-AF2B-BBA5-CC925DCBCE4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37877" y="35495924"/>
            <a:ext cx="3568629" cy="3600000"/>
          </a:xfrm>
          <a:prstGeom prst="rect">
            <a:avLst/>
          </a:prstGeom>
        </p:spPr>
      </p:pic>
      <p:pic>
        <p:nvPicPr>
          <p:cNvPr id="53" name="Obrázok 52" descr="Obrázok, na ktorom je text, diagram, snímka obrazovky, písmo&#10;&#10;Obsah vygenerovaný umelou inteligenciou môže byť nesprávny.">
            <a:extLst>
              <a:ext uri="{FF2B5EF4-FFF2-40B4-BE49-F238E27FC236}">
                <a16:creationId xmlns:a16="http://schemas.microsoft.com/office/drawing/2014/main" id="{CDC0A62A-7906-B64A-B885-4072384ECAF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006506" y="35495701"/>
            <a:ext cx="3888326" cy="3600000"/>
          </a:xfrm>
          <a:prstGeom prst="rect">
            <a:avLst/>
          </a:prstGeom>
        </p:spPr>
      </p:pic>
      <p:pic>
        <p:nvPicPr>
          <p:cNvPr id="55" name="Obrázok 54" descr="Obrázok, na ktorom je text, snímka obrazovky, číslo, štvorec&#10;&#10;Obsah vygenerovaný umelou inteligenciou môže byť nesprávny.">
            <a:extLst>
              <a:ext uri="{FF2B5EF4-FFF2-40B4-BE49-F238E27FC236}">
                <a16:creationId xmlns:a16="http://schemas.microsoft.com/office/drawing/2014/main" id="{2903EBD5-0855-C7C2-948C-EEC09748D9E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277588" y="31922555"/>
            <a:ext cx="3623709" cy="3600000"/>
          </a:xfrm>
          <a:prstGeom prst="rect">
            <a:avLst/>
          </a:prstGeom>
        </p:spPr>
      </p:pic>
      <p:pic>
        <p:nvPicPr>
          <p:cNvPr id="57" name="Obrázok 56" descr="Obrázok, na ktorom je text, diagram, dizajn&#10;&#10;Obsah vygenerovaný umelou inteligenciou môže byť nesprávny.">
            <a:extLst>
              <a:ext uri="{FF2B5EF4-FFF2-40B4-BE49-F238E27FC236}">
                <a16:creationId xmlns:a16="http://schemas.microsoft.com/office/drawing/2014/main" id="{A47AE88E-B606-67AC-3589-70D18C7FD7D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901297" y="31955943"/>
            <a:ext cx="3862886" cy="3600000"/>
          </a:xfrm>
          <a:prstGeom prst="rect">
            <a:avLst/>
          </a:prstGeom>
        </p:spPr>
      </p:pic>
      <p:pic>
        <p:nvPicPr>
          <p:cNvPr id="59" name="Obrázok 58" descr="Obrázok, na ktorom je text, snímka obrazovky, číslo, rovnobežný&#10;&#10;Obsah vygenerovaný umelou inteligenciou môže byť nesprávny.">
            <a:extLst>
              <a:ext uri="{FF2B5EF4-FFF2-40B4-BE49-F238E27FC236}">
                <a16:creationId xmlns:a16="http://schemas.microsoft.com/office/drawing/2014/main" id="{3CD08D6B-84EF-E0D9-8F24-59883544EBA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268045" y="35549409"/>
            <a:ext cx="3633251" cy="3546292"/>
          </a:xfrm>
          <a:prstGeom prst="rect">
            <a:avLst/>
          </a:prstGeom>
        </p:spPr>
      </p:pic>
      <p:pic>
        <p:nvPicPr>
          <p:cNvPr id="61" name="Obrázok 60" descr="Obrázok, na ktorom je diagram, text, snímka obrazovky, rad&#10;&#10;Obsah vygenerovaný umelou inteligenciou môže byť nesprávny.">
            <a:extLst>
              <a:ext uri="{FF2B5EF4-FFF2-40B4-BE49-F238E27FC236}">
                <a16:creationId xmlns:a16="http://schemas.microsoft.com/office/drawing/2014/main" id="{EE75E82D-B1EF-0D96-E233-9BB8A38F193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871027" y="35489391"/>
            <a:ext cx="3891189" cy="3600000"/>
          </a:xfrm>
          <a:prstGeom prst="rect">
            <a:avLst/>
          </a:prstGeom>
        </p:spPr>
      </p:pic>
      <p:pic>
        <p:nvPicPr>
          <p:cNvPr id="63" name="Obrázok 62" descr="Obrázok, na ktorom je text, snímka obrazovky, číslo, rovnobežný&#10;&#10;Obsah vygenerovaný umelou inteligenciou môže byť nesprávny.">
            <a:extLst>
              <a:ext uri="{FF2B5EF4-FFF2-40B4-BE49-F238E27FC236}">
                <a16:creationId xmlns:a16="http://schemas.microsoft.com/office/drawing/2014/main" id="{C95479AB-4B0D-012B-C4E2-E7E7615B21D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7356872" y="32015961"/>
            <a:ext cx="3737849" cy="3600000"/>
          </a:xfrm>
          <a:prstGeom prst="rect">
            <a:avLst/>
          </a:prstGeom>
        </p:spPr>
      </p:pic>
      <p:pic>
        <p:nvPicPr>
          <p:cNvPr id="65" name="Obrázok 64" descr="Obrázok, na ktorom je text, snímka obrazovky, číslo, rovnobežný&#10;&#10;Obsah vygenerovaný umelou inteligenciou môže byť nesprávny.">
            <a:extLst>
              <a:ext uri="{FF2B5EF4-FFF2-40B4-BE49-F238E27FC236}">
                <a16:creationId xmlns:a16="http://schemas.microsoft.com/office/drawing/2014/main" id="{736146C1-DA19-73C0-AF27-B6531D13F35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7356871" y="35615961"/>
            <a:ext cx="3737849" cy="3479740"/>
          </a:xfrm>
          <a:prstGeom prst="rect">
            <a:avLst/>
          </a:prstGeom>
        </p:spPr>
      </p:pic>
      <p:pic>
        <p:nvPicPr>
          <p:cNvPr id="67" name="Obrázok 66" descr="Obrázok, na ktorom je text, diagram, rad, snímka obrazovky&#10;&#10;Obsah vygenerovaný umelou inteligenciou môže byť nesprávny.">
            <a:extLst>
              <a:ext uri="{FF2B5EF4-FFF2-40B4-BE49-F238E27FC236}">
                <a16:creationId xmlns:a16="http://schemas.microsoft.com/office/drawing/2014/main" id="{CB09902B-CF25-B3BD-BFA1-F54A10BC4E7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1043158" y="35555942"/>
            <a:ext cx="3896406" cy="3539759"/>
          </a:xfrm>
          <a:prstGeom prst="rect">
            <a:avLst/>
          </a:prstGeom>
        </p:spPr>
      </p:pic>
      <p:pic>
        <p:nvPicPr>
          <p:cNvPr id="69" name="Obrázok 68" descr="Obrázok, na ktorom je text, diagram, vývoj, rad&#10;&#10;Obsah vygenerovaný umelou inteligenciou môže byť nesprávny.">
            <a:extLst>
              <a:ext uri="{FF2B5EF4-FFF2-40B4-BE49-F238E27FC236}">
                <a16:creationId xmlns:a16="http://schemas.microsoft.com/office/drawing/2014/main" id="{7D250A4F-2AD0-E115-4C25-761BBA3B911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1049728" y="32015960"/>
            <a:ext cx="3883267" cy="3533449"/>
          </a:xfrm>
          <a:prstGeom prst="rect">
            <a:avLst/>
          </a:prstGeom>
        </p:spPr>
      </p:pic>
      <p:sp>
        <p:nvSpPr>
          <p:cNvPr id="70" name="BlokTextu 69">
            <a:extLst>
              <a:ext uri="{FF2B5EF4-FFF2-40B4-BE49-F238E27FC236}">
                <a16:creationId xmlns:a16="http://schemas.microsoft.com/office/drawing/2014/main" id="{16CA6973-1470-F389-1E6A-5A3631B81B1A}"/>
              </a:ext>
            </a:extLst>
          </p:cNvPr>
          <p:cNvSpPr txBox="1"/>
          <p:nvPr/>
        </p:nvSpPr>
        <p:spPr>
          <a:xfrm>
            <a:off x="24931014" y="33284243"/>
            <a:ext cx="6118722" cy="5539978"/>
          </a:xfrm>
          <a:prstGeom prst="rect">
            <a:avLst/>
          </a:prstGeom>
          <a:noFill/>
        </p:spPr>
        <p:txBody>
          <a:bodyPr wrap="square" rtlCol="0">
            <a:spAutoFit/>
          </a:bodyPr>
          <a:lstStyle/>
          <a:p>
            <a:pPr algn="just"/>
            <a:r>
              <a:rPr lang="en-GB" sz="2400" b="0" dirty="0">
                <a:effectLst/>
                <a:latin typeface="Times New Roman" panose="02020603050405020304" pitchFamily="18" charset="0"/>
                <a:ea typeface="SimSun" panose="02010600030101010101" pitchFamily="2" charset="-122"/>
                <a:cs typeface="Times New Roman" panose="02020603050405020304" pitchFamily="18" charset="0"/>
              </a:rPr>
              <a:t>This study compared two metal PBF methods, SLM and ADAM, by evaluating the raw materials' thermophysical properties and technological characteristics. It focused on production quality, efficiency, and precision. While SLM showed good production quality, it presented challenges, whereas ADAM demonstrated superior mechanical properties, shape accuracy, and stability. A key contribution was the development of 3D sample designs that enhance the evaluation of AM technologies. The data from this study will support future research and expand theoretical knowledge in additive manufacturing.</a:t>
            </a:r>
            <a:endParaRPr lang="sk-SK" sz="2400" b="1" dirty="0">
              <a:effectLst/>
              <a:latin typeface="Garamond" panose="02020404030301010803" pitchFamily="18" charset="0"/>
              <a:ea typeface="Calibri" panose="020F0502020204030204" pitchFamily="34" charset="0"/>
              <a:cs typeface="Times New Roman" panose="02020603050405020304" pitchFamily="18" charset="0"/>
            </a:endParaRPr>
          </a:p>
          <a:p>
            <a:pPr algn="just"/>
            <a:endParaRPr lang="sk-SK" dirty="0"/>
          </a:p>
        </p:txBody>
      </p:sp>
      <p:sp>
        <p:nvSpPr>
          <p:cNvPr id="71" name="BlokTextu 70">
            <a:extLst>
              <a:ext uri="{FF2B5EF4-FFF2-40B4-BE49-F238E27FC236}">
                <a16:creationId xmlns:a16="http://schemas.microsoft.com/office/drawing/2014/main" id="{705F9A90-8643-D4F6-4A30-2B18B6DACD52}"/>
              </a:ext>
            </a:extLst>
          </p:cNvPr>
          <p:cNvSpPr txBox="1"/>
          <p:nvPr/>
        </p:nvSpPr>
        <p:spPr>
          <a:xfrm>
            <a:off x="26509925" y="32472193"/>
            <a:ext cx="5417229" cy="584775"/>
          </a:xfrm>
          <a:prstGeom prst="rect">
            <a:avLst/>
          </a:prstGeom>
          <a:noFill/>
        </p:spPr>
        <p:txBody>
          <a:bodyPr wrap="square" rtlCol="0">
            <a:spAutoFit/>
          </a:bodyPr>
          <a:lstStyle/>
          <a:p>
            <a:r>
              <a:rPr lang="sk-SK" sz="3200" b="1" dirty="0"/>
              <a:t>CONCLUSION</a:t>
            </a:r>
          </a:p>
        </p:txBody>
      </p:sp>
      <p:sp>
        <p:nvSpPr>
          <p:cNvPr id="72" name="BlokTextu 71">
            <a:extLst>
              <a:ext uri="{FF2B5EF4-FFF2-40B4-BE49-F238E27FC236}">
                <a16:creationId xmlns:a16="http://schemas.microsoft.com/office/drawing/2014/main" id="{CE7B34C7-7F6F-D0F7-A15E-BC44260CE873}"/>
              </a:ext>
            </a:extLst>
          </p:cNvPr>
          <p:cNvSpPr txBox="1"/>
          <p:nvPr/>
        </p:nvSpPr>
        <p:spPr>
          <a:xfrm>
            <a:off x="1437877" y="40875896"/>
            <a:ext cx="29503659" cy="1846659"/>
          </a:xfrm>
          <a:prstGeom prst="rect">
            <a:avLst/>
          </a:prstGeom>
          <a:noFill/>
        </p:spPr>
        <p:txBody>
          <a:bodyPr wrap="square" rtlCol="0">
            <a:spAutoFit/>
          </a:bodyPr>
          <a:lstStyle/>
          <a:p>
            <a:r>
              <a:rPr lang="en-GB" sz="2400" dirty="0">
                <a:effectLst/>
                <a:latin typeface="Times New Roman" panose="02020603050405020304" pitchFamily="18" charset="0"/>
                <a:ea typeface="SimSun" panose="02010600030101010101" pitchFamily="2" charset="-122"/>
              </a:rPr>
              <a:t>This research was supported by the University of Zilina through the following projects: KEGA 028ŽU-4/2024</a:t>
            </a:r>
            <a:br>
              <a:rPr lang="en-GB" sz="2400" dirty="0">
                <a:effectLst/>
                <a:latin typeface="Times New Roman" panose="02020603050405020304" pitchFamily="18" charset="0"/>
                <a:ea typeface="SimSun" panose="02010600030101010101" pitchFamily="2" charset="-122"/>
              </a:rPr>
            </a:br>
            <a:r>
              <a:rPr lang="en-GB" sz="2400" dirty="0">
                <a:effectLst/>
                <a:latin typeface="Times New Roman" panose="02020603050405020304" pitchFamily="18" charset="0"/>
                <a:ea typeface="SimSun" panose="02010600030101010101" pitchFamily="2" charset="-122"/>
              </a:rPr>
              <a:t>"Implementation of Innovative Approaches in Education for Students in the Field of 3D Metrology" APVV-20-0561 "Research on implementing new measurement methods for calibrating measurement systems in industrial metrology practice," APVV-15-0405 "Comprehensive use of X-ray diffractometry for identifying and quantifying the functional properties of dynamically stressed structural elements made from key technical materials," and APVV-22-0328 "Development and verification of a methodology for measuring specific parameters of Ti implants during the production process."</a:t>
            </a:r>
            <a:endParaRPr lang="sk-SK" sz="2400" dirty="0">
              <a:effectLst/>
              <a:latin typeface="Times New Roman" panose="02020603050405020304" pitchFamily="18" charset="0"/>
              <a:ea typeface="SimSun" panose="02010600030101010101" pitchFamily="2" charset="-122"/>
            </a:endParaRPr>
          </a:p>
          <a:p>
            <a:endParaRPr lang="sk-SK"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100</TotalTime>
  <Words>871</Words>
  <Application>Microsoft Office PowerPoint</Application>
  <PresentationFormat>Vlastná</PresentationFormat>
  <Paragraphs>53</Paragraphs>
  <Slides>1</Slides>
  <Notes>0</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1</vt:i4>
      </vt:variant>
    </vt:vector>
  </HeadingPairs>
  <TitlesOfParts>
    <vt:vector size="7" baseType="lpstr">
      <vt:lpstr>Aptos</vt:lpstr>
      <vt:lpstr>Aptos Display</vt:lpstr>
      <vt:lpstr>Arial</vt:lpstr>
      <vt:lpstr>Garamond</vt:lpstr>
      <vt:lpstr>Times New Roman</vt:lpstr>
      <vt:lpstr>Motív Office</vt:lpstr>
      <vt:lpstr>Title of the TRANSCOM 2025 paper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Andrej Czán</cp:lastModifiedBy>
  <cp:revision>3</cp:revision>
  <dcterms:created xsi:type="dcterms:W3CDTF">2024-08-16T05:44:32Z</dcterms:created>
  <dcterms:modified xsi:type="dcterms:W3CDTF">2025-04-04T08:58:15Z</dcterms:modified>
</cp:coreProperties>
</file>