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32399288" cy="43200638"/>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4A6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redný štýl 2 - zvýrazneni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redný štýl 2 - zvýrazneni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Stredný štýl 2 - zvýraznenie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0" d="100"/>
          <a:sy n="40" d="100"/>
        </p:scale>
        <p:origin x="678" y="-4500"/>
      </p:cViewPr>
      <p:guideLst/>
    </p:cSldViewPr>
  </p:slideViewPr>
  <p:notesTextViewPr>
    <p:cViewPr>
      <p:scale>
        <a:sx n="1" d="1"/>
        <a:sy n="1" d="1"/>
      </p:scale>
      <p:origin x="0" y="0"/>
    </p:cViewPr>
  </p:notesTextViewPr>
  <p:gridSpacing cx="360000" cy="3600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sk-SK"/>
              <a:t>Kliknutím upravte štýl predlohy nadpisu</a:t>
            </a:r>
            <a:endParaRPr lang="en-US"/>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sk-SK"/>
              <a:t>Kliknutím upravte štýl predlohy podnadpisu</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4102494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idx="1"/>
          </p:nvPr>
        </p:nvSpPr>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91881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sk-SK"/>
              <a:t>Kliknutím upravte štýl predlohy nadpisu</a:t>
            </a:r>
            <a:endParaRPr lang="en-US"/>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tint val="82000"/>
                  </a:schemeClr>
                </a:solidFill>
              </a:defRPr>
            </a:lvl1pPr>
            <a:lvl2pPr marL="1619951" indent="0">
              <a:buNone/>
              <a:defRPr sz="7086">
                <a:solidFill>
                  <a:schemeClr val="tx1">
                    <a:tint val="82000"/>
                  </a:schemeClr>
                </a:solidFill>
              </a:defRPr>
            </a:lvl2pPr>
            <a:lvl3pPr marL="3239902" indent="0">
              <a:buNone/>
              <a:defRPr sz="6378">
                <a:solidFill>
                  <a:schemeClr val="tx1">
                    <a:tint val="82000"/>
                  </a:schemeClr>
                </a:solidFill>
              </a:defRPr>
            </a:lvl3pPr>
            <a:lvl4pPr marL="4859853" indent="0">
              <a:buNone/>
              <a:defRPr sz="5669">
                <a:solidFill>
                  <a:schemeClr val="tx1">
                    <a:tint val="82000"/>
                  </a:schemeClr>
                </a:solidFill>
              </a:defRPr>
            </a:lvl4pPr>
            <a:lvl5pPr marL="6479804" indent="0">
              <a:buNone/>
              <a:defRPr sz="5669">
                <a:solidFill>
                  <a:schemeClr val="tx1">
                    <a:tint val="82000"/>
                  </a:schemeClr>
                </a:solidFill>
              </a:defRPr>
            </a:lvl5pPr>
            <a:lvl6pPr marL="8099755" indent="0">
              <a:buNone/>
              <a:defRPr sz="5669">
                <a:solidFill>
                  <a:schemeClr val="tx1">
                    <a:tint val="82000"/>
                  </a:schemeClr>
                </a:solidFill>
              </a:defRPr>
            </a:lvl6pPr>
            <a:lvl7pPr marL="9719706" indent="0">
              <a:buNone/>
              <a:defRPr sz="5669">
                <a:solidFill>
                  <a:schemeClr val="tx1">
                    <a:tint val="82000"/>
                  </a:schemeClr>
                </a:solidFill>
              </a:defRPr>
            </a:lvl7pPr>
            <a:lvl8pPr marL="11339657" indent="0">
              <a:buNone/>
              <a:defRPr sz="5669">
                <a:solidFill>
                  <a:schemeClr val="tx1">
                    <a:tint val="82000"/>
                  </a:schemeClr>
                </a:solidFill>
              </a:defRPr>
            </a:lvl8pPr>
            <a:lvl9pPr marL="12959608" indent="0">
              <a:buNone/>
              <a:defRPr sz="5669">
                <a:solidFill>
                  <a:schemeClr val="tx1">
                    <a:tint val="82000"/>
                  </a:schemeClr>
                </a:solidFill>
              </a:defRPr>
            </a:lvl9pPr>
          </a:lstStyle>
          <a:p>
            <a:pPr lvl="0"/>
            <a:r>
              <a:rPr lang="sk-SK"/>
              <a:t>Kliknite sem a upravte štýly predlohy textu</a:t>
            </a:r>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0253392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Content Placeholder 2"/>
          <p:cNvSpPr>
            <a:spLocks noGrp="1"/>
          </p:cNvSpPr>
          <p:nvPr>
            <p:ph sz="half" idx="1"/>
          </p:nvPr>
        </p:nvSpPr>
        <p:spPr>
          <a:xfrm>
            <a:off x="2227451"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Content Placeholder 3"/>
          <p:cNvSpPr>
            <a:spLocks noGrp="1"/>
          </p:cNvSpPr>
          <p:nvPr>
            <p:ph sz="half" idx="2"/>
          </p:nvPr>
        </p:nvSpPr>
        <p:spPr>
          <a:xfrm>
            <a:off x="16402140" y="11500170"/>
            <a:ext cx="13769697" cy="27410408"/>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308163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sk-SK"/>
              <a:t>Kliknutím upravte štýl predlohy nadpisu</a:t>
            </a:r>
            <a:endParaRPr lang="en-US"/>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4" name="Content Placeholder 3"/>
          <p:cNvSpPr>
            <a:spLocks noGrp="1"/>
          </p:cNvSpPr>
          <p:nvPr>
            <p:ph sz="half" idx="2"/>
          </p:nvPr>
        </p:nvSpPr>
        <p:spPr>
          <a:xfrm>
            <a:off x="2231675" y="15780233"/>
            <a:ext cx="13706415"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sk-SK"/>
              <a:t>Kliknite sem a upravte štýly predlohy textu</a:t>
            </a:r>
          </a:p>
        </p:txBody>
      </p:sp>
      <p:sp>
        <p:nvSpPr>
          <p:cNvPr id="6" name="Content Placeholder 5"/>
          <p:cNvSpPr>
            <a:spLocks noGrp="1"/>
          </p:cNvSpPr>
          <p:nvPr>
            <p:ph sz="quarter" idx="4"/>
          </p:nvPr>
        </p:nvSpPr>
        <p:spPr>
          <a:xfrm>
            <a:off x="16402142" y="15780233"/>
            <a:ext cx="13773917" cy="23210346"/>
          </a:xfrm>
        </p:spPr>
        <p:txBody>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7" name="Date Placeholder 6"/>
          <p:cNvSpPr>
            <a:spLocks noGrp="1"/>
          </p:cNvSpPr>
          <p:nvPr>
            <p:ph type="dt" sz="half" idx="10"/>
          </p:nvPr>
        </p:nvSpPr>
        <p:spPr/>
        <p:txBody>
          <a:bodyPr/>
          <a:lstStyle/>
          <a:p>
            <a:fld id="{7EC6A0A9-B58E-422A-8C1E-CF0C4BE9CC97}" type="datetimeFigureOut">
              <a:rPr lang="sk-SK" smtClean="0"/>
              <a:t>2. 4. 2025</a:t>
            </a:fld>
            <a:endParaRPr lang="sk-SK"/>
          </a:p>
        </p:txBody>
      </p:sp>
      <p:sp>
        <p:nvSpPr>
          <p:cNvPr id="8" name="Footer Placeholder 7"/>
          <p:cNvSpPr>
            <a:spLocks noGrp="1"/>
          </p:cNvSpPr>
          <p:nvPr>
            <p:ph type="ftr" sz="quarter" idx="11"/>
          </p:nvPr>
        </p:nvSpPr>
        <p:spPr/>
        <p:txBody>
          <a:bodyPr/>
          <a:lstStyle/>
          <a:p>
            <a:endParaRPr lang="sk-SK"/>
          </a:p>
        </p:txBody>
      </p:sp>
      <p:sp>
        <p:nvSpPr>
          <p:cNvPr id="9" name="Slide Number Placeholder 8"/>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1297450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Date Placeholder 2"/>
          <p:cNvSpPr>
            <a:spLocks noGrp="1"/>
          </p:cNvSpPr>
          <p:nvPr>
            <p:ph type="dt" sz="half" idx="10"/>
          </p:nvPr>
        </p:nvSpPr>
        <p:spPr/>
        <p:txBody>
          <a:bodyPr/>
          <a:lstStyle/>
          <a:p>
            <a:fld id="{7EC6A0A9-B58E-422A-8C1E-CF0C4BE9CC97}" type="datetimeFigureOut">
              <a:rPr lang="sk-SK" smtClean="0"/>
              <a:t>2. 4. 2025</a:t>
            </a:fld>
            <a:endParaRPr lang="sk-SK"/>
          </a:p>
        </p:txBody>
      </p:sp>
      <p:sp>
        <p:nvSpPr>
          <p:cNvPr id="4" name="Footer Placeholder 3"/>
          <p:cNvSpPr>
            <a:spLocks noGrp="1"/>
          </p:cNvSpPr>
          <p:nvPr>
            <p:ph type="ftr" sz="quarter" idx="11"/>
          </p:nvPr>
        </p:nvSpPr>
        <p:spPr/>
        <p:txBody>
          <a:bodyPr/>
          <a:lstStyle/>
          <a:p>
            <a:endParaRPr lang="sk-SK"/>
          </a:p>
        </p:txBody>
      </p:sp>
      <p:sp>
        <p:nvSpPr>
          <p:cNvPr id="5" name="Slide Number Placeholder 4"/>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748084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C6A0A9-B58E-422A-8C1E-CF0C4BE9CC97}" type="datetimeFigureOut">
              <a:rPr lang="sk-SK" smtClean="0"/>
              <a:t>2. 4. 2025</a:t>
            </a:fld>
            <a:endParaRPr lang="sk-SK"/>
          </a:p>
        </p:txBody>
      </p:sp>
      <p:sp>
        <p:nvSpPr>
          <p:cNvPr id="3" name="Footer Placeholder 2"/>
          <p:cNvSpPr>
            <a:spLocks noGrp="1"/>
          </p:cNvSpPr>
          <p:nvPr>
            <p:ph type="ftr" sz="quarter" idx="11"/>
          </p:nvPr>
        </p:nvSpPr>
        <p:spPr/>
        <p:txBody>
          <a:bodyPr/>
          <a:lstStyle/>
          <a:p>
            <a:endParaRPr lang="sk-SK"/>
          </a:p>
        </p:txBody>
      </p:sp>
      <p:sp>
        <p:nvSpPr>
          <p:cNvPr id="4" name="Slide Number Placeholder 3"/>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1108324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971819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sk-SK"/>
              <a:t>Kliknutím upravte štýl predlohy nadpisu</a:t>
            </a:r>
            <a:endParaRPr lang="en-US"/>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sk-SK"/>
              <a:t>Kliknutím na ikonu pridáte obrázok</a:t>
            </a:r>
            <a:endParaRPr lang="en-US"/>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sk-SK"/>
              <a:t>Kliknite sem a upravte štýly predlohy textu</a:t>
            </a:r>
          </a:p>
        </p:txBody>
      </p:sp>
      <p:sp>
        <p:nvSpPr>
          <p:cNvPr id="5" name="Date Placeholder 4"/>
          <p:cNvSpPr>
            <a:spLocks noGrp="1"/>
          </p:cNvSpPr>
          <p:nvPr>
            <p:ph type="dt" sz="half" idx="10"/>
          </p:nvPr>
        </p:nvSpPr>
        <p:spPr/>
        <p:txBody>
          <a:bodyPr/>
          <a:lstStyle/>
          <a:p>
            <a:fld id="{7EC6A0A9-B58E-422A-8C1E-CF0C4BE9CC97}" type="datetimeFigureOut">
              <a:rPr lang="sk-SK" smtClean="0"/>
              <a:t>2. 4. 2025</a:t>
            </a:fld>
            <a:endParaRPr lang="sk-SK"/>
          </a:p>
        </p:txBody>
      </p:sp>
      <p:sp>
        <p:nvSpPr>
          <p:cNvPr id="6" name="Footer Placeholder 5"/>
          <p:cNvSpPr>
            <a:spLocks noGrp="1"/>
          </p:cNvSpPr>
          <p:nvPr>
            <p:ph type="ftr" sz="quarter" idx="11"/>
          </p:nvPr>
        </p:nvSpPr>
        <p:spPr/>
        <p:txBody>
          <a:bodyPr/>
          <a:lstStyle/>
          <a:p>
            <a:endParaRPr lang="sk-SK"/>
          </a:p>
        </p:txBody>
      </p:sp>
      <p:sp>
        <p:nvSpPr>
          <p:cNvPr id="7" name="Slide Number Placeholder 6"/>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4466138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Kliknutím upravte štýl predlohy nadpisu</a:t>
            </a:r>
            <a:endParaRPr lang="en-US"/>
          </a:p>
        </p:txBody>
      </p:sp>
      <p:sp>
        <p:nvSpPr>
          <p:cNvPr id="3" name="Vertical Text Placeholder 2"/>
          <p:cNvSpPr>
            <a:spLocks noGrp="1"/>
          </p:cNvSpPr>
          <p:nvPr>
            <p:ph type="body" orient="vert" idx="1"/>
          </p:nvPr>
        </p:nvSpPr>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30242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sk-SK"/>
              <a:t>Kliknutím upravte štýl predlohy nadpisu</a:t>
            </a:r>
            <a:endParaRPr lang="en-US"/>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10"/>
          </p:nvPr>
        </p:nvSpPr>
        <p:spPr/>
        <p:txBody>
          <a:bodyPr/>
          <a:lstStyle/>
          <a:p>
            <a:fld id="{7EC6A0A9-B58E-422A-8C1E-CF0C4BE9CC97}" type="datetimeFigureOut">
              <a:rPr lang="sk-SK" smtClean="0"/>
              <a:t>2. 4. 2025</a:t>
            </a:fld>
            <a:endParaRPr lang="sk-SK"/>
          </a:p>
        </p:txBody>
      </p:sp>
      <p:sp>
        <p:nvSpPr>
          <p:cNvPr id="5" name="Footer Placeholder 4"/>
          <p:cNvSpPr>
            <a:spLocks noGrp="1"/>
          </p:cNvSpPr>
          <p:nvPr>
            <p:ph type="ftr" sz="quarter" idx="11"/>
          </p:nvPr>
        </p:nvSpPr>
        <p:spPr/>
        <p:txBody>
          <a:bodyPr/>
          <a:lstStyle/>
          <a:p>
            <a:endParaRPr lang="sk-SK"/>
          </a:p>
        </p:txBody>
      </p:sp>
      <p:sp>
        <p:nvSpPr>
          <p:cNvPr id="6" name="Slide Number Placeholder 5"/>
          <p:cNvSpPr>
            <a:spLocks noGrp="1"/>
          </p:cNvSpPr>
          <p:nvPr>
            <p:ph type="sldNum" sz="quarter" idx="12"/>
          </p:nvPr>
        </p:nvSpPr>
        <p:spPr/>
        <p:txBody>
          <a:bodyPr/>
          <a:lstStyle/>
          <a:p>
            <a:fld id="{2CED4D7C-6056-4545-A274-4DE0F549A8B3}" type="slidenum">
              <a:rPr lang="sk-SK" smtClean="0"/>
              <a:t>‹#›</a:t>
            </a:fld>
            <a:endParaRPr lang="sk-SK"/>
          </a:p>
        </p:txBody>
      </p:sp>
    </p:spTree>
    <p:extLst>
      <p:ext uri="{BB962C8B-B14F-4D97-AF65-F5344CB8AC3E}">
        <p14:creationId xmlns:p14="http://schemas.microsoft.com/office/powerpoint/2010/main" val="2013955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sk-SK"/>
              <a:t>Kliknutím upravte štýl predlohy nadpisu</a:t>
            </a:r>
            <a:endParaRPr lang="en-US"/>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sk-SK"/>
              <a:t>Kliknite sem a upravte štýly predlohy textu</a:t>
            </a:r>
          </a:p>
          <a:p>
            <a:pPr lvl="1"/>
            <a:r>
              <a:rPr lang="sk-SK"/>
              <a:t>Druhá úroveň</a:t>
            </a:r>
          </a:p>
          <a:p>
            <a:pPr lvl="2"/>
            <a:r>
              <a:rPr lang="sk-SK"/>
              <a:t>Tretia úroveň</a:t>
            </a:r>
          </a:p>
          <a:p>
            <a:pPr lvl="3"/>
            <a:r>
              <a:rPr lang="sk-SK"/>
              <a:t>Štvrtá úroveň</a:t>
            </a:r>
          </a:p>
          <a:p>
            <a:pPr lvl="4"/>
            <a:r>
              <a:rPr lang="sk-SK"/>
              <a:t>Piata úroveň</a:t>
            </a:r>
            <a:endParaRPr lang="en-US"/>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82000"/>
                  </a:schemeClr>
                </a:solidFill>
              </a:defRPr>
            </a:lvl1pPr>
          </a:lstStyle>
          <a:p>
            <a:fld id="{7EC6A0A9-B58E-422A-8C1E-CF0C4BE9CC97}" type="datetimeFigureOut">
              <a:rPr lang="sk-SK" smtClean="0"/>
              <a:t>2. 4. 2025</a:t>
            </a:fld>
            <a:endParaRPr lang="sk-SK"/>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82000"/>
                  </a:schemeClr>
                </a:solidFill>
              </a:defRPr>
            </a:lvl1pPr>
          </a:lstStyle>
          <a:p>
            <a:endParaRPr lang="sk-SK"/>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82000"/>
                  </a:schemeClr>
                </a:solidFill>
              </a:defRPr>
            </a:lvl1pPr>
          </a:lstStyle>
          <a:p>
            <a:fld id="{2CED4D7C-6056-4545-A274-4DE0F549A8B3}" type="slidenum">
              <a:rPr lang="sk-SK" smtClean="0"/>
              <a:t>‹#›</a:t>
            </a:fld>
            <a:endParaRPr lang="sk-SK"/>
          </a:p>
        </p:txBody>
      </p:sp>
    </p:spTree>
    <p:extLst>
      <p:ext uri="{BB962C8B-B14F-4D97-AF65-F5344CB8AC3E}">
        <p14:creationId xmlns:p14="http://schemas.microsoft.com/office/powerpoint/2010/main" val="29579445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id="{04485B6B-23BC-231D-64B8-F3879E81DC40}"/>
              </a:ext>
            </a:extLst>
          </p:cNvPr>
          <p:cNvSpPr>
            <a:spLocks noGrp="1"/>
          </p:cNvSpPr>
          <p:nvPr>
            <p:ph type="ctrTitle"/>
          </p:nvPr>
        </p:nvSpPr>
        <p:spPr>
          <a:xfrm>
            <a:off x="1317624" y="2626402"/>
            <a:ext cx="29764040" cy="1831297"/>
          </a:xfrm>
          <a:noFill/>
          <a:ln w="152400">
            <a:noFill/>
          </a:ln>
        </p:spPr>
        <p:style>
          <a:lnRef idx="2">
            <a:schemeClr val="dk1"/>
          </a:lnRef>
          <a:fillRef idx="1">
            <a:schemeClr val="lt1"/>
          </a:fillRef>
          <a:effectRef idx="0">
            <a:schemeClr val="dk1"/>
          </a:effectRef>
          <a:fontRef idx="minor">
            <a:schemeClr val="dk1"/>
          </a:fontRef>
        </p:style>
        <p:txBody>
          <a:bodyPr anchor="ctr">
            <a:normAutofit/>
          </a:bodyPr>
          <a:lstStyle/>
          <a:p>
            <a:pPr indent="151130" algn="ctr">
              <a:lnSpc>
                <a:spcPts val="2000"/>
              </a:lnSpc>
              <a:spcAft>
                <a:spcPts val="800"/>
              </a:spcAft>
            </a:pPr>
            <a:r>
              <a:rPr lang="en-GB" sz="4800" b="1" dirty="0">
                <a:solidFill>
                  <a:schemeClr val="tx1"/>
                </a:solidFill>
                <a:effectLst/>
                <a:latin typeface="Arial" panose="020B0604020202020204" pitchFamily="34" charset="0"/>
                <a:ea typeface="SimSun" panose="02010600030101010101" pitchFamily="2" charset="-122"/>
                <a:cs typeface="Arial" panose="020B0604020202020204" pitchFamily="34" charset="0"/>
              </a:rPr>
              <a:t>Case Study on Determining the Design Fire when Installing Sprinkler Systems in Railway Halls</a:t>
            </a:r>
            <a:endParaRPr lang="cs-CZ" sz="4800" b="1" dirty="0">
              <a:solidFill>
                <a:schemeClr val="tx1"/>
              </a:solidFill>
              <a:effectLst/>
              <a:latin typeface="Arial" panose="020B0604020202020204" pitchFamily="34" charset="0"/>
              <a:ea typeface="SimSun" panose="02010600030101010101" pitchFamily="2" charset="-122"/>
              <a:cs typeface="Arial" panose="020B0604020202020204" pitchFamily="34" charset="0"/>
            </a:endParaRPr>
          </a:p>
        </p:txBody>
      </p:sp>
      <p:pic>
        <p:nvPicPr>
          <p:cNvPr id="4" name="Obrázok 3" descr="Obrázok, na ktorom je písmo, grafika, snímka obrazovky, grafický dizajn&#10;&#10;Automaticky generovaný popis">
            <a:extLst>
              <a:ext uri="{FF2B5EF4-FFF2-40B4-BE49-F238E27FC236}">
                <a16:creationId xmlns:a16="http://schemas.microsoft.com/office/drawing/2014/main" id="{DC399250-BA77-3C57-F104-B092F0A545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624" y="697108"/>
            <a:ext cx="7409657" cy="1583458"/>
          </a:xfrm>
          <a:prstGeom prst="rect">
            <a:avLst/>
          </a:prstGeom>
        </p:spPr>
      </p:pic>
      <p:sp>
        <p:nvSpPr>
          <p:cNvPr id="5" name="Textové pole 2">
            <a:extLst>
              <a:ext uri="{FF2B5EF4-FFF2-40B4-BE49-F238E27FC236}">
                <a16:creationId xmlns:a16="http://schemas.microsoft.com/office/drawing/2014/main" id="{C87177C9-22F4-FEE9-0135-F1B9243ACD9F}"/>
              </a:ext>
            </a:extLst>
          </p:cNvPr>
          <p:cNvSpPr txBox="1">
            <a:spLocks noChangeArrowheads="1"/>
          </p:cNvSpPr>
          <p:nvPr/>
        </p:nvSpPr>
        <p:spPr bwMode="auto">
          <a:xfrm>
            <a:off x="9927946" y="1150714"/>
            <a:ext cx="13828750" cy="1169551"/>
          </a:xfrm>
          <a:prstGeom prst="rect">
            <a:avLst/>
          </a:prstGeom>
          <a:noFill/>
          <a:ln w="9525">
            <a:noFill/>
            <a:miter lim="800000"/>
            <a:headEnd/>
            <a:tailEnd/>
          </a:ln>
        </p:spPr>
        <p:txBody>
          <a:bodyPr rot="0" vert="horz" wrap="square" lIns="91440" tIns="45720" rIns="91440" bIns="45720" anchor="t" anchorCtr="0">
            <a:spAutoFit/>
          </a:bodyPr>
          <a:lstStyle/>
          <a:p>
            <a:pPr algn="ct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TRANSCOM 2025: 16th International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Scientific</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Conference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on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Sustainable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Modern</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and </a:t>
            </a:r>
            <a:r>
              <a:rPr lang="sk-SK" sz="3500" b="1" err="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Safe</a:t>
            </a:r>
            <a:r>
              <a:rPr lang="sk-SK" sz="3500" b="1">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 Transport</a:t>
            </a:r>
            <a:endParaRPr lang="sk-SK" sz="350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6" name="Nadpis 1">
            <a:extLst>
              <a:ext uri="{FF2B5EF4-FFF2-40B4-BE49-F238E27FC236}">
                <a16:creationId xmlns:a16="http://schemas.microsoft.com/office/drawing/2014/main" id="{DF8CDE15-6E90-630A-763A-5AC0CFF0B2A5}"/>
              </a:ext>
            </a:extLst>
          </p:cNvPr>
          <p:cNvSpPr txBox="1">
            <a:spLocks/>
          </p:cNvSpPr>
          <p:nvPr/>
        </p:nvSpPr>
        <p:spPr>
          <a:xfrm>
            <a:off x="1317624" y="4600706"/>
            <a:ext cx="29764040" cy="1202908"/>
          </a:xfrm>
          <a:prstGeom prst="rect">
            <a:avLst/>
          </a:prstGeom>
          <a:solidFill>
            <a:schemeClr val="tx2">
              <a:lumMod val="10000"/>
              <a:lumOff val="90000"/>
            </a:schemeClr>
          </a:solidFill>
          <a:ln>
            <a:noFill/>
          </a:ln>
        </p:spPr>
        <p:style>
          <a:lnRef idx="2">
            <a:schemeClr val="accent4"/>
          </a:lnRef>
          <a:fillRef idx="1">
            <a:schemeClr val="lt1"/>
          </a:fillRef>
          <a:effectRef idx="0">
            <a:schemeClr val="accent4"/>
          </a:effectRef>
          <a:fontRef idx="minor">
            <a:schemeClr val="dk1"/>
          </a:fontRef>
        </p:style>
        <p:txBody>
          <a:bodyPr vert="horz" lIns="91440" tIns="45720" rIns="91440" bIns="45720"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00000"/>
              </a:lnSpc>
            </a:pPr>
            <a:r>
              <a:rPr lang="sk-SK" sz="4500" dirty="0">
                <a:solidFill>
                  <a:srgbClr val="002060"/>
                </a:solidFill>
                <a:latin typeface="Arial" panose="020B0604020202020204" pitchFamily="34" charset="0"/>
                <a:cs typeface="Arial" panose="020B0604020202020204" pitchFamily="34" charset="0"/>
              </a:rPr>
              <a:t>Alexandra Kardosova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a:t>
            </a:r>
            <a:r>
              <a:rPr lang="sk-SK" sz="4500" baseline="300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Jiri</a:t>
            </a:r>
            <a:r>
              <a:rPr lang="sk-SK" sz="4500" dirty="0">
                <a:solidFill>
                  <a:srgbClr val="002060"/>
                </a:solidFill>
                <a:latin typeface="Arial" panose="020B0604020202020204" pitchFamily="34" charset="0"/>
                <a:cs typeface="Arial" panose="020B0604020202020204" pitchFamily="34" charset="0"/>
              </a:rPr>
              <a:t> Pokorny</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Lenka Brumarova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dirty="0" err="1">
                <a:solidFill>
                  <a:srgbClr val="002060"/>
                </a:solidFill>
                <a:latin typeface="Arial" panose="020B0604020202020204" pitchFamily="34" charset="0"/>
                <a:cs typeface="Arial" panose="020B0604020202020204" pitchFamily="34" charset="0"/>
              </a:rPr>
              <a:t>Heidi</a:t>
            </a:r>
            <a:r>
              <a:rPr lang="sk-SK" sz="4500" dirty="0">
                <a:solidFill>
                  <a:srgbClr val="002060"/>
                </a:solidFill>
                <a:latin typeface="Arial" panose="020B0604020202020204" pitchFamily="34" charset="0"/>
                <a:cs typeface="Arial" panose="020B0604020202020204" pitchFamily="34" charset="0"/>
              </a:rPr>
              <a:t> Janeckova</a:t>
            </a:r>
            <a:r>
              <a:rPr lang="sk-SK" sz="4500" baseline="30000" dirty="0">
                <a:solidFill>
                  <a:srgbClr val="002060"/>
                </a:solidFill>
                <a:latin typeface="Arial" panose="020B0604020202020204" pitchFamily="34" charset="0"/>
                <a:cs typeface="Arial" panose="020B0604020202020204" pitchFamily="34" charset="0"/>
              </a:rPr>
              <a:t>1</a:t>
            </a:r>
            <a:r>
              <a:rPr lang="sk-SK" sz="4500" dirty="0">
                <a:solidFill>
                  <a:srgbClr val="002060"/>
                </a:solidFill>
                <a:latin typeface="Arial" panose="020B0604020202020204" pitchFamily="34" charset="0"/>
                <a:cs typeface="Arial" panose="020B0604020202020204" pitchFamily="34" charset="0"/>
              </a:rPr>
              <a:t> </a:t>
            </a:r>
            <a:r>
              <a:rPr lang="sk-SK" sz="4500" baseline="30000" dirty="0">
                <a:solidFill>
                  <a:srgbClr val="002060"/>
                </a:solidFill>
                <a:latin typeface="Arial" panose="020B0604020202020204" pitchFamily="34" charset="0"/>
                <a:cs typeface="Arial" panose="020B0604020202020204" pitchFamily="34" charset="0"/>
              </a:rPr>
              <a:t> </a:t>
            </a:r>
          </a:p>
        </p:txBody>
      </p:sp>
      <p:sp>
        <p:nvSpPr>
          <p:cNvPr id="7" name="Nadpis 1">
            <a:extLst>
              <a:ext uri="{FF2B5EF4-FFF2-40B4-BE49-F238E27FC236}">
                <a16:creationId xmlns:a16="http://schemas.microsoft.com/office/drawing/2014/main" id="{20F7CD64-85F1-247D-E70C-3773FAB96CA9}"/>
              </a:ext>
            </a:extLst>
          </p:cNvPr>
          <p:cNvSpPr txBox="1">
            <a:spLocks/>
          </p:cNvSpPr>
          <p:nvPr/>
        </p:nvSpPr>
        <p:spPr>
          <a:xfrm>
            <a:off x="1317624" y="6108007"/>
            <a:ext cx="29764040" cy="1470971"/>
          </a:xfrm>
          <a:prstGeom prst="rect">
            <a:avLst/>
          </a:prstGeom>
          <a:ln>
            <a:noFill/>
          </a:ln>
        </p:spPr>
        <p:style>
          <a:lnRef idx="2">
            <a:schemeClr val="accent5"/>
          </a:lnRef>
          <a:fillRef idx="1">
            <a:schemeClr val="lt1"/>
          </a:fillRef>
          <a:effectRef idx="0">
            <a:schemeClr val="accent5"/>
          </a:effectRef>
          <a:fontRef idx="minor">
            <a:schemeClr val="dk1"/>
          </a:fontRef>
        </p:style>
        <p:txBody>
          <a:bodyPr vert="horz" lIns="91440" tIns="45720" rIns="91440" bIns="45720" numCol="2" rtlCol="0" anchor="ctr">
            <a:normAutofit/>
          </a:bodyPr>
          <a:lstStyle>
            <a:lvl1pPr algn="ctr" defTabSz="3239902" rtl="0" eaLnBrk="1" latinLnBrk="0" hangingPunct="1">
              <a:lnSpc>
                <a:spcPct val="90000"/>
              </a:lnSpc>
              <a:spcBef>
                <a:spcPct val="0"/>
              </a:spcBef>
              <a:buNone/>
              <a:defRPr sz="21259" kern="1200">
                <a:solidFill>
                  <a:schemeClr val="tx1"/>
                </a:solidFill>
                <a:latin typeface="+mj-lt"/>
                <a:ea typeface="+mj-ea"/>
                <a:cs typeface="+mj-cs"/>
              </a:defRPr>
            </a:lvl1pPr>
          </a:lstStyle>
          <a:p>
            <a:pPr algn="l">
              <a:lnSpc>
                <a:spcPct val="110000"/>
              </a:lnSpc>
            </a:pPr>
            <a:r>
              <a:rPr lang="sk-SK" sz="3600" i="1" dirty="0">
                <a:solidFill>
                  <a:srgbClr val="002060"/>
                </a:solidFill>
                <a:latin typeface="Arial" panose="020B0604020202020204" pitchFamily="34" charset="0"/>
                <a:cs typeface="Arial" panose="020B0604020202020204" pitchFamily="34" charset="0"/>
              </a:rPr>
              <a:t>1 VŠB – </a:t>
            </a:r>
            <a:r>
              <a:rPr lang="sk-SK" sz="3600" i="1" dirty="0" err="1">
                <a:solidFill>
                  <a:srgbClr val="002060"/>
                </a:solidFill>
                <a:latin typeface="Arial" panose="020B0604020202020204" pitchFamily="34" charset="0"/>
                <a:cs typeface="Arial" panose="020B0604020202020204" pitchFamily="34" charset="0"/>
              </a:rPr>
              <a:t>Technical</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University</a:t>
            </a:r>
            <a:r>
              <a:rPr lang="sk-SK" sz="3600" i="1" dirty="0">
                <a:solidFill>
                  <a:srgbClr val="002060"/>
                </a:solidFill>
                <a:latin typeface="Arial" panose="020B0604020202020204" pitchFamily="34" charset="0"/>
                <a:cs typeface="Arial" panose="020B0604020202020204" pitchFamily="34" charset="0"/>
              </a:rPr>
              <a:t> in Ostrava, Ostrava, </a:t>
            </a:r>
            <a:r>
              <a:rPr lang="sk-SK" sz="3600" i="1" dirty="0" err="1">
                <a:solidFill>
                  <a:srgbClr val="002060"/>
                </a:solidFill>
                <a:latin typeface="Arial" panose="020B0604020202020204" pitchFamily="34" charset="0"/>
                <a:cs typeface="Arial" panose="020B0604020202020204" pitchFamily="34" charset="0"/>
              </a:rPr>
              <a:t>Czech</a:t>
            </a:r>
            <a:r>
              <a:rPr lang="sk-SK" sz="3600" i="1" dirty="0">
                <a:solidFill>
                  <a:srgbClr val="002060"/>
                </a:solidFill>
                <a:latin typeface="Arial" panose="020B0604020202020204" pitchFamily="34" charset="0"/>
                <a:cs typeface="Arial" panose="020B0604020202020204" pitchFamily="34" charset="0"/>
              </a:rPr>
              <a:t> </a:t>
            </a:r>
            <a:r>
              <a:rPr lang="sk-SK" sz="3600" i="1" dirty="0" err="1">
                <a:solidFill>
                  <a:srgbClr val="002060"/>
                </a:solidFill>
                <a:latin typeface="Arial" panose="020B0604020202020204" pitchFamily="34" charset="0"/>
                <a:cs typeface="Arial" panose="020B0604020202020204" pitchFamily="34" charset="0"/>
              </a:rPr>
              <a:t>Republic</a:t>
            </a:r>
            <a:endParaRPr lang="sk-SK" sz="3600" i="1" dirty="0">
              <a:solidFill>
                <a:srgbClr val="002060"/>
              </a:solidFill>
              <a:latin typeface="Arial" panose="020B0604020202020204" pitchFamily="34" charset="0"/>
              <a:cs typeface="Arial" panose="020B0604020202020204" pitchFamily="34" charset="0"/>
            </a:endParaRPr>
          </a:p>
        </p:txBody>
      </p:sp>
      <p:graphicFrame>
        <p:nvGraphicFramePr>
          <p:cNvPr id="17" name="Tabuľka 16">
            <a:extLst>
              <a:ext uri="{FF2B5EF4-FFF2-40B4-BE49-F238E27FC236}">
                <a16:creationId xmlns:a16="http://schemas.microsoft.com/office/drawing/2014/main" id="{DF5353FD-5685-A5A2-FD19-A44C8EE41F2C}"/>
              </a:ext>
            </a:extLst>
          </p:cNvPr>
          <p:cNvGraphicFramePr>
            <a:graphicFrameLocks noGrp="1"/>
          </p:cNvGraphicFramePr>
          <p:nvPr>
            <p:extLst>
              <p:ext uri="{D42A27DB-BD31-4B8C-83A1-F6EECF244321}">
                <p14:modId xmlns:p14="http://schemas.microsoft.com/office/powerpoint/2010/main" val="3260616157"/>
              </p:ext>
            </p:extLst>
          </p:nvPr>
        </p:nvGraphicFramePr>
        <p:xfrm>
          <a:off x="1347570" y="7769152"/>
          <a:ext cx="29764038" cy="5924956"/>
        </p:xfrm>
        <a:graphic>
          <a:graphicData uri="http://schemas.openxmlformats.org/drawingml/2006/table">
            <a:tbl>
              <a:tblPr firstRow="1" bandRow="1">
                <a:tableStyleId>{5C22544A-7EE6-4342-B048-85BDC9FD1C3A}</a:tableStyleId>
              </a:tblPr>
              <a:tblGrid>
                <a:gridCol w="9921346">
                  <a:extLst>
                    <a:ext uri="{9D8B030D-6E8A-4147-A177-3AD203B41FA5}">
                      <a16:colId xmlns:a16="http://schemas.microsoft.com/office/drawing/2014/main" val="3004831674"/>
                    </a:ext>
                  </a:extLst>
                </a:gridCol>
                <a:gridCol w="9921346">
                  <a:extLst>
                    <a:ext uri="{9D8B030D-6E8A-4147-A177-3AD203B41FA5}">
                      <a16:colId xmlns:a16="http://schemas.microsoft.com/office/drawing/2014/main" val="1252346389"/>
                    </a:ext>
                  </a:extLst>
                </a:gridCol>
                <a:gridCol w="9921346">
                  <a:extLst>
                    <a:ext uri="{9D8B030D-6E8A-4147-A177-3AD203B41FA5}">
                      <a16:colId xmlns:a16="http://schemas.microsoft.com/office/drawing/2014/main" val="4221354044"/>
                    </a:ext>
                  </a:extLst>
                </a:gridCol>
              </a:tblGrid>
              <a:tr h="1032916">
                <a:tc gridSpan="3">
                  <a:txBody>
                    <a:bodyPr/>
                    <a:lstStyle/>
                    <a:p>
                      <a:pPr algn="ctr"/>
                      <a:r>
                        <a:rPr lang="sk-SK" sz="4500" cap="small" baseline="0" err="1">
                          <a:latin typeface="Arial" panose="020B0604020202020204" pitchFamily="34" charset="0"/>
                          <a:cs typeface="Arial" panose="020B0604020202020204" pitchFamily="34" charset="0"/>
                        </a:rPr>
                        <a:t>introduction</a:t>
                      </a:r>
                      <a:endParaRPr lang="sk-SK" sz="4500" cap="small" baseline="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endParaRPr lang="sk-SK"/>
                    </a:p>
                  </a:txBody>
                  <a:tcPr/>
                </a:tc>
                <a:tc hMerge="1">
                  <a:txBody>
                    <a:bodyPr/>
                    <a:lstStyle/>
                    <a:p>
                      <a:endParaRPr lang="sk-SK"/>
                    </a:p>
                  </a:txBody>
                  <a:tcPr/>
                </a:tc>
                <a:extLst>
                  <a:ext uri="{0D108BD9-81ED-4DB2-BD59-A6C34878D82A}">
                    <a16:rowId xmlns:a16="http://schemas.microsoft.com/office/drawing/2014/main" val="3482022218"/>
                  </a:ext>
                </a:extLst>
              </a:tr>
              <a:tr h="3400242">
                <a:tc>
                  <a:txBody>
                    <a:bodyPr/>
                    <a:lstStyle/>
                    <a:p>
                      <a:pPr algn="just"/>
                      <a:r>
                        <a:rPr lang="en-GB" sz="3500" kern="1200" dirty="0">
                          <a:solidFill>
                            <a:srgbClr val="3A4A6A"/>
                          </a:solidFill>
                          <a:effectLst/>
                          <a:latin typeface="Arial" panose="020B0604020202020204" pitchFamily="34" charset="0"/>
                          <a:ea typeface="+mn-ea"/>
                          <a:cs typeface="Arial" panose="020B0604020202020204" pitchFamily="34" charset="0"/>
                        </a:rPr>
                        <a:t>The determining of design fires when installing fire sprinkler systems (FSS), represents an important task in the design of fire safety measures for train station halls. To ensure proper device function, its design must be based on a correct design fir</a:t>
                      </a:r>
                      <a:r>
                        <a:rPr lang="sk-SK" sz="3500" kern="1200" dirty="0">
                          <a:solidFill>
                            <a:srgbClr val="3A4A6A"/>
                          </a:solidFill>
                          <a:effectLst/>
                          <a:latin typeface="Arial" panose="020B0604020202020204" pitchFamily="34" charset="0"/>
                          <a:ea typeface="+mn-ea"/>
                          <a:cs typeface="Arial" panose="020B0604020202020204" pitchFamily="34" charset="0"/>
                        </a:rPr>
                        <a:t>e.</a:t>
                      </a:r>
                      <a:r>
                        <a:rPr lang="en-GB" sz="3500" kern="1200" dirty="0">
                          <a:solidFill>
                            <a:srgbClr val="3A4A6A"/>
                          </a:solidFill>
                          <a:effectLst/>
                          <a:latin typeface="Arial" panose="020B0604020202020204" pitchFamily="34" charset="0"/>
                          <a:ea typeface="+mn-ea"/>
                          <a:cs typeface="Arial" panose="020B0604020202020204" pitchFamily="34" charset="0"/>
                        </a:rPr>
                        <a:t> </a:t>
                      </a:r>
                      <a:endParaRPr lang="sk-SK" sz="3500" dirty="0">
                        <a:solidFill>
                          <a:srgbClr val="3A4A6A"/>
                        </a:solidFill>
                        <a:latin typeface="Arial" panose="020B0604020202020204" pitchFamily="34" charset="0"/>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38100" cap="flat" cmpd="sng" algn="ctr">
                      <a:no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3A4A6A"/>
                          </a:solidFill>
                          <a:effectLst/>
                          <a:latin typeface="Arial" panose="020B0604020202020204" pitchFamily="34" charset="0"/>
                          <a:ea typeface="+mn-ea"/>
                          <a:cs typeface="Arial" panose="020B0604020202020204" pitchFamily="34" charset="0"/>
                        </a:rPr>
                        <a:t>Current methodologies for determining design fires when installing </a:t>
                      </a:r>
                      <a:r>
                        <a:rPr lang="sk-SK" sz="3500" kern="1200" dirty="0">
                          <a:solidFill>
                            <a:srgbClr val="3A4A6A"/>
                          </a:solidFill>
                          <a:effectLst/>
                          <a:latin typeface="Arial" panose="020B0604020202020204" pitchFamily="34" charset="0"/>
                          <a:ea typeface="+mn-ea"/>
                          <a:cs typeface="Arial" panose="020B0604020202020204" pitchFamily="34" charset="0"/>
                        </a:rPr>
                        <a:t>FSS</a:t>
                      </a:r>
                      <a:r>
                        <a:rPr lang="en-GB" sz="3500" kern="1200" dirty="0">
                          <a:solidFill>
                            <a:srgbClr val="3A4A6A"/>
                          </a:solidFill>
                          <a:effectLst/>
                          <a:latin typeface="Arial" panose="020B0604020202020204" pitchFamily="34" charset="0"/>
                          <a:ea typeface="+mn-ea"/>
                          <a:cs typeface="Arial" panose="020B0604020202020204" pitchFamily="34" charset="0"/>
                        </a:rPr>
                        <a:t>, or when combined with other fire safety devices, are not entirely unambiguous</a:t>
                      </a:r>
                      <a:r>
                        <a:rPr lang="sk-SK" sz="3500" kern="1200" dirty="0">
                          <a:solidFill>
                            <a:srgbClr val="3A4A6A"/>
                          </a:solidFill>
                          <a:effectLst/>
                          <a:latin typeface="Arial" panose="020B0604020202020204" pitchFamily="34" charset="0"/>
                          <a:ea typeface="+mn-ea"/>
                          <a:cs typeface="Arial" panose="020B0604020202020204" pitchFamily="34" charset="0"/>
                        </a:rPr>
                        <a:t>.</a:t>
                      </a:r>
                      <a:r>
                        <a:rPr lang="en-GB" sz="3500" kern="1200" dirty="0">
                          <a:solidFill>
                            <a:srgbClr val="3A4A6A"/>
                          </a:solidFill>
                          <a:effectLst/>
                          <a:latin typeface="Arial" panose="020B0604020202020204" pitchFamily="34" charset="0"/>
                          <a:ea typeface="+mn-ea"/>
                          <a:cs typeface="Arial" panose="020B0604020202020204" pitchFamily="34" charset="0"/>
                        </a:rPr>
                        <a:t> </a:t>
                      </a:r>
                      <a:endParaRPr lang="sk-SK" sz="3500" dirty="0">
                        <a:solidFill>
                          <a:srgbClr val="3A4A6A"/>
                        </a:solidFill>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76200" cap="flat" cmpd="sng" algn="ctr">
                      <a:solidFill>
                        <a:schemeClr val="bg1"/>
                      </a:solid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algn="just"/>
                      <a:r>
                        <a:rPr lang="sk-SK" sz="3500" kern="1200" dirty="0" err="1">
                          <a:solidFill>
                            <a:srgbClr val="3A4A6A"/>
                          </a:solidFill>
                          <a:effectLst/>
                          <a:latin typeface="Arial" panose="020B0604020202020204" pitchFamily="34" charset="0"/>
                          <a:ea typeface="+mn-ea"/>
                          <a:cs typeface="Arial" panose="020B0604020202020204" pitchFamily="34" charset="0"/>
                        </a:rPr>
                        <a:t>The</a:t>
                      </a:r>
                      <a:r>
                        <a:rPr lang="en-GB" sz="3500" kern="1200" dirty="0">
                          <a:solidFill>
                            <a:srgbClr val="3A4A6A"/>
                          </a:solidFill>
                          <a:effectLst/>
                          <a:latin typeface="Arial" panose="020B0604020202020204" pitchFamily="34" charset="0"/>
                          <a:ea typeface="+mn-ea"/>
                          <a:cs typeface="Arial" panose="020B0604020202020204" pitchFamily="34" charset="0"/>
                        </a:rPr>
                        <a:t> study was conducted with the aim of determining and subsequently verifying a design fire</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en-GB" sz="3500" kern="1200" dirty="0">
                          <a:solidFill>
                            <a:srgbClr val="3A4A6A"/>
                          </a:solidFill>
                          <a:effectLst/>
                          <a:latin typeface="Arial" panose="020B0604020202020204" pitchFamily="34" charset="0"/>
                          <a:ea typeface="+mn-ea"/>
                          <a:cs typeface="Arial" panose="020B0604020202020204" pitchFamily="34" charset="0"/>
                        </a:rPr>
                        <a:t>when installing </a:t>
                      </a:r>
                      <a:r>
                        <a:rPr lang="sk-SK" sz="3500" kern="1200" dirty="0">
                          <a:solidFill>
                            <a:srgbClr val="3A4A6A"/>
                          </a:solidFill>
                          <a:effectLst/>
                          <a:latin typeface="Arial" panose="020B0604020202020204" pitchFamily="34" charset="0"/>
                          <a:ea typeface="+mn-ea"/>
                          <a:cs typeface="Arial" panose="020B0604020202020204" pitchFamily="34" charset="0"/>
                        </a:rPr>
                        <a:t>FSS</a:t>
                      </a:r>
                      <a:r>
                        <a:rPr lang="en-GB" sz="3500" kern="1200" dirty="0">
                          <a:solidFill>
                            <a:srgbClr val="3A4A6A"/>
                          </a:solidFill>
                          <a:effectLst/>
                          <a:latin typeface="Arial" panose="020B0604020202020204" pitchFamily="34" charset="0"/>
                          <a:ea typeface="+mn-ea"/>
                          <a:cs typeface="Arial" panose="020B0604020202020204" pitchFamily="34" charset="0"/>
                        </a:rPr>
                        <a:t>, for the conditions of railway halls. </a:t>
                      </a:r>
                      <a:endParaRPr lang="sk-SK" sz="3500" dirty="0">
                        <a:solidFill>
                          <a:srgbClr val="3A4A6A"/>
                        </a:solidFill>
                        <a:latin typeface="Arial" panose="020B0604020202020204" pitchFamily="34" charset="0"/>
                        <a:cs typeface="Arial" panose="020B0604020202020204" pitchFamily="34" charset="0"/>
                      </a:endParaRPr>
                    </a:p>
                    <a:p>
                      <a:endParaRPr lang="sk-SK" dirty="0">
                        <a:latin typeface="Arial" panose="020B0604020202020204" pitchFamily="34" charset="0"/>
                        <a:cs typeface="Arial" panose="020B0604020202020204" pitchFamily="34" charset="0"/>
                      </a:endParaRPr>
                    </a:p>
                  </a:txBody>
                  <a:tcPr>
                    <a:lnL w="76200" cap="flat" cmpd="sng" algn="ctr">
                      <a:solidFill>
                        <a:schemeClr val="bg1"/>
                      </a:solid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graphicFrame>
        <p:nvGraphicFramePr>
          <p:cNvPr id="18" name="Tabuľka 17">
            <a:extLst>
              <a:ext uri="{FF2B5EF4-FFF2-40B4-BE49-F238E27FC236}">
                <a16:creationId xmlns:a16="http://schemas.microsoft.com/office/drawing/2014/main" id="{F44B0654-B2C0-F3DE-3695-CD7C25B59000}"/>
              </a:ext>
            </a:extLst>
          </p:cNvPr>
          <p:cNvGraphicFramePr>
            <a:graphicFrameLocks noGrp="1"/>
          </p:cNvGraphicFramePr>
          <p:nvPr>
            <p:extLst>
              <p:ext uri="{D42A27DB-BD31-4B8C-83A1-F6EECF244321}">
                <p14:modId xmlns:p14="http://schemas.microsoft.com/office/powerpoint/2010/main" val="259694505"/>
              </p:ext>
            </p:extLst>
          </p:nvPr>
        </p:nvGraphicFramePr>
        <p:xfrm>
          <a:off x="1317621" y="12662926"/>
          <a:ext cx="29764038" cy="5898057"/>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06017">
                <a:tc>
                  <a:txBody>
                    <a:bodyPr/>
                    <a:lstStyle/>
                    <a:p>
                      <a:pPr algn="ctr"/>
                      <a:r>
                        <a:rPr lang="sk-SK" sz="4500" cap="small" baseline="0" err="1">
                          <a:latin typeface="Arial"/>
                          <a:cs typeface="Arial"/>
                        </a:rPr>
                        <a:t>materials</a:t>
                      </a:r>
                      <a:r>
                        <a:rPr lang="sk-SK" sz="4500" cap="small" baseline="0">
                          <a:latin typeface="Arial"/>
                          <a:cs typeface="Arial"/>
                        </a:rPr>
                        <a:t>,  </a:t>
                      </a:r>
                      <a:r>
                        <a:rPr lang="sk-SK" sz="4500" cap="small" baseline="0" err="1">
                          <a:latin typeface="Arial"/>
                          <a:cs typeface="Arial"/>
                        </a:rPr>
                        <a:t>methods</a:t>
                      </a:r>
                      <a:r>
                        <a:rPr lang="sk-SK" sz="4500" cap="small" baseline="0">
                          <a:latin typeface="Arial"/>
                          <a:cs typeface="Arial"/>
                        </a:rPr>
                        <a:t> &amp; </a:t>
                      </a:r>
                      <a:r>
                        <a:rPr lang="sk-SK" sz="4500" cap="small" baseline="0" err="1">
                          <a:latin typeface="Arial"/>
                          <a:cs typeface="Arial"/>
                        </a:rPr>
                        <a:t>implementation</a:t>
                      </a:r>
                      <a:endParaRPr lang="sk-SK" sz="4500" cap="small" baseline="0">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3838677">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process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defining</a:t>
                      </a:r>
                      <a:r>
                        <a:rPr lang="cs-CZ" sz="3500" kern="1200" dirty="0">
                          <a:solidFill>
                            <a:srgbClr val="3A4A6A"/>
                          </a:solidFill>
                          <a:effectLst/>
                          <a:latin typeface="Arial" panose="020B0604020202020204" pitchFamily="34" charset="0"/>
                          <a:ea typeface="+mn-ea"/>
                          <a:cs typeface="Arial" panose="020B0604020202020204" pitchFamily="34" charset="0"/>
                        </a:rPr>
                        <a:t> a design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scenario</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for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railway</a:t>
                      </a:r>
                      <a:r>
                        <a:rPr lang="cs-CZ" sz="3500" kern="1200" dirty="0">
                          <a:solidFill>
                            <a:srgbClr val="3A4A6A"/>
                          </a:solidFill>
                          <a:effectLst/>
                          <a:latin typeface="Arial" panose="020B0604020202020204" pitchFamily="34" charset="0"/>
                          <a:ea typeface="+mn-ea"/>
                          <a:cs typeface="Arial" panose="020B0604020202020204" pitchFamily="34" charset="0"/>
                        </a:rPr>
                        <a:t> station </a:t>
                      </a:r>
                      <a:r>
                        <a:rPr lang="cs-CZ" sz="3500" kern="1200" dirty="0" err="1">
                          <a:solidFill>
                            <a:srgbClr val="3A4A6A"/>
                          </a:solidFill>
                          <a:effectLst/>
                          <a:latin typeface="Arial" panose="020B0604020202020204" pitchFamily="34" charset="0"/>
                          <a:ea typeface="+mn-ea"/>
                          <a:cs typeface="Arial" panose="020B0604020202020204" pitchFamily="34" charset="0"/>
                        </a:rPr>
                        <a:t>involved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several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steps</a:t>
                      </a:r>
                      <a:r>
                        <a:rPr lang="cs-CZ" sz="3500" kern="1200" dirty="0">
                          <a:solidFill>
                            <a:srgbClr val="3A4A6A"/>
                          </a:solidFill>
                          <a:effectLst/>
                          <a:latin typeface="Arial" panose="020B0604020202020204" pitchFamily="34" charset="0"/>
                          <a:ea typeface="+mn-ea"/>
                          <a:cs typeface="Arial" panose="020B0604020202020204" pitchFamily="34" charset="0"/>
                        </a:rPr>
                        <a:t>. A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scenario</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was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created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assuming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originated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from</a:t>
                      </a:r>
                      <a:r>
                        <a:rPr lang="cs-CZ" sz="3500" kern="1200" dirty="0">
                          <a:solidFill>
                            <a:srgbClr val="3A4A6A"/>
                          </a:solidFill>
                          <a:effectLst/>
                          <a:latin typeface="Arial" panose="020B0604020202020204" pitchFamily="34" charset="0"/>
                          <a:ea typeface="+mn-ea"/>
                          <a:cs typeface="Arial" panose="020B0604020202020204" pitchFamily="34" charset="0"/>
                        </a:rPr>
                        <a:t> a </a:t>
                      </a:r>
                      <a:r>
                        <a:rPr lang="cs-CZ" sz="3500" kern="1200" dirty="0" err="1">
                          <a:solidFill>
                            <a:srgbClr val="3A4A6A"/>
                          </a:solidFill>
                          <a:effectLst/>
                          <a:latin typeface="Arial" panose="020B0604020202020204" pitchFamily="34" charset="0"/>
                          <a:ea typeface="+mn-ea"/>
                          <a:cs typeface="Arial" panose="020B0604020202020204" pitchFamily="34" charset="0"/>
                        </a:rPr>
                        <a:t>technical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fault</a:t>
                      </a:r>
                      <a:r>
                        <a:rPr lang="cs-CZ" sz="3500" kern="1200" dirty="0">
                          <a:solidFill>
                            <a:srgbClr val="3A4A6A"/>
                          </a:solidFill>
                          <a:effectLst/>
                          <a:latin typeface="Arial" panose="020B0604020202020204" pitchFamily="34" charset="0"/>
                          <a:ea typeface="+mn-ea"/>
                          <a:cs typeface="Arial" panose="020B0604020202020204" pitchFamily="34" charset="0"/>
                        </a:rPr>
                        <a:t> in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electrical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installation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with</a:t>
                      </a:r>
                      <a:r>
                        <a:rPr lang="cs-CZ" sz="3500" kern="1200" dirty="0">
                          <a:solidFill>
                            <a:srgbClr val="3A4A6A"/>
                          </a:solidFill>
                          <a:effectLst/>
                          <a:latin typeface="Arial" panose="020B0604020202020204" pitchFamily="34" charset="0"/>
                          <a:ea typeface="+mn-ea"/>
                          <a:cs typeface="Arial" panose="020B0604020202020204" pitchFamily="34" charset="0"/>
                        </a:rPr>
                        <a:t> no </a:t>
                      </a:r>
                      <a:r>
                        <a:rPr lang="cs-CZ" sz="3500" kern="1200" dirty="0" err="1">
                          <a:solidFill>
                            <a:srgbClr val="3A4A6A"/>
                          </a:solidFill>
                          <a:effectLst/>
                          <a:latin typeface="Arial" panose="020B0604020202020204" pitchFamily="34" charset="0"/>
                          <a:ea typeface="+mn-ea"/>
                          <a:cs typeface="Arial" panose="020B0604020202020204" pitchFamily="34" charset="0"/>
                        </a:rPr>
                        <a:t>other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hazards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considered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load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was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determined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based</a:t>
                      </a:r>
                      <a:r>
                        <a:rPr lang="cs-CZ" sz="3500" kern="1200" dirty="0">
                          <a:solidFill>
                            <a:srgbClr val="3A4A6A"/>
                          </a:solidFill>
                          <a:effectLst/>
                          <a:latin typeface="Arial" panose="020B0604020202020204" pitchFamily="34" charset="0"/>
                          <a:ea typeface="+mn-ea"/>
                          <a:cs typeface="Arial" panose="020B0604020202020204" pitchFamily="34" charset="0"/>
                        </a:rPr>
                        <a:t> on </a:t>
                      </a:r>
                      <a:r>
                        <a:rPr lang="cs-CZ" sz="3500" kern="1200" dirty="0" err="1">
                          <a:solidFill>
                            <a:srgbClr val="3A4A6A"/>
                          </a:solidFill>
                          <a:effectLst/>
                          <a:latin typeface="Arial" panose="020B0604020202020204" pitchFamily="34" charset="0"/>
                          <a:ea typeface="+mn-ea"/>
                          <a:cs typeface="Arial" panose="020B0604020202020204" pitchFamily="34" charset="0"/>
                        </a:rPr>
                        <a:t>combustible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materials</a:t>
                      </a:r>
                      <a:r>
                        <a:rPr lang="cs-CZ" sz="3500" kern="1200" dirty="0">
                          <a:solidFill>
                            <a:srgbClr val="3A4A6A"/>
                          </a:solidFill>
                          <a:effectLst/>
                          <a:latin typeface="Arial" panose="020B0604020202020204" pitchFamily="34" charset="0"/>
                          <a:ea typeface="+mn-ea"/>
                          <a:cs typeface="Arial" panose="020B0604020202020204" pitchFamily="34" charset="0"/>
                        </a:rPr>
                        <a:t> in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hall</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area, set </a:t>
                      </a:r>
                      <a:r>
                        <a:rPr lang="cs-CZ" sz="3500" kern="1200" dirty="0" err="1">
                          <a:solidFill>
                            <a:srgbClr val="3A4A6A"/>
                          </a:solidFill>
                          <a:effectLst/>
                          <a:latin typeface="Arial" panose="020B0604020202020204" pitchFamily="34" charset="0"/>
                          <a:ea typeface="+mn-ea"/>
                          <a:cs typeface="Arial" panose="020B0604020202020204" pitchFamily="34" charset="0"/>
                        </a:rPr>
                        <a:t>at</a:t>
                      </a:r>
                      <a:r>
                        <a:rPr lang="cs-CZ" sz="3500" kern="1200" dirty="0">
                          <a:solidFill>
                            <a:srgbClr val="3A4A6A"/>
                          </a:solidFill>
                          <a:effectLst/>
                          <a:latin typeface="Arial" panose="020B0604020202020204" pitchFamily="34" charset="0"/>
                          <a:ea typeface="+mn-ea"/>
                          <a:cs typeface="Arial" panose="020B0604020202020204" pitchFamily="34" charset="0"/>
                        </a:rPr>
                        <a:t> 3000 m² </a:t>
                      </a:r>
                      <a:r>
                        <a:rPr lang="cs-CZ" sz="3500" kern="1200" dirty="0" err="1">
                          <a:solidFill>
                            <a:srgbClr val="3A4A6A"/>
                          </a:solidFill>
                          <a:effectLst/>
                          <a:latin typeface="Arial" panose="020B0604020202020204" pitchFamily="34" charset="0"/>
                          <a:ea typeface="+mn-ea"/>
                          <a:cs typeface="Arial" panose="020B0604020202020204" pitchFamily="34" charset="0"/>
                        </a:rPr>
                        <a:t>for</a:t>
                      </a:r>
                      <a:r>
                        <a:rPr lang="cs-CZ" sz="3500" kern="1200" dirty="0">
                          <a:solidFill>
                            <a:srgbClr val="3A4A6A"/>
                          </a:solidFill>
                          <a:effectLst/>
                          <a:latin typeface="Arial" panose="020B0604020202020204" pitchFamily="34" charset="0"/>
                          <a:ea typeface="+mn-ea"/>
                          <a:cs typeface="Arial" panose="020B0604020202020204" pitchFamily="34" charset="0"/>
                        </a:rPr>
                        <a:t> 1000 </a:t>
                      </a:r>
                      <a:r>
                        <a:rPr lang="cs-CZ" sz="3500" kern="1200" dirty="0" err="1">
                          <a:solidFill>
                            <a:srgbClr val="3A4A6A"/>
                          </a:solidFill>
                          <a:effectLst/>
                          <a:latin typeface="Arial" panose="020B0604020202020204" pitchFamily="34" charset="0"/>
                          <a:ea typeface="+mn-ea"/>
                          <a:cs typeface="Arial" panose="020B0604020202020204" pitchFamily="34" charset="0"/>
                        </a:rPr>
                        <a:t>people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load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was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calculated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using</a:t>
                      </a:r>
                      <a:r>
                        <a:rPr lang="cs-CZ" sz="3500" kern="1200" dirty="0">
                          <a:solidFill>
                            <a:srgbClr val="3A4A6A"/>
                          </a:solidFill>
                          <a:effectLst/>
                          <a:latin typeface="Arial" panose="020B0604020202020204" pitchFamily="34" charset="0"/>
                          <a:ea typeface="+mn-ea"/>
                          <a:cs typeface="Arial" panose="020B0604020202020204" pitchFamily="34" charset="0"/>
                        </a:rPr>
                        <a:t> standard </a:t>
                      </a:r>
                      <a:r>
                        <a:rPr lang="cs-CZ" sz="3500" kern="1200" dirty="0" err="1">
                          <a:solidFill>
                            <a:srgbClr val="3A4A6A"/>
                          </a:solidFill>
                          <a:effectLst/>
                          <a:latin typeface="Arial" panose="020B0604020202020204" pitchFamily="34" charset="0"/>
                          <a:ea typeface="+mn-ea"/>
                          <a:cs typeface="Arial" panose="020B0604020202020204" pitchFamily="34" charset="0"/>
                        </a:rPr>
                        <a:t>values</a:t>
                      </a:r>
                      <a:r>
                        <a:rPr lang="cs-CZ" sz="3500" kern="1200" dirty="0">
                          <a:solidFill>
                            <a:srgbClr val="3A4A6A"/>
                          </a:solidFill>
                          <a:effectLst/>
                          <a:latin typeface="Arial" panose="020B0604020202020204" pitchFamily="34" charset="0"/>
                          <a:ea typeface="+mn-ea"/>
                          <a:cs typeface="Arial" panose="020B0604020202020204" pitchFamily="34" charset="0"/>
                        </a:rPr>
                        <a:t> (CSN 73 0802 </a:t>
                      </a:r>
                      <a:r>
                        <a:rPr lang="cs-CZ" sz="3500" kern="1200" dirty="0" err="1">
                          <a:solidFill>
                            <a:srgbClr val="3A4A6A"/>
                          </a:solidFill>
                          <a:effectLst/>
                          <a:latin typeface="Arial" panose="020B0604020202020204" pitchFamily="34" charset="0"/>
                          <a:ea typeface="+mn-ea"/>
                          <a:cs typeface="Arial" panose="020B0604020202020204" pitchFamily="34" charset="0"/>
                        </a:rPr>
                        <a:t>ed</a:t>
                      </a:r>
                      <a:r>
                        <a:rPr lang="cs-CZ" sz="3500" kern="1200" dirty="0">
                          <a:solidFill>
                            <a:srgbClr val="3A4A6A"/>
                          </a:solidFill>
                          <a:effectLst/>
                          <a:latin typeface="Arial" panose="020B0604020202020204" pitchFamily="34" charset="0"/>
                          <a:ea typeface="+mn-ea"/>
                          <a:cs typeface="Arial" panose="020B0604020202020204" pitchFamily="34" charset="0"/>
                        </a:rPr>
                        <a:t>. 2, 2023), </a:t>
                      </a:r>
                      <a:r>
                        <a:rPr lang="cs-CZ" sz="3500" kern="1200" dirty="0" err="1">
                          <a:solidFill>
                            <a:srgbClr val="3A4A6A"/>
                          </a:solidFill>
                          <a:effectLst/>
                          <a:latin typeface="Arial" panose="020B0604020202020204" pitchFamily="34" charset="0"/>
                          <a:ea typeface="+mn-ea"/>
                          <a:cs typeface="Arial" panose="020B0604020202020204" pitchFamily="34" charset="0"/>
                        </a:rPr>
                        <a:t>considering</a:t>
                      </a:r>
                      <a:r>
                        <a:rPr lang="cs-CZ" sz="3500" kern="1200" dirty="0">
                          <a:solidFill>
                            <a:srgbClr val="3A4A6A"/>
                          </a:solidFill>
                          <a:effectLst/>
                          <a:latin typeface="Arial" panose="020B0604020202020204" pitchFamily="34" charset="0"/>
                          <a:ea typeface="+mn-ea"/>
                          <a:cs typeface="Arial" panose="020B0604020202020204" pitchFamily="34" charset="0"/>
                        </a:rPr>
                        <a:t> sales </a:t>
                      </a:r>
                      <a:r>
                        <a:rPr lang="cs-CZ" sz="3500" kern="1200" dirty="0" err="1">
                          <a:solidFill>
                            <a:srgbClr val="3A4A6A"/>
                          </a:solidFill>
                          <a:effectLst/>
                          <a:latin typeface="Arial" panose="020B0604020202020204" pitchFamily="34" charset="0"/>
                          <a:ea typeface="+mn-ea"/>
                          <a:cs typeface="Arial" panose="020B0604020202020204" pitchFamily="34" charset="0"/>
                        </a:rPr>
                        <a:t>booths</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seating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resulting</a:t>
                      </a:r>
                      <a:r>
                        <a:rPr lang="cs-CZ" sz="3500" kern="1200" dirty="0">
                          <a:solidFill>
                            <a:srgbClr val="3A4A6A"/>
                          </a:solidFill>
                          <a:effectLst/>
                          <a:latin typeface="Arial" panose="020B0604020202020204" pitchFamily="34" charset="0"/>
                          <a:ea typeface="+mn-ea"/>
                          <a:cs typeface="Arial" panose="020B0604020202020204" pitchFamily="34" charset="0"/>
                        </a:rPr>
                        <a:t> in a </a:t>
                      </a:r>
                      <a:r>
                        <a:rPr lang="cs-CZ" sz="3500" kern="1200" dirty="0" err="1">
                          <a:solidFill>
                            <a:srgbClr val="3A4A6A"/>
                          </a:solidFill>
                          <a:effectLst/>
                          <a:latin typeface="Arial" panose="020B0604020202020204" pitchFamily="34" charset="0"/>
                          <a:ea typeface="+mn-ea"/>
                          <a:cs typeface="Arial" panose="020B0604020202020204" pitchFamily="34" charset="0"/>
                        </a:rPr>
                        <a:t>value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30 kg/m², </a:t>
                      </a:r>
                      <a:r>
                        <a:rPr lang="cs-CZ" sz="3500" kern="1200" dirty="0" err="1">
                          <a:solidFill>
                            <a:srgbClr val="3A4A6A"/>
                          </a:solidFill>
                          <a:effectLst/>
                          <a:latin typeface="Arial" panose="020B0604020202020204" pitchFamily="34" charset="0"/>
                          <a:ea typeface="+mn-ea"/>
                          <a:cs typeface="Arial" panose="020B0604020202020204" pitchFamily="34" charset="0"/>
                        </a:rPr>
                        <a:t>with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additional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values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60, 90, and 120 kg/m² </a:t>
                      </a:r>
                      <a:r>
                        <a:rPr lang="cs-CZ" sz="3500" kern="1200" dirty="0" err="1">
                          <a:solidFill>
                            <a:srgbClr val="3A4A6A"/>
                          </a:solidFill>
                          <a:effectLst/>
                          <a:latin typeface="Arial" panose="020B0604020202020204" pitchFamily="34" charset="0"/>
                          <a:ea typeface="+mn-ea"/>
                          <a:cs typeface="Arial" panose="020B0604020202020204" pitchFamily="34" charset="0"/>
                        </a:rPr>
                        <a:t>evaluated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Four</a:t>
                      </a:r>
                      <a:r>
                        <a:rPr lang="cs-CZ" sz="3500" kern="1200" dirty="0">
                          <a:solidFill>
                            <a:srgbClr val="3A4A6A"/>
                          </a:solidFill>
                          <a:effectLst/>
                          <a:latin typeface="Arial" panose="020B0604020202020204" pitchFamily="34" charset="0"/>
                          <a:ea typeface="+mn-ea"/>
                          <a:cs typeface="Arial" panose="020B0604020202020204" pitchFamily="34" charset="0"/>
                        </a:rPr>
                        <a:t> design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scenarios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were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proposed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based</a:t>
                      </a:r>
                      <a:r>
                        <a:rPr lang="cs-CZ" sz="3500" kern="1200" dirty="0">
                          <a:solidFill>
                            <a:srgbClr val="3A4A6A"/>
                          </a:solidFill>
                          <a:effectLst/>
                          <a:latin typeface="Arial" panose="020B0604020202020204" pitchFamily="34" charset="0"/>
                          <a:ea typeface="+mn-ea"/>
                          <a:cs typeface="Arial" panose="020B0604020202020204" pitchFamily="34" charset="0"/>
                        </a:rPr>
                        <a:t> on these </a:t>
                      </a:r>
                      <a:r>
                        <a:rPr lang="cs-CZ" sz="3500" kern="1200" dirty="0" err="1">
                          <a:solidFill>
                            <a:srgbClr val="3A4A6A"/>
                          </a:solidFill>
                          <a:effectLst/>
                          <a:latin typeface="Arial" panose="020B0604020202020204" pitchFamily="34" charset="0"/>
                          <a:ea typeface="+mn-ea"/>
                          <a:cs typeface="Arial" panose="020B0604020202020204" pitchFamily="34" charset="0"/>
                        </a:rPr>
                        <a:t>values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with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calculations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factoring</a:t>
                      </a:r>
                      <a:r>
                        <a:rPr lang="cs-CZ" sz="3500" kern="1200" dirty="0">
                          <a:solidFill>
                            <a:srgbClr val="3A4A6A"/>
                          </a:solidFill>
                          <a:effectLst/>
                          <a:latin typeface="Arial" panose="020B0604020202020204" pitchFamily="34" charset="0"/>
                          <a:ea typeface="+mn-ea"/>
                          <a:cs typeface="Arial" panose="020B0604020202020204" pitchFamily="34" charset="0"/>
                        </a:rPr>
                        <a:t> in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distribution</a:t>
                      </a:r>
                      <a:r>
                        <a:rPr lang="cs-CZ" sz="3500" kern="1200" dirty="0">
                          <a:solidFill>
                            <a:srgbClr val="3A4A6A"/>
                          </a:solidFill>
                          <a:effectLst/>
                          <a:latin typeface="Arial" panose="020B0604020202020204" pitchFamily="34" charset="0"/>
                          <a:ea typeface="+mn-ea"/>
                          <a:cs typeface="Arial" panose="020B0604020202020204" pitchFamily="34" charset="0"/>
                        </a:rPr>
                        <a:t>, 1.5 m distance </a:t>
                      </a:r>
                      <a:r>
                        <a:rPr lang="cs-CZ" sz="3500" kern="1200" dirty="0" err="1">
                          <a:solidFill>
                            <a:srgbClr val="3A4A6A"/>
                          </a:solidFill>
                          <a:effectLst/>
                          <a:latin typeface="Arial" panose="020B0604020202020204" pitchFamily="34" charset="0"/>
                          <a:ea typeface="+mn-ea"/>
                          <a:cs typeface="Arial" panose="020B0604020202020204" pitchFamily="34" charset="0"/>
                        </a:rPr>
                        <a:t>from</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origin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hall</a:t>
                      </a:r>
                      <a:r>
                        <a:rPr lang="cs-CZ" sz="3500" kern="1200" dirty="0">
                          <a:solidFill>
                            <a:srgbClr val="3A4A6A"/>
                          </a:solidFill>
                          <a:effectLst/>
                          <a:latin typeface="Arial" panose="020B0604020202020204" pitchFamily="34" charset="0"/>
                          <a:ea typeface="+mn-ea"/>
                          <a:cs typeface="Arial" panose="020B0604020202020204" pitchFamily="34" charset="0"/>
                        </a:rPr>
                        <a:t> clearance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6 m. </a:t>
                      </a:r>
                      <a:r>
                        <a:rPr lang="cs-CZ" sz="3500" kern="1200" dirty="0" err="1">
                          <a:solidFill>
                            <a:srgbClr val="3A4A6A"/>
                          </a:solidFill>
                          <a:effectLst/>
                          <a:latin typeface="Arial" panose="020B0604020202020204" pitchFamily="34" charset="0"/>
                          <a:ea typeface="+mn-ea"/>
                          <a:cs typeface="Arial" panose="020B0604020202020204" pitchFamily="34" charset="0"/>
                        </a:rPr>
                        <a:t>Alpert's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equations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were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used</a:t>
                      </a:r>
                      <a:r>
                        <a:rPr lang="cs-CZ" sz="3500" kern="1200" dirty="0">
                          <a:solidFill>
                            <a:srgbClr val="3A4A6A"/>
                          </a:solidFill>
                          <a:effectLst/>
                          <a:latin typeface="Arial" panose="020B0604020202020204" pitchFamily="34" charset="0"/>
                          <a:ea typeface="+mn-ea"/>
                          <a:cs typeface="Arial" panose="020B0604020202020204" pitchFamily="34" charset="0"/>
                        </a:rPr>
                        <a:t> to </a:t>
                      </a:r>
                      <a:r>
                        <a:rPr lang="cs-CZ" sz="3500" kern="1200" dirty="0" err="1">
                          <a:solidFill>
                            <a:srgbClr val="3A4A6A"/>
                          </a:solidFill>
                          <a:effectLst/>
                          <a:latin typeface="Arial" panose="020B0604020202020204" pitchFamily="34" charset="0"/>
                          <a:ea typeface="+mn-ea"/>
                          <a:cs typeface="Arial" panose="020B0604020202020204" pitchFamily="34" charset="0"/>
                        </a:rPr>
                        <a:t>calculate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under-ceiling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flow</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velocity</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gas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temperature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near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which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along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with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other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factors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allowed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for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calculation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temperature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difference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Finally</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the</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heat</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release</a:t>
                      </a:r>
                      <a:r>
                        <a:rPr lang="sk-SK" sz="3500" kern="1200" dirty="0">
                          <a:solidFill>
                            <a:srgbClr val="3A4A6A"/>
                          </a:solidFill>
                          <a:effectLst/>
                          <a:latin typeface="Arial" panose="020B0604020202020204" pitchFamily="34" charset="0"/>
                          <a:ea typeface="+mn-ea"/>
                          <a:cs typeface="Arial" panose="020B0604020202020204" pitchFamily="34" charset="0"/>
                        </a:rPr>
                        <a:t> rate, Q, </a:t>
                      </a:r>
                      <a:r>
                        <a:rPr lang="sk-SK" sz="3500" kern="1200" dirty="0" err="1">
                          <a:solidFill>
                            <a:srgbClr val="3A4A6A"/>
                          </a:solidFill>
                          <a:effectLst/>
                          <a:latin typeface="Arial" panose="020B0604020202020204" pitchFamily="34" charset="0"/>
                          <a:ea typeface="+mn-ea"/>
                          <a:cs typeface="Arial" panose="020B0604020202020204" pitchFamily="34" charset="0"/>
                        </a:rPr>
                        <a:t>was</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determined</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using</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standard</a:t>
                      </a:r>
                      <a:r>
                        <a:rPr lang="sk-SK" sz="3500" kern="1200" dirty="0">
                          <a:solidFill>
                            <a:srgbClr val="3A4A6A"/>
                          </a:solidFill>
                          <a:effectLst/>
                          <a:latin typeface="Arial" panose="020B0604020202020204" pitchFamily="34" charset="0"/>
                          <a:ea typeface="+mn-ea"/>
                          <a:cs typeface="Arial" panose="020B0604020202020204" pitchFamily="34" charset="0"/>
                        </a:rPr>
                        <a:t> formula (CSN 73 0802 </a:t>
                      </a:r>
                      <a:r>
                        <a:rPr lang="sk-SK" sz="3500" kern="1200" dirty="0" err="1">
                          <a:solidFill>
                            <a:srgbClr val="3A4A6A"/>
                          </a:solidFill>
                          <a:effectLst/>
                          <a:latin typeface="Arial" panose="020B0604020202020204" pitchFamily="34" charset="0"/>
                          <a:ea typeface="+mn-ea"/>
                          <a:cs typeface="Arial" panose="020B0604020202020204" pitchFamily="34" charset="0"/>
                        </a:rPr>
                        <a:t>ed</a:t>
                      </a:r>
                      <a:r>
                        <a:rPr lang="sk-SK" sz="3500" kern="1200" dirty="0">
                          <a:solidFill>
                            <a:srgbClr val="3A4A6A"/>
                          </a:solidFill>
                          <a:effectLst/>
                          <a:latin typeface="Arial" panose="020B0604020202020204" pitchFamily="34" charset="0"/>
                          <a:ea typeface="+mn-ea"/>
                          <a:cs typeface="Arial" panose="020B0604020202020204" pitchFamily="34" charset="0"/>
                        </a:rPr>
                        <a:t>. 2, 2023).</a:t>
                      </a:r>
                      <a:endParaRPr lang="cs-CZ" sz="3500" kern="1200" dirty="0">
                        <a:solidFill>
                          <a:srgbClr val="3A4A6A"/>
                        </a:solidFill>
                        <a:effectLst/>
                        <a:latin typeface="Arial" panose="020B0604020202020204" pitchFamily="34" charset="0"/>
                        <a:ea typeface="+mn-ea"/>
                        <a:cs typeface="Arial" panose="020B0604020202020204" pitchFamily="34" charset="0"/>
                      </a:endParaRPr>
                    </a:p>
                    <a:p>
                      <a:endParaRPr lang="sk-SK" sz="3500" dirty="0">
                        <a:solidFill>
                          <a:srgbClr val="002060"/>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408792212"/>
                  </a:ext>
                </a:extLst>
              </a:tr>
            </a:tbl>
          </a:graphicData>
        </a:graphic>
      </p:graphicFrame>
      <p:graphicFrame>
        <p:nvGraphicFramePr>
          <p:cNvPr id="19" name="Tabuľka 18">
            <a:extLst>
              <a:ext uri="{FF2B5EF4-FFF2-40B4-BE49-F238E27FC236}">
                <a16:creationId xmlns:a16="http://schemas.microsoft.com/office/drawing/2014/main" id="{07FF1C1F-8FAD-4F1C-164D-C2C476E30DE7}"/>
              </a:ext>
            </a:extLst>
          </p:cNvPr>
          <p:cNvGraphicFramePr>
            <a:graphicFrameLocks noGrp="1"/>
          </p:cNvGraphicFramePr>
          <p:nvPr>
            <p:extLst>
              <p:ext uri="{D42A27DB-BD31-4B8C-83A1-F6EECF244321}">
                <p14:modId xmlns:p14="http://schemas.microsoft.com/office/powerpoint/2010/main" val="1114297279"/>
              </p:ext>
            </p:extLst>
          </p:nvPr>
        </p:nvGraphicFramePr>
        <p:xfrm>
          <a:off x="1347570" y="18107401"/>
          <a:ext cx="29764038" cy="14631934"/>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759187">
                <a:tc>
                  <a:txBody>
                    <a:bodyPr/>
                    <a:lstStyle/>
                    <a:p>
                      <a:pPr algn="ctr"/>
                      <a:r>
                        <a:rPr lang="sk-SK" sz="4500" cap="small" baseline="0" err="1">
                          <a:latin typeface="Arial"/>
                          <a:cs typeface="Arial"/>
                        </a:rPr>
                        <a:t>results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5762254">
                <a:tc>
                  <a:txBody>
                    <a:bodyPr/>
                    <a:lstStyle/>
                    <a:p>
                      <a:pPr algn="just"/>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findings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from</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initial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calculations</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CFAST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model </a:t>
                      </a:r>
                      <a:r>
                        <a:rPr lang="cs-CZ" sz="3500" kern="1200" dirty="0" err="1">
                          <a:solidFill>
                            <a:srgbClr val="3A4A6A"/>
                          </a:solidFill>
                          <a:effectLst/>
                          <a:latin typeface="Arial" panose="020B0604020202020204" pitchFamily="34" charset="0"/>
                          <a:ea typeface="+mn-ea"/>
                          <a:cs typeface="Arial" panose="020B0604020202020204" pitchFamily="34" charset="0"/>
                        </a:rPr>
                        <a:t>reveal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critical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factors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that</a:t>
                      </a:r>
                      <a:r>
                        <a:rPr lang="cs-CZ" sz="3500" kern="1200" dirty="0">
                          <a:solidFill>
                            <a:srgbClr val="3A4A6A"/>
                          </a:solidFill>
                          <a:effectLst/>
                          <a:latin typeface="Arial" panose="020B0604020202020204" pitchFamily="34" charset="0"/>
                          <a:ea typeface="+mn-ea"/>
                          <a:cs typeface="Arial" panose="020B0604020202020204" pitchFamily="34" charset="0"/>
                        </a:rPr>
                        <a:t> influence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development and are </a:t>
                      </a:r>
                      <a:r>
                        <a:rPr lang="cs-CZ" sz="3500" kern="1200" dirty="0" err="1">
                          <a:solidFill>
                            <a:srgbClr val="3A4A6A"/>
                          </a:solidFill>
                          <a:effectLst/>
                          <a:latin typeface="Arial" panose="020B0604020202020204" pitchFamily="34" charset="0"/>
                          <a:ea typeface="+mn-ea"/>
                          <a:cs typeface="Arial" panose="020B0604020202020204" pitchFamily="34" charset="0"/>
                        </a:rPr>
                        <a:t>essential</a:t>
                      </a:r>
                      <a:r>
                        <a:rPr lang="cs-CZ" sz="3500" kern="1200" dirty="0">
                          <a:solidFill>
                            <a:srgbClr val="3A4A6A"/>
                          </a:solidFill>
                          <a:effectLst/>
                          <a:latin typeface="Arial" panose="020B0604020202020204" pitchFamily="34" charset="0"/>
                          <a:ea typeface="+mn-ea"/>
                          <a:cs typeface="Arial" panose="020B0604020202020204" pitchFamily="34" charset="0"/>
                        </a:rPr>
                        <a:t> in </a:t>
                      </a:r>
                      <a:r>
                        <a:rPr lang="cs-CZ" sz="3500" kern="1200" dirty="0" err="1">
                          <a:solidFill>
                            <a:srgbClr val="3A4A6A"/>
                          </a:solidFill>
                          <a:effectLst/>
                          <a:latin typeface="Arial" panose="020B0604020202020204" pitchFamily="34" charset="0"/>
                          <a:ea typeface="+mn-ea"/>
                          <a:cs typeface="Arial" panose="020B0604020202020204" pitchFamily="34" charset="0"/>
                        </a:rPr>
                        <a:t>determining</a:t>
                      </a:r>
                      <a:r>
                        <a:rPr lang="cs-CZ" sz="3500" kern="1200" dirty="0">
                          <a:solidFill>
                            <a:srgbClr val="3A4A6A"/>
                          </a:solidFill>
                          <a:effectLst/>
                          <a:latin typeface="Arial" panose="020B0604020202020204" pitchFamily="34" charset="0"/>
                          <a:ea typeface="+mn-ea"/>
                          <a:cs typeface="Arial" panose="020B0604020202020204" pitchFamily="34" charset="0"/>
                        </a:rPr>
                        <a:t> design </a:t>
                      </a:r>
                      <a:r>
                        <a:rPr lang="cs-CZ" sz="3500" kern="1200" dirty="0" err="1">
                          <a:solidFill>
                            <a:srgbClr val="3A4A6A"/>
                          </a:solidFill>
                          <a:effectLst/>
                          <a:latin typeface="Arial" panose="020B0604020202020204" pitchFamily="34" charset="0"/>
                          <a:ea typeface="+mn-ea"/>
                          <a:cs typeface="Arial" panose="020B0604020202020204" pitchFamily="34" charset="0"/>
                        </a:rPr>
                        <a:t>fires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when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installing</a:t>
                      </a:r>
                      <a:r>
                        <a:rPr lang="cs-CZ" sz="3500" kern="1200" dirty="0">
                          <a:solidFill>
                            <a:srgbClr val="3A4A6A"/>
                          </a:solidFill>
                          <a:effectLst/>
                          <a:latin typeface="Arial" panose="020B0604020202020204" pitchFamily="34" charset="0"/>
                          <a:ea typeface="+mn-ea"/>
                          <a:cs typeface="Arial" panose="020B0604020202020204" pitchFamily="34" charset="0"/>
                        </a:rPr>
                        <a:t> a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sprinkler </a:t>
                      </a:r>
                      <a:r>
                        <a:rPr lang="cs-CZ" sz="3500" kern="1200" dirty="0" err="1">
                          <a:solidFill>
                            <a:srgbClr val="3A4A6A"/>
                          </a:solidFill>
                          <a:effectLst/>
                          <a:latin typeface="Arial" panose="020B0604020202020204" pitchFamily="34" charset="0"/>
                          <a:ea typeface="+mn-ea"/>
                          <a:cs typeface="Arial" panose="020B0604020202020204" pitchFamily="34" charset="0"/>
                        </a:rPr>
                        <a:t>system</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Key</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factors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include</a:t>
                      </a:r>
                      <a:r>
                        <a:rPr lang="cs-CZ" sz="3500" kern="1200" dirty="0">
                          <a:solidFill>
                            <a:srgbClr val="3A4A6A"/>
                          </a:solidFill>
                          <a:effectLst/>
                          <a:latin typeface="Arial" panose="020B0604020202020204" pitchFamily="34" charset="0"/>
                          <a:ea typeface="+mn-ea"/>
                          <a:cs typeface="Arial" panose="020B0604020202020204" pitchFamily="34" charset="0"/>
                        </a:rPr>
                        <a:t>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features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en-GB" sz="3500" kern="1200" dirty="0">
                          <a:solidFill>
                            <a:srgbClr val="3A4A6A"/>
                          </a:solidFill>
                          <a:effectLst/>
                          <a:latin typeface="Arial" panose="020B0604020202020204" pitchFamily="34" charset="0"/>
                          <a:ea typeface="+mn-ea"/>
                          <a:cs typeface="Arial" panose="020B0604020202020204" pitchFamily="34" charset="0"/>
                        </a:rPr>
                        <a:t>head thermal fuse opening temperature determination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reaction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time</a:t>
                      </a:r>
                      <a:r>
                        <a:rPr lang="cs-CZ" sz="3500" kern="1200" dirty="0">
                          <a:solidFill>
                            <a:srgbClr val="3A4A6A"/>
                          </a:solidFill>
                          <a:effectLst/>
                          <a:latin typeface="Arial" panose="020B0604020202020204" pitchFamily="34" charset="0"/>
                          <a:ea typeface="+mn-ea"/>
                          <a:cs typeface="Arial" panose="020B0604020202020204" pitchFamily="34" charset="0"/>
                        </a:rPr>
                        <a:t> index, and </a:t>
                      </a:r>
                      <a:r>
                        <a:rPr lang="cs-CZ" sz="3500" kern="1200" dirty="0" err="1">
                          <a:solidFill>
                            <a:srgbClr val="3A4A6A"/>
                          </a:solidFill>
                          <a:effectLst/>
                          <a:latin typeface="Arial" panose="020B0604020202020204" pitchFamily="34" charset="0"/>
                          <a:ea typeface="+mn-ea"/>
                          <a:cs typeface="Arial" panose="020B0604020202020204" pitchFamily="34" charset="0"/>
                        </a:rPr>
                        <a:t>location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building</a:t>
                      </a:r>
                      <a:r>
                        <a:rPr lang="cs-CZ" sz="3500" kern="1200" dirty="0">
                          <a:solidFill>
                            <a:srgbClr val="3A4A6A"/>
                          </a:solidFill>
                          <a:effectLst/>
                          <a:latin typeface="Arial" panose="020B0604020202020204" pitchFamily="34" charset="0"/>
                          <a:ea typeface="+mn-ea"/>
                          <a:cs typeface="Arial" panose="020B0604020202020204" pitchFamily="34" charset="0"/>
                        </a:rPr>
                        <a:t> geometry (clearance </a:t>
                      </a:r>
                      <a:r>
                        <a:rPr lang="sk-SK" sz="3500" kern="1200" dirty="0">
                          <a:solidFill>
                            <a:srgbClr val="3A4A6A"/>
                          </a:solidFill>
                          <a:effectLst/>
                          <a:latin typeface="Arial" panose="020B0604020202020204" pitchFamily="34" charset="0"/>
                          <a:ea typeface="+mn-ea"/>
                          <a:cs typeface="Arial" panose="020B0604020202020204" pitchFamily="34" charset="0"/>
                        </a:rPr>
                        <a:t>of </a:t>
                      </a:r>
                      <a:r>
                        <a:rPr lang="sk-SK" sz="3500" kern="1200" dirty="0" err="1">
                          <a:solidFill>
                            <a:srgbClr val="3A4A6A"/>
                          </a:solidFill>
                          <a:effectLst/>
                          <a:latin typeface="Arial" panose="020B0604020202020204" pitchFamily="34" charset="0"/>
                          <a:ea typeface="+mn-ea"/>
                          <a:cs typeface="Arial" panose="020B0604020202020204" pitchFamily="34" charset="0"/>
                        </a:rPr>
                        <a:t>the</a:t>
                      </a:r>
                      <a:r>
                        <a:rPr lang="sk-SK" sz="3500" kern="1200" dirty="0">
                          <a:solidFill>
                            <a:srgbClr val="3A4A6A"/>
                          </a:solidFill>
                          <a:effectLst/>
                          <a:latin typeface="Arial" panose="020B0604020202020204" pitchFamily="34" charset="0"/>
                          <a:ea typeface="+mn-ea"/>
                          <a:cs typeface="Arial" panose="020B0604020202020204" pitchFamily="34" charset="0"/>
                        </a:rPr>
                        <a:t> </a:t>
                      </a:r>
                      <a:r>
                        <a:rPr lang="sk-SK" sz="3500" kern="1200" dirty="0" err="1">
                          <a:solidFill>
                            <a:srgbClr val="3A4A6A"/>
                          </a:solidFill>
                          <a:effectLst/>
                          <a:latin typeface="Arial" panose="020B0604020202020204" pitchFamily="34" charset="0"/>
                          <a:ea typeface="+mn-ea"/>
                          <a:cs typeface="Arial" panose="020B0604020202020204" pitchFamily="34" charset="0"/>
                        </a:rPr>
                        <a:t>space</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dynamics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heat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release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rate</a:t>
                      </a:r>
                      <a:r>
                        <a:rPr lang="cs-CZ" sz="3500" kern="1200" dirty="0">
                          <a:solidFill>
                            <a:srgbClr val="3A4A6A"/>
                          </a:solidFill>
                          <a:effectLst/>
                          <a:latin typeface="Arial" panose="020B0604020202020204" pitchFamily="34" charset="0"/>
                          <a:ea typeface="+mn-ea"/>
                          <a:cs typeface="Arial" panose="020B0604020202020204" pitchFamily="34" charset="0"/>
                        </a:rPr>
                        <a:t>).</a:t>
                      </a:r>
                    </a:p>
                    <a:p>
                      <a:pPr algn="just"/>
                      <a:r>
                        <a:rPr lang="cs-CZ" sz="3500" kern="1200" dirty="0">
                          <a:solidFill>
                            <a:srgbClr val="3A4A6A"/>
                          </a:solidFill>
                          <a:effectLst/>
                          <a:latin typeface="Arial" panose="020B0604020202020204" pitchFamily="34" charset="0"/>
                          <a:ea typeface="+mn-ea"/>
                          <a:cs typeface="Arial" panose="020B0604020202020204" pitchFamily="34" charset="0"/>
                        </a:rPr>
                        <a:t> </a:t>
                      </a:r>
                    </a:p>
                    <a:p>
                      <a:pPr algn="just"/>
                      <a:r>
                        <a:rPr lang="en-US" sz="3500" kern="1200" dirty="0">
                          <a:solidFill>
                            <a:srgbClr val="3A4A6A"/>
                          </a:solidFill>
                          <a:effectLst/>
                          <a:latin typeface="Arial" panose="020B0604020202020204" pitchFamily="34" charset="0"/>
                          <a:ea typeface="+mn-ea"/>
                          <a:cs typeface="Arial" panose="020B0604020202020204" pitchFamily="34" charset="0"/>
                        </a:rPr>
                        <a:t>The sprinkler head response time, ranging from 119 to 225.5 seconds, is influenced by all these factors. </a:t>
                      </a:r>
                      <a:r>
                        <a:rPr lang="cs-CZ" sz="3500" kern="1200" dirty="0" err="1">
                          <a:solidFill>
                            <a:srgbClr val="3A4A6A"/>
                          </a:solidFill>
                          <a:effectLst/>
                          <a:latin typeface="Arial" panose="020B0604020202020204" pitchFamily="34" charset="0"/>
                          <a:ea typeface="+mn-ea"/>
                          <a:cs typeface="Arial" panose="020B0604020202020204" pitchFamily="34" charset="0"/>
                        </a:rPr>
                        <a:t>However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when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considering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maximum </a:t>
                      </a:r>
                      <a:r>
                        <a:rPr lang="cs-CZ" sz="3500" kern="1200" dirty="0" err="1">
                          <a:solidFill>
                            <a:srgbClr val="3A4A6A"/>
                          </a:solidFill>
                          <a:effectLst/>
                          <a:latin typeface="Arial" panose="020B0604020202020204" pitchFamily="34" charset="0"/>
                          <a:ea typeface="+mn-ea"/>
                          <a:cs typeface="Arial" panose="020B0604020202020204" pitchFamily="34" charset="0"/>
                        </a:rPr>
                        <a:t>heat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release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rate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only</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some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factors</a:t>
                      </a:r>
                      <a:r>
                        <a:rPr lang="cs-CZ" sz="3500" kern="1200" dirty="0">
                          <a:solidFill>
                            <a:srgbClr val="3A4A6A"/>
                          </a:solidFill>
                          <a:effectLst/>
                          <a:latin typeface="Arial" panose="020B0604020202020204" pitchFamily="34" charset="0"/>
                          <a:ea typeface="+mn-ea"/>
                          <a:cs typeface="Arial" panose="020B0604020202020204" pitchFamily="34" charset="0"/>
                        </a:rPr>
                        <a:t> had a </a:t>
                      </a:r>
                      <a:r>
                        <a:rPr lang="cs-CZ" sz="3500" kern="1200" dirty="0" err="1">
                          <a:solidFill>
                            <a:srgbClr val="3A4A6A"/>
                          </a:solidFill>
                          <a:effectLst/>
                          <a:latin typeface="Arial" panose="020B0604020202020204" pitchFamily="34" charset="0"/>
                          <a:ea typeface="+mn-ea"/>
                          <a:cs typeface="Arial" panose="020B0604020202020204" pitchFamily="34" charset="0"/>
                        </a:rPr>
                        <a:t>significant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impact</a:t>
                      </a:r>
                      <a:r>
                        <a:rPr lang="cs-CZ" sz="3500" kern="1200" dirty="0">
                          <a:solidFill>
                            <a:srgbClr val="3A4A6A"/>
                          </a:solidFill>
                          <a:effectLst/>
                          <a:latin typeface="Arial" panose="020B0604020202020204" pitchFamily="34" charset="0"/>
                          <a:ea typeface="+mn-ea"/>
                          <a:cs typeface="Arial" panose="020B0604020202020204" pitchFamily="34" charset="0"/>
                        </a:rPr>
                        <a:t> - </a:t>
                      </a:r>
                      <a:r>
                        <a:rPr lang="cs-CZ" sz="3500" kern="1200" dirty="0" err="1">
                          <a:solidFill>
                            <a:srgbClr val="3A4A6A"/>
                          </a:solidFill>
                          <a:effectLst/>
                          <a:latin typeface="Arial" panose="020B0604020202020204" pitchFamily="34" charset="0"/>
                          <a:ea typeface="+mn-ea"/>
                          <a:cs typeface="Arial" panose="020B0604020202020204" pitchFamily="34" charset="0"/>
                        </a:rPr>
                        <a:t>namely</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properties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building</a:t>
                      </a:r>
                      <a:r>
                        <a:rPr lang="cs-CZ" sz="3500" kern="1200" dirty="0">
                          <a:solidFill>
                            <a:srgbClr val="3A4A6A"/>
                          </a:solidFill>
                          <a:effectLst/>
                          <a:latin typeface="Arial" panose="020B0604020202020204" pitchFamily="34" charset="0"/>
                          <a:ea typeface="+mn-ea"/>
                          <a:cs typeface="Arial" panose="020B0604020202020204" pitchFamily="34" charset="0"/>
                        </a:rPr>
                        <a:t> geometry.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load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values</a:t>
                      </a:r>
                      <a:r>
                        <a:rPr lang="cs-CZ" sz="3500" kern="1200" dirty="0">
                          <a:solidFill>
                            <a:srgbClr val="3A4A6A"/>
                          </a:solidFill>
                          <a:effectLst/>
                          <a:latin typeface="Arial" panose="020B0604020202020204" pitchFamily="34" charset="0"/>
                          <a:ea typeface="+mn-ea"/>
                          <a:cs typeface="Arial" panose="020B0604020202020204" pitchFamily="34" charset="0"/>
                        </a:rPr>
                        <a:t> had a </a:t>
                      </a:r>
                      <a:r>
                        <a:rPr lang="cs-CZ" sz="3500" kern="1200" dirty="0" err="1">
                          <a:solidFill>
                            <a:srgbClr val="3A4A6A"/>
                          </a:solidFill>
                          <a:effectLst/>
                          <a:latin typeface="Arial" panose="020B0604020202020204" pitchFamily="34" charset="0"/>
                          <a:ea typeface="+mn-ea"/>
                          <a:cs typeface="Arial" panose="020B0604020202020204" pitchFamily="34" charset="0"/>
                        </a:rPr>
                        <a:t>minimal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effect</a:t>
                      </a:r>
                      <a:r>
                        <a:rPr lang="cs-CZ" sz="3500" kern="1200" dirty="0">
                          <a:solidFill>
                            <a:srgbClr val="3A4A6A"/>
                          </a:solidFill>
                          <a:effectLst/>
                          <a:latin typeface="Arial" panose="020B0604020202020204" pitchFamily="34" charset="0"/>
                          <a:ea typeface="+mn-ea"/>
                          <a:cs typeface="Arial" panose="020B0604020202020204" pitchFamily="34" charset="0"/>
                        </a:rPr>
                        <a:t> on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heat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release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rate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which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ranged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from</a:t>
                      </a:r>
                      <a:r>
                        <a:rPr lang="cs-CZ" sz="3500" kern="1200" dirty="0">
                          <a:solidFill>
                            <a:srgbClr val="3A4A6A"/>
                          </a:solidFill>
                          <a:effectLst/>
                          <a:latin typeface="Arial" panose="020B0604020202020204" pitchFamily="34" charset="0"/>
                          <a:ea typeface="+mn-ea"/>
                          <a:cs typeface="Arial" panose="020B0604020202020204" pitchFamily="34" charset="0"/>
                        </a:rPr>
                        <a:t> 581 to 675 kW. </a:t>
                      </a:r>
                    </a:p>
                    <a:p>
                      <a:pPr algn="just"/>
                      <a:r>
                        <a:rPr lang="cs-CZ" sz="3500" kern="1200" dirty="0">
                          <a:solidFill>
                            <a:srgbClr val="3A4A6A"/>
                          </a:solidFill>
                          <a:effectLst/>
                          <a:latin typeface="Arial" panose="020B0604020202020204" pitchFamily="34" charset="0"/>
                          <a:ea typeface="+mn-ea"/>
                          <a:cs typeface="Arial" panose="020B0604020202020204" pitchFamily="34" charset="0"/>
                        </a:rPr>
                        <a:t> </a:t>
                      </a:r>
                    </a:p>
                    <a:p>
                      <a:pPr algn="just"/>
                      <a:r>
                        <a:rPr lang="cs-CZ" sz="3500" kern="1200" dirty="0">
                          <a:solidFill>
                            <a:srgbClr val="3A4A6A"/>
                          </a:solidFill>
                          <a:effectLst/>
                          <a:latin typeface="Arial" panose="020B0604020202020204" pitchFamily="34" charset="0"/>
                          <a:ea typeface="+mn-ea"/>
                          <a:cs typeface="Arial" panose="020B0604020202020204" pitchFamily="34" charset="0"/>
                        </a:rPr>
                        <a:t>It </a:t>
                      </a:r>
                      <a:r>
                        <a:rPr lang="cs-CZ" sz="3500" kern="1200" dirty="0" err="1">
                          <a:solidFill>
                            <a:srgbClr val="3A4A6A"/>
                          </a:solidFill>
                          <a:effectLst/>
                          <a:latin typeface="Arial" panose="020B0604020202020204" pitchFamily="34" charset="0"/>
                          <a:ea typeface="+mn-ea"/>
                          <a:cs typeface="Arial" panose="020B0604020202020204" pitchFamily="34" charset="0"/>
                        </a:rPr>
                        <a:t>can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assumed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after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activates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exponential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growth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transitions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into</a:t>
                      </a:r>
                      <a:r>
                        <a:rPr lang="cs-CZ" sz="3500" kern="1200" dirty="0">
                          <a:solidFill>
                            <a:srgbClr val="3A4A6A"/>
                          </a:solidFill>
                          <a:effectLst/>
                          <a:latin typeface="Arial" panose="020B0604020202020204" pitchFamily="34" charset="0"/>
                          <a:ea typeface="+mn-ea"/>
                          <a:cs typeface="Arial" panose="020B0604020202020204" pitchFamily="34" charset="0"/>
                        </a:rPr>
                        <a:t> a </a:t>
                      </a:r>
                      <a:r>
                        <a:rPr lang="cs-CZ" sz="3500" kern="1200" dirty="0" err="1">
                          <a:solidFill>
                            <a:srgbClr val="3A4A6A"/>
                          </a:solidFill>
                          <a:effectLst/>
                          <a:latin typeface="Arial" panose="020B0604020202020204" pitchFamily="34" charset="0"/>
                          <a:ea typeface="+mn-ea"/>
                          <a:cs typeface="Arial" panose="020B0604020202020204" pitchFamily="34" charset="0"/>
                        </a:rPr>
                        <a:t>constant</a:t>
                      </a:r>
                      <a:r>
                        <a:rPr lang="cs-CZ" sz="3500" kern="1200" dirty="0">
                          <a:solidFill>
                            <a:srgbClr val="3A4A6A"/>
                          </a:solidFill>
                          <a:effectLst/>
                          <a:latin typeface="Arial" panose="020B0604020202020204" pitchFamily="34" charset="0"/>
                          <a:ea typeface="+mn-ea"/>
                          <a:cs typeface="Arial" panose="020B0604020202020204" pitchFamily="34" charset="0"/>
                        </a:rPr>
                        <a:t> development </a:t>
                      </a:r>
                      <a:r>
                        <a:rPr lang="cs-CZ" sz="3500" kern="1200" dirty="0" err="1">
                          <a:solidFill>
                            <a:srgbClr val="3A4A6A"/>
                          </a:solidFill>
                          <a:effectLst/>
                          <a:latin typeface="Arial" panose="020B0604020202020204" pitchFamily="34" charset="0"/>
                          <a:ea typeface="+mn-ea"/>
                          <a:cs typeface="Arial" panose="020B0604020202020204" pitchFamily="34" charset="0"/>
                        </a:rPr>
                        <a:t>phase</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heat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release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rate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stabilizes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even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decreases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This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insight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can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applied</a:t>
                      </a:r>
                      <a:r>
                        <a:rPr lang="cs-CZ" sz="3500" kern="1200" dirty="0">
                          <a:solidFill>
                            <a:srgbClr val="3A4A6A"/>
                          </a:solidFill>
                          <a:effectLst/>
                          <a:latin typeface="Arial" panose="020B0604020202020204" pitchFamily="34" charset="0"/>
                          <a:ea typeface="+mn-ea"/>
                          <a:cs typeface="Arial" panose="020B0604020202020204" pitchFamily="34" charset="0"/>
                        </a:rPr>
                        <a:t> to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design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other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safety</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systems</a:t>
                      </a:r>
                      <a:r>
                        <a:rPr lang="cs-CZ" sz="3500" kern="1200" dirty="0">
                          <a:solidFill>
                            <a:srgbClr val="3A4A6A"/>
                          </a:solidFill>
                          <a:effectLst/>
                          <a:latin typeface="Arial" panose="020B0604020202020204" pitchFamily="34" charset="0"/>
                          <a:ea typeface="+mn-ea"/>
                          <a:cs typeface="Arial" panose="020B0604020202020204" pitchFamily="34" charset="0"/>
                        </a:rPr>
                        <a:t>, such as </a:t>
                      </a:r>
                      <a:r>
                        <a:rPr lang="cs-CZ" sz="3500" kern="1200" dirty="0" err="1">
                          <a:solidFill>
                            <a:srgbClr val="3A4A6A"/>
                          </a:solidFill>
                          <a:effectLst/>
                          <a:latin typeface="Arial" panose="020B0604020202020204" pitchFamily="34" charset="0"/>
                          <a:ea typeface="+mn-ea"/>
                          <a:cs typeface="Arial" panose="020B0604020202020204" pitchFamily="34" charset="0"/>
                        </a:rPr>
                        <a:t>smoke</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heat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exhaust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ventilation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systems</a:t>
                      </a:r>
                      <a:r>
                        <a:rPr lang="cs-CZ" sz="3500" kern="1200" dirty="0">
                          <a:solidFill>
                            <a:srgbClr val="3A4A6A"/>
                          </a:solidFill>
                          <a:effectLst/>
                          <a:latin typeface="Arial" panose="020B0604020202020204" pitchFamily="34" charset="0"/>
                          <a:ea typeface="+mn-ea"/>
                          <a:cs typeface="Arial" panose="020B0604020202020204" pitchFamily="34" charset="0"/>
                        </a:rPr>
                        <a:t>, and in </a:t>
                      </a:r>
                      <a:r>
                        <a:rPr lang="cs-CZ" sz="3500" kern="1200" dirty="0" err="1">
                          <a:solidFill>
                            <a:srgbClr val="3A4A6A"/>
                          </a:solidFill>
                          <a:effectLst/>
                          <a:latin typeface="Arial" panose="020B0604020202020204" pitchFamily="34" charset="0"/>
                          <a:ea typeface="+mn-ea"/>
                          <a:cs typeface="Arial" panose="020B0604020202020204" pitchFamily="34" charset="0"/>
                        </a:rPr>
                        <a:t>determining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parameters</a:t>
                      </a:r>
                      <a:r>
                        <a:rPr lang="cs-CZ" sz="3500" kern="1200" dirty="0">
                          <a:solidFill>
                            <a:srgbClr val="3A4A6A"/>
                          </a:solidFill>
                          <a:effectLst/>
                          <a:latin typeface="Arial" panose="020B0604020202020204" pitchFamily="34" charset="0"/>
                          <a:ea typeface="+mn-ea"/>
                          <a:cs typeface="Arial" panose="020B0604020202020204" pitchFamily="34" charset="0"/>
                        </a:rPr>
                        <a:t> in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affected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space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temperature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fields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structural</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temperatures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study </a:t>
                      </a:r>
                      <a:r>
                        <a:rPr lang="cs-CZ" sz="3500" kern="1200" dirty="0" err="1">
                          <a:solidFill>
                            <a:srgbClr val="3A4A6A"/>
                          </a:solidFill>
                          <a:effectLst/>
                          <a:latin typeface="Arial" panose="020B0604020202020204" pitchFamily="34" charset="0"/>
                          <a:ea typeface="+mn-ea"/>
                          <a:cs typeface="Arial" panose="020B0604020202020204" pitchFamily="34" charset="0"/>
                        </a:rPr>
                        <a:t>also</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demonstrated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that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for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defined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building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dimensions</a:t>
                      </a:r>
                      <a:r>
                        <a:rPr lang="cs-CZ" sz="3500" kern="1200" dirty="0">
                          <a:solidFill>
                            <a:srgbClr val="3A4A6A"/>
                          </a:solidFill>
                          <a:effectLst/>
                          <a:latin typeface="Arial" panose="020B0604020202020204" pitchFamily="34" charset="0"/>
                          <a:ea typeface="+mn-ea"/>
                          <a:cs typeface="Arial" panose="020B0604020202020204" pitchFamily="34" charset="0"/>
                        </a:rPr>
                        <a:t> and </a:t>
                      </a:r>
                      <a:r>
                        <a:rPr lang="cs-CZ" sz="3500" kern="1200" dirty="0" err="1">
                          <a:solidFill>
                            <a:srgbClr val="3A4A6A"/>
                          </a:solidFill>
                          <a:effectLst/>
                          <a:latin typeface="Arial" panose="020B0604020202020204" pitchFamily="34" charset="0"/>
                          <a:ea typeface="+mn-ea"/>
                          <a:cs typeface="Arial" panose="020B0604020202020204" pitchFamily="34" charset="0"/>
                        </a:rPr>
                        <a:t>specific</a:t>
                      </a:r>
                      <a:r>
                        <a:rPr lang="cs-CZ" sz="3500" kern="1200" dirty="0">
                          <a:solidFill>
                            <a:srgbClr val="3A4A6A"/>
                          </a:solidFill>
                          <a:effectLst/>
                          <a:latin typeface="Arial" panose="020B0604020202020204" pitchFamily="34" charset="0"/>
                          <a:ea typeface="+mn-ea"/>
                          <a:cs typeface="Arial" panose="020B0604020202020204" pitchFamily="34" charset="0"/>
                        </a:rPr>
                        <a:t>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characteristics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response </a:t>
                      </a:r>
                      <a:r>
                        <a:rPr lang="cs-CZ" sz="3500" kern="1200" dirty="0" err="1">
                          <a:solidFill>
                            <a:srgbClr val="3A4A6A"/>
                          </a:solidFill>
                          <a:effectLst/>
                          <a:latin typeface="Arial" panose="020B0604020202020204" pitchFamily="34" charset="0"/>
                          <a:ea typeface="+mn-ea"/>
                          <a:cs typeface="Arial" panose="020B0604020202020204" pitchFamily="34" charset="0"/>
                        </a:rPr>
                        <a:t>time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can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reliably</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predicted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For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example</a:t>
                      </a:r>
                      <a:r>
                        <a:rPr lang="cs-CZ" sz="3500" kern="1200" dirty="0">
                          <a:solidFill>
                            <a:srgbClr val="3A4A6A"/>
                          </a:solidFill>
                          <a:effectLst/>
                          <a:latin typeface="Arial" panose="020B0604020202020204" pitchFamily="34" charset="0"/>
                          <a:ea typeface="+mn-ea"/>
                          <a:cs typeface="Arial" panose="020B0604020202020204" pitchFamily="34" charset="0"/>
                        </a:rPr>
                        <a:t>, in </a:t>
                      </a:r>
                      <a:r>
                        <a:rPr lang="cs-CZ" sz="3500" kern="1200" dirty="0" err="1">
                          <a:solidFill>
                            <a:srgbClr val="3A4A6A"/>
                          </a:solidFill>
                          <a:effectLst/>
                          <a:latin typeface="Arial" panose="020B0604020202020204" pitchFamily="34" charset="0"/>
                          <a:ea typeface="+mn-ea"/>
                          <a:cs typeface="Arial" panose="020B0604020202020204" pitchFamily="34" charset="0"/>
                        </a:rPr>
                        <a:t>train</a:t>
                      </a:r>
                      <a:r>
                        <a:rPr lang="cs-CZ" sz="3500" kern="1200" dirty="0">
                          <a:solidFill>
                            <a:srgbClr val="3A4A6A"/>
                          </a:solidFill>
                          <a:effectLst/>
                          <a:latin typeface="Arial" panose="020B0604020202020204" pitchFamily="34" charset="0"/>
                          <a:ea typeface="+mn-ea"/>
                          <a:cs typeface="Arial" panose="020B0604020202020204" pitchFamily="34" charset="0"/>
                        </a:rPr>
                        <a:t> station </a:t>
                      </a:r>
                      <a:r>
                        <a:rPr lang="cs-CZ" sz="3500" kern="1200" dirty="0" err="1">
                          <a:solidFill>
                            <a:srgbClr val="3A4A6A"/>
                          </a:solidFill>
                          <a:effectLst/>
                          <a:latin typeface="Arial" panose="020B0604020202020204" pitchFamily="34" charset="0"/>
                          <a:ea typeface="+mn-ea"/>
                          <a:cs typeface="Arial" panose="020B0604020202020204" pitchFamily="34" charset="0"/>
                        </a:rPr>
                        <a:t>halls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with</a:t>
                      </a:r>
                      <a:r>
                        <a:rPr lang="cs-CZ" sz="3500" kern="1200" dirty="0">
                          <a:solidFill>
                            <a:srgbClr val="3A4A6A"/>
                          </a:solidFill>
                          <a:effectLst/>
                          <a:latin typeface="Arial" panose="020B0604020202020204" pitchFamily="34" charset="0"/>
                          <a:ea typeface="+mn-ea"/>
                          <a:cs typeface="Arial" panose="020B0604020202020204" pitchFamily="34" charset="0"/>
                        </a:rPr>
                        <a:t> a 30 kg/m² </a:t>
                      </a:r>
                      <a:r>
                        <a:rPr lang="cs-CZ" sz="3500" kern="1200" dirty="0" err="1">
                          <a:solidFill>
                            <a:srgbClr val="3A4A6A"/>
                          </a:solidFill>
                          <a:effectLst/>
                          <a:latin typeface="Arial" panose="020B0604020202020204" pitchFamily="34" charset="0"/>
                          <a:ea typeface="+mn-ea"/>
                          <a:cs typeface="Arial" panose="020B0604020202020204" pitchFamily="34" charset="0"/>
                        </a:rPr>
                        <a:t>fire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load</a:t>
                      </a:r>
                      <a:r>
                        <a:rPr lang="cs-CZ" sz="3500" kern="1200" dirty="0">
                          <a:solidFill>
                            <a:srgbClr val="3A4A6A"/>
                          </a:solidFill>
                          <a:effectLst/>
                          <a:latin typeface="Arial" panose="020B0604020202020204" pitchFamily="34" charset="0"/>
                          <a:ea typeface="+mn-ea"/>
                          <a:cs typeface="Arial" panose="020B0604020202020204" pitchFamily="34" charset="0"/>
                        </a:rPr>
                        <a:t> and a </a:t>
                      </a:r>
                      <a:r>
                        <a:rPr lang="cs-CZ" sz="3500" kern="1200" dirty="0" err="1">
                          <a:solidFill>
                            <a:srgbClr val="3A4A6A"/>
                          </a:solidFill>
                          <a:effectLst/>
                          <a:latin typeface="Arial" panose="020B0604020202020204" pitchFamily="34" charset="0"/>
                          <a:ea typeface="+mn-ea"/>
                          <a:cs typeface="Arial" panose="020B0604020202020204" pitchFamily="34" charset="0"/>
                        </a:rPr>
                        <a:t>height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6 </a:t>
                      </a:r>
                      <a:r>
                        <a:rPr lang="cs-CZ" sz="3500" kern="1200" dirty="0" err="1">
                          <a:solidFill>
                            <a:srgbClr val="3A4A6A"/>
                          </a:solidFill>
                          <a:effectLst/>
                          <a:latin typeface="Arial" panose="020B0604020202020204" pitchFamily="34" charset="0"/>
                          <a:ea typeface="+mn-ea"/>
                          <a:cs typeface="Arial" panose="020B0604020202020204" pitchFamily="34" charset="0"/>
                        </a:rPr>
                        <a:t>meters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activation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time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a sprinkler </a:t>
                      </a:r>
                      <a:r>
                        <a:rPr lang="cs-CZ" sz="3500" kern="1200" dirty="0" err="1">
                          <a:solidFill>
                            <a:srgbClr val="3A4A6A"/>
                          </a:solidFill>
                          <a:effectLst/>
                          <a:latin typeface="Arial" panose="020B0604020202020204" pitchFamily="34" charset="0"/>
                          <a:ea typeface="+mn-ea"/>
                          <a:cs typeface="Arial" panose="020B0604020202020204" pitchFamily="34" charset="0"/>
                        </a:rPr>
                        <a:t>head</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with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opening</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temperature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of</a:t>
                      </a:r>
                      <a:r>
                        <a:rPr lang="cs-CZ" sz="3500" kern="1200" dirty="0">
                          <a:solidFill>
                            <a:srgbClr val="3A4A6A"/>
                          </a:solidFill>
                          <a:effectLst/>
                          <a:latin typeface="Arial" panose="020B0604020202020204" pitchFamily="34" charset="0"/>
                          <a:ea typeface="+mn-ea"/>
                          <a:cs typeface="Arial" panose="020B0604020202020204" pitchFamily="34" charset="0"/>
                        </a:rPr>
                        <a:t> 68°C </a:t>
                      </a:r>
                      <a:r>
                        <a:rPr lang="cs-CZ" sz="3500" kern="1200" dirty="0" err="1">
                          <a:solidFill>
                            <a:srgbClr val="3A4A6A"/>
                          </a:solidFill>
                          <a:effectLst/>
                          <a:latin typeface="Arial" panose="020B0604020202020204" pitchFamily="34" charset="0"/>
                          <a:ea typeface="+mn-ea"/>
                          <a:cs typeface="Arial" panose="020B0604020202020204" pitchFamily="34" charset="0"/>
                        </a:rPr>
                        <a:t>can</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be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assumed</a:t>
                      </a:r>
                      <a:r>
                        <a:rPr lang="cs-CZ" sz="3500" kern="1200" dirty="0">
                          <a:solidFill>
                            <a:srgbClr val="3A4A6A"/>
                          </a:solidFill>
                          <a:effectLst/>
                          <a:latin typeface="Arial" panose="020B0604020202020204" pitchFamily="34" charset="0"/>
                          <a:ea typeface="+mn-ea"/>
                          <a:cs typeface="Arial" panose="020B0604020202020204" pitchFamily="34" charset="0"/>
                        </a:rPr>
                        <a:t> to </a:t>
                      </a:r>
                      <a:r>
                        <a:rPr lang="cs-CZ" sz="3500" kern="1200" dirty="0" err="1">
                          <a:solidFill>
                            <a:srgbClr val="3A4A6A"/>
                          </a:solidFill>
                          <a:effectLst/>
                          <a:latin typeface="Arial" panose="020B0604020202020204" pitchFamily="34" charset="0"/>
                          <a:ea typeface="+mn-ea"/>
                          <a:cs typeface="Arial" panose="020B0604020202020204" pitchFamily="34" charset="0"/>
                        </a:rPr>
                        <a:t>be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approximately</a:t>
                      </a:r>
                      <a:r>
                        <a:rPr lang="cs-CZ" sz="3500" kern="1200" dirty="0">
                          <a:solidFill>
                            <a:srgbClr val="3A4A6A"/>
                          </a:solidFill>
                          <a:effectLst/>
                          <a:latin typeface="Arial" panose="020B0604020202020204" pitchFamily="34" charset="0"/>
                          <a:ea typeface="+mn-ea"/>
                          <a:cs typeface="Arial" panose="020B0604020202020204" pitchFamily="34" charset="0"/>
                        </a:rPr>
                        <a:t> 220 </a:t>
                      </a:r>
                      <a:r>
                        <a:rPr lang="cs-CZ" sz="3500" kern="1200" dirty="0" err="1">
                          <a:solidFill>
                            <a:srgbClr val="3A4A6A"/>
                          </a:solidFill>
                          <a:effectLst/>
                          <a:latin typeface="Arial" panose="020B0604020202020204" pitchFamily="34" charset="0"/>
                          <a:ea typeface="+mn-ea"/>
                          <a:cs typeface="Arial" panose="020B0604020202020204" pitchFamily="34" charset="0"/>
                        </a:rPr>
                        <a:t>seconds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after</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which</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the</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fire’s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exponential</a:t>
                      </a:r>
                      <a:r>
                        <a:rPr lang="cs-CZ" sz="3500" kern="1200" dirty="0">
                          <a:solidFill>
                            <a:srgbClr val="3A4A6A"/>
                          </a:solidFill>
                          <a:effectLst/>
                          <a:latin typeface="Arial" panose="020B0604020202020204" pitchFamily="34" charset="0"/>
                          <a:ea typeface="+mn-ea"/>
                          <a:cs typeface="Arial" panose="020B0604020202020204" pitchFamily="34" charset="0"/>
                        </a:rPr>
                        <a:t> development </a:t>
                      </a:r>
                      <a:r>
                        <a:rPr lang="cs-CZ" sz="3500" kern="1200" dirty="0" err="1">
                          <a:solidFill>
                            <a:srgbClr val="3A4A6A"/>
                          </a:solidFill>
                          <a:effectLst/>
                          <a:latin typeface="Arial" panose="020B0604020202020204" pitchFamily="34" charset="0"/>
                          <a:ea typeface="+mn-ea"/>
                          <a:cs typeface="Arial" panose="020B0604020202020204" pitchFamily="34" charset="0"/>
                        </a:rPr>
                        <a:t>transitions</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into</a:t>
                      </a:r>
                      <a:r>
                        <a:rPr lang="cs-CZ" sz="3500" kern="1200" dirty="0">
                          <a:solidFill>
                            <a:srgbClr val="3A4A6A"/>
                          </a:solidFill>
                          <a:effectLst/>
                          <a:latin typeface="Arial" panose="020B0604020202020204" pitchFamily="34" charset="0"/>
                          <a:ea typeface="+mn-ea"/>
                          <a:cs typeface="Arial" panose="020B0604020202020204" pitchFamily="34" charset="0"/>
                        </a:rPr>
                        <a:t> a </a:t>
                      </a:r>
                      <a:r>
                        <a:rPr lang="cs-CZ" sz="3500" kern="1200" dirty="0" err="1">
                          <a:solidFill>
                            <a:srgbClr val="3A4A6A"/>
                          </a:solidFill>
                          <a:effectLst/>
                          <a:latin typeface="Arial" panose="020B0604020202020204" pitchFamily="34" charset="0"/>
                          <a:ea typeface="+mn-ea"/>
                          <a:cs typeface="Arial" panose="020B0604020202020204" pitchFamily="34" charset="0"/>
                        </a:rPr>
                        <a:t>constant</a:t>
                      </a:r>
                      <a:r>
                        <a:rPr lang="cs-CZ" sz="3500" kern="1200" dirty="0">
                          <a:solidFill>
                            <a:srgbClr val="3A4A6A"/>
                          </a:solidFill>
                          <a:effectLst/>
                          <a:latin typeface="Arial" panose="020B0604020202020204" pitchFamily="34" charset="0"/>
                          <a:ea typeface="+mn-ea"/>
                          <a:cs typeface="Arial" panose="020B0604020202020204" pitchFamily="34" charset="0"/>
                        </a:rPr>
                        <a:t> </a:t>
                      </a:r>
                      <a:r>
                        <a:rPr lang="cs-CZ" sz="3500" kern="1200" dirty="0" err="1">
                          <a:solidFill>
                            <a:srgbClr val="3A4A6A"/>
                          </a:solidFill>
                          <a:effectLst/>
                          <a:latin typeface="Arial" panose="020B0604020202020204" pitchFamily="34" charset="0"/>
                          <a:ea typeface="+mn-ea"/>
                          <a:cs typeface="Arial" panose="020B0604020202020204" pitchFamily="34" charset="0"/>
                        </a:rPr>
                        <a:t>rate</a:t>
                      </a:r>
                      <a:r>
                        <a:rPr lang="cs-CZ" sz="3500" kern="1200" dirty="0">
                          <a:solidFill>
                            <a:srgbClr val="3A4A6A"/>
                          </a:solidFill>
                          <a:effectLst/>
                          <a:latin typeface="Arial" panose="020B0604020202020204" pitchFamily="34" charset="0"/>
                          <a:ea typeface="+mn-ea"/>
                          <a:cs typeface="Arial" panose="020B0604020202020204" pitchFamily="34" charset="0"/>
                        </a:rPr>
                        <a:t>.</a:t>
                      </a:r>
                    </a:p>
                    <a:p>
                      <a:pPr algn="just"/>
                      <a:endParaRPr lang="sk-SK" sz="3500" dirty="0">
                        <a:solidFill>
                          <a:srgbClr val="3A4A6A"/>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r h="5762254">
                <a:tc>
                  <a:txBody>
                    <a:bodyPr/>
                    <a:lstStyle/>
                    <a:p>
                      <a:endParaRPr lang="sk-SK" sz="3500" dirty="0">
                        <a:solidFill>
                          <a:srgbClr val="3A4A6A"/>
                        </a:solidFill>
                        <a:latin typeface="Arial"/>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515635144"/>
                  </a:ext>
                </a:extLst>
              </a:tr>
            </a:tbl>
          </a:graphicData>
        </a:graphic>
      </p:graphicFrame>
      <p:graphicFrame>
        <p:nvGraphicFramePr>
          <p:cNvPr id="20" name="Tabuľka 19">
            <a:extLst>
              <a:ext uri="{FF2B5EF4-FFF2-40B4-BE49-F238E27FC236}">
                <a16:creationId xmlns:a16="http://schemas.microsoft.com/office/drawing/2014/main" id="{D0F106D9-201F-5D9A-4D9A-2EA92CABBE94}"/>
              </a:ext>
            </a:extLst>
          </p:cNvPr>
          <p:cNvGraphicFramePr>
            <a:graphicFrameLocks noGrp="1"/>
          </p:cNvGraphicFramePr>
          <p:nvPr>
            <p:extLst>
              <p:ext uri="{D42A27DB-BD31-4B8C-83A1-F6EECF244321}">
                <p14:modId xmlns:p14="http://schemas.microsoft.com/office/powerpoint/2010/main" val="4291321196"/>
              </p:ext>
            </p:extLst>
          </p:nvPr>
        </p:nvGraphicFramePr>
        <p:xfrm>
          <a:off x="1317621" y="30391095"/>
          <a:ext cx="29764038" cy="7831460"/>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879554">
                <a:tc>
                  <a:txBody>
                    <a:bodyPr/>
                    <a:lstStyle/>
                    <a:p>
                      <a:pPr algn="ctr"/>
                      <a:r>
                        <a:rPr lang="sk-SK" sz="4500" cap="small" baseline="0" err="1">
                          <a:solidFill>
                            <a:schemeClr val="bg1"/>
                          </a:solidFill>
                          <a:latin typeface="Arial" panose="020B0604020202020204" pitchFamily="34" charset="0"/>
                          <a:cs typeface="Arial" panose="020B0604020202020204" pitchFamily="34" charset="0"/>
                        </a:rPr>
                        <a:t>conclusion</a:t>
                      </a:r>
                      <a:r>
                        <a:rPr lang="sk-SK" sz="4500" cap="small" baseline="0">
                          <a:solidFill>
                            <a:schemeClr val="bg1"/>
                          </a:solidFill>
                          <a:latin typeface="Arial" panose="020B0604020202020204" pitchFamily="34" charset="0"/>
                          <a:cs typeface="Arial" panose="020B0604020202020204" pitchFamily="34" charset="0"/>
                        </a:rPr>
                        <a:t> &amp; </a:t>
                      </a:r>
                      <a:r>
                        <a:rPr lang="sk-SK" sz="4500" cap="small" baseline="0" err="1">
                          <a:solidFill>
                            <a:schemeClr val="bg1"/>
                          </a:solidFill>
                          <a:latin typeface="Arial" panose="020B0604020202020204" pitchFamily="34" charset="0"/>
                          <a:cs typeface="Arial" panose="020B0604020202020204" pitchFamily="34" charset="0"/>
                        </a:rPr>
                        <a:t>implementation</a:t>
                      </a:r>
                      <a:r>
                        <a:rPr lang="sk-SK" sz="4500" cap="small" baseline="0">
                          <a:solidFill>
                            <a:schemeClr val="bg1"/>
                          </a:solidFill>
                          <a:latin typeface="Arial" panose="020B0604020202020204" pitchFamily="34" charset="0"/>
                          <a:cs typeface="Arial" panose="020B0604020202020204" pitchFamily="34" charset="0"/>
                        </a:rPr>
                        <a:t> </a:t>
                      </a:r>
                      <a:r>
                        <a:rPr lang="sk-SK" sz="4500" cap="small" baseline="0" err="1">
                          <a:solidFill>
                            <a:schemeClr val="bg1"/>
                          </a:solidFill>
                          <a:latin typeface="Arial" panose="020B0604020202020204" pitchFamily="34" charset="0"/>
                          <a:cs typeface="Arial" panose="020B0604020202020204" pitchFamily="34" charset="0"/>
                        </a:rPr>
                        <a:t>path</a:t>
                      </a:r>
                      <a:endParaRPr lang="sk-SK" sz="4500" cap="small" baseline="0">
                        <a:solidFill>
                          <a:schemeClr val="bg1"/>
                        </a:solidFill>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6951906">
                <a:tc>
                  <a:txBody>
                    <a:bodyPr/>
                    <a:lstStyle/>
                    <a:p>
                      <a:pPr marL="0" marR="0" lvl="0" indent="0" algn="just" defTabSz="3239902" rtl="0" eaLnBrk="1" fontAlgn="auto" latinLnBrk="0" hangingPunct="1">
                        <a:lnSpc>
                          <a:spcPct val="100000"/>
                        </a:lnSpc>
                        <a:spcBef>
                          <a:spcPts val="0"/>
                        </a:spcBef>
                        <a:spcAft>
                          <a:spcPts val="0"/>
                        </a:spcAft>
                        <a:buClrTx/>
                        <a:buSzTx/>
                        <a:buFontTx/>
                        <a:buNone/>
                        <a:tabLst/>
                        <a:defRPr/>
                      </a:pPr>
                      <a:r>
                        <a:rPr lang="en-US" sz="3500" dirty="0">
                          <a:solidFill>
                            <a:srgbClr val="3A4A6A"/>
                          </a:solidFill>
                          <a:latin typeface="Arial" panose="020B0604020202020204" pitchFamily="34" charset="0"/>
                          <a:cs typeface="Arial" panose="020B0604020202020204" pitchFamily="34" charset="0"/>
                        </a:rPr>
                        <a:t>The installation of fire sprinkler systems along with other fire safety devices is a modern and effective way of protecting people and property in train station halls. In order for the sprinklers to function effectively, it is essential to base their design on accurate design fires. The aim of the article was to present a study that determined the design fires when installing FSS in the train hall environment and then verify them with a fire model.</a:t>
                      </a:r>
                    </a:p>
                    <a:p>
                      <a:pPr marL="0" marR="0" lvl="0" indent="0" algn="just" defTabSz="3239902" rtl="0" eaLnBrk="1" fontAlgn="auto" latinLnBrk="0" hangingPunct="1">
                        <a:lnSpc>
                          <a:spcPct val="100000"/>
                        </a:lnSpc>
                        <a:spcBef>
                          <a:spcPts val="0"/>
                        </a:spcBef>
                        <a:spcAft>
                          <a:spcPts val="0"/>
                        </a:spcAft>
                        <a:buClrTx/>
                        <a:buSzTx/>
                        <a:buFontTx/>
                        <a:buNone/>
                        <a:tabLst/>
                        <a:defRPr/>
                      </a:pPr>
                      <a:r>
                        <a:rPr lang="en-GB" sz="3500" kern="1200" dirty="0">
                          <a:solidFill>
                            <a:srgbClr val="3A4A6A"/>
                          </a:solidFill>
                          <a:effectLst/>
                          <a:latin typeface="Arial" panose="020B0604020202020204" pitchFamily="34" charset="0"/>
                          <a:ea typeface="+mn-ea"/>
                          <a:cs typeface="Arial" panose="020B0604020202020204" pitchFamily="34" charset="0"/>
                        </a:rPr>
                        <a:t>To achieve this goal, a fire design scenario was initially created, where the conditions for the origin and development of the fire were defined. Furthermore, a preliminary design fire was determined, within which initial calculations of the design parameters were performed. The results of the study showed that despite the different response times of the sprinkler heads, the heat release rate values ​​showed only minimal differences, regardless of the fire load value. The fire load value therefore does not fundamentally affect the heat release rate value. This finding can be used as a basis for further research into fire dynamics when installing sprinkler fixed fire extinguishing systems.</a:t>
                      </a:r>
                      <a:endParaRPr lang="cs-CZ" sz="3500" kern="1200" dirty="0">
                        <a:solidFill>
                          <a:srgbClr val="3A4A6A"/>
                        </a:solidFill>
                        <a:effectLst/>
                        <a:latin typeface="Arial" panose="020B0604020202020204" pitchFamily="34" charset="0"/>
                        <a:ea typeface="+mn-ea"/>
                        <a:cs typeface="Arial" panose="020B0604020202020204" pitchFamily="34" charset="0"/>
                      </a:endParaRPr>
                    </a:p>
                    <a:p>
                      <a:endParaRPr lang="sk-SK" sz="35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10000"/>
                        <a:lumOff val="90000"/>
                      </a:schemeClr>
                    </a:solidFill>
                  </a:tcPr>
                </a:tc>
                <a:extLst>
                  <a:ext uri="{0D108BD9-81ED-4DB2-BD59-A6C34878D82A}">
                    <a16:rowId xmlns:a16="http://schemas.microsoft.com/office/drawing/2014/main" val="2408792212"/>
                  </a:ext>
                </a:extLst>
              </a:tr>
            </a:tbl>
          </a:graphicData>
        </a:graphic>
      </p:graphicFrame>
      <p:graphicFrame>
        <p:nvGraphicFramePr>
          <p:cNvPr id="21" name="Tabuľka 20">
            <a:extLst>
              <a:ext uri="{FF2B5EF4-FFF2-40B4-BE49-F238E27FC236}">
                <a16:creationId xmlns:a16="http://schemas.microsoft.com/office/drawing/2014/main" id="{2236D02C-5E6A-15DC-1B00-CB28F0624DD4}"/>
              </a:ext>
            </a:extLst>
          </p:cNvPr>
          <p:cNvGraphicFramePr>
            <a:graphicFrameLocks noGrp="1"/>
          </p:cNvGraphicFramePr>
          <p:nvPr>
            <p:extLst>
              <p:ext uri="{D42A27DB-BD31-4B8C-83A1-F6EECF244321}">
                <p14:modId xmlns:p14="http://schemas.microsoft.com/office/powerpoint/2010/main" val="1718610982"/>
              </p:ext>
            </p:extLst>
          </p:nvPr>
        </p:nvGraphicFramePr>
        <p:xfrm>
          <a:off x="1317621" y="38599932"/>
          <a:ext cx="29764038" cy="3988842"/>
        </p:xfrm>
        <a:graphic>
          <a:graphicData uri="http://schemas.openxmlformats.org/drawingml/2006/table">
            <a:tbl>
              <a:tblPr firstRow="1" bandRow="1">
                <a:tableStyleId>{5C22544A-7EE6-4342-B048-85BDC9FD1C3A}</a:tableStyleId>
              </a:tblPr>
              <a:tblGrid>
                <a:gridCol w="29764038">
                  <a:extLst>
                    <a:ext uri="{9D8B030D-6E8A-4147-A177-3AD203B41FA5}">
                      <a16:colId xmlns:a16="http://schemas.microsoft.com/office/drawing/2014/main" val="3004831674"/>
                    </a:ext>
                  </a:extLst>
                </a:gridCol>
              </a:tblGrid>
              <a:tr h="1026146">
                <a:tc>
                  <a:txBody>
                    <a:bodyPr/>
                    <a:lstStyle/>
                    <a:p>
                      <a:pPr algn="ctr"/>
                      <a:r>
                        <a:rPr lang="sk-SK" sz="4500" cap="small" baseline="0" err="1">
                          <a:latin typeface="Arial" panose="020B0604020202020204" pitchFamily="34" charset="0"/>
                          <a:cs typeface="Arial" panose="020B0604020202020204" pitchFamily="34" charset="0"/>
                        </a:rPr>
                        <a:t>acknowledgements</a:t>
                      </a:r>
                      <a:endParaRPr lang="sk-SK" sz="4500" cap="small" baseline="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extLst>
                  <a:ext uri="{0D108BD9-81ED-4DB2-BD59-A6C34878D82A}">
                    <a16:rowId xmlns:a16="http://schemas.microsoft.com/office/drawing/2014/main" val="3482022218"/>
                  </a:ext>
                </a:extLst>
              </a:tr>
              <a:tr h="2962696">
                <a:tc>
                  <a:txBody>
                    <a:bodyPr/>
                    <a:lstStyle/>
                    <a:p>
                      <a:pPr marL="0" marR="0" lvl="0" indent="0" algn="l" defTabSz="3239902" rtl="0" eaLnBrk="1" fontAlgn="auto" latinLnBrk="0" hangingPunct="1">
                        <a:lnSpc>
                          <a:spcPct val="100000"/>
                        </a:lnSpc>
                        <a:spcBef>
                          <a:spcPts val="0"/>
                        </a:spcBef>
                        <a:spcAft>
                          <a:spcPts val="0"/>
                        </a:spcAft>
                        <a:buClrTx/>
                        <a:buSzTx/>
                        <a:buFontTx/>
                        <a:buNone/>
                        <a:tabLst/>
                        <a:defRPr/>
                      </a:pPr>
                      <a:r>
                        <a:rPr lang="en-GB" sz="3500" kern="1200" dirty="0">
                          <a:solidFill>
                            <a:srgbClr val="3A4A6A"/>
                          </a:solidFill>
                          <a:effectLst/>
                          <a:latin typeface="Arial" panose="020B0604020202020204" pitchFamily="34" charset="0"/>
                          <a:ea typeface="+mn-ea"/>
                          <a:cs typeface="Arial" panose="020B0604020202020204" pitchFamily="34" charset="0"/>
                        </a:rPr>
                        <a:t>This research was funded by the project “Centre of environmental research: Waste management, circular economy and </a:t>
                      </a:r>
                      <a:r>
                        <a:rPr lang="en-GB" sz="3500" kern="1200" dirty="0" err="1">
                          <a:solidFill>
                            <a:srgbClr val="3A4A6A"/>
                          </a:solidFill>
                          <a:effectLst/>
                          <a:latin typeface="Arial" panose="020B0604020202020204" pitchFamily="34" charset="0"/>
                          <a:ea typeface="+mn-ea"/>
                          <a:cs typeface="Arial" panose="020B0604020202020204" pitchFamily="34" charset="0"/>
                        </a:rPr>
                        <a:t>environmetal</a:t>
                      </a:r>
                      <a:r>
                        <a:rPr lang="en-GB" sz="3500" kern="1200" dirty="0">
                          <a:solidFill>
                            <a:srgbClr val="3A4A6A"/>
                          </a:solidFill>
                          <a:effectLst/>
                          <a:latin typeface="Arial" panose="020B0604020202020204" pitchFamily="34" charset="0"/>
                          <a:ea typeface="+mn-ea"/>
                          <a:cs typeface="Arial" panose="020B0604020202020204" pitchFamily="34" charset="0"/>
                        </a:rPr>
                        <a:t> </a:t>
                      </a:r>
                      <a:r>
                        <a:rPr lang="en-GB" sz="3500" kern="1200" dirty="0" err="1">
                          <a:solidFill>
                            <a:srgbClr val="3A4A6A"/>
                          </a:solidFill>
                          <a:effectLst/>
                          <a:latin typeface="Arial" panose="020B0604020202020204" pitchFamily="34" charset="0"/>
                          <a:ea typeface="+mn-ea"/>
                          <a:cs typeface="Arial" panose="020B0604020202020204" pitchFamily="34" charset="0"/>
                        </a:rPr>
                        <a:t>secutiry</a:t>
                      </a:r>
                      <a:r>
                        <a:rPr lang="en-GB" sz="3500" kern="1200" dirty="0">
                          <a:solidFill>
                            <a:srgbClr val="3A4A6A"/>
                          </a:solidFill>
                          <a:effectLst/>
                          <a:latin typeface="Arial" panose="020B0604020202020204" pitchFamily="34" charset="0"/>
                          <a:ea typeface="+mn-ea"/>
                          <a:cs typeface="Arial" panose="020B0604020202020204" pitchFamily="34" charset="0"/>
                        </a:rPr>
                        <a:t>”, grant number SP2022/87.</a:t>
                      </a:r>
                      <a:endParaRPr lang="cs-CZ" sz="3500" kern="1200" dirty="0">
                        <a:solidFill>
                          <a:srgbClr val="3A4A6A"/>
                        </a:solidFill>
                        <a:effectLst/>
                        <a:latin typeface="Arial" panose="020B0604020202020204" pitchFamily="34" charset="0"/>
                        <a:ea typeface="+mn-ea"/>
                        <a:cs typeface="Arial" panose="020B0604020202020204" pitchFamily="34" charset="0"/>
                      </a:endParaRPr>
                    </a:p>
                    <a:p>
                      <a:pPr lvl="0">
                        <a:buNone/>
                      </a:pPr>
                      <a:endParaRPr lang="en-US" sz="3500" kern="1200" dirty="0">
                        <a:solidFill>
                          <a:srgbClr val="002060"/>
                        </a:solidFill>
                        <a:latin typeface="Arial"/>
                        <a:ea typeface="+mn-ea"/>
                        <a:cs typeface="Aria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2408792212"/>
                  </a:ext>
                </a:extLst>
              </a:tr>
            </a:tbl>
          </a:graphicData>
        </a:graphic>
      </p:graphicFrame>
      <p:pic>
        <p:nvPicPr>
          <p:cNvPr id="3" name="Obrázok 2" descr="Obrázok, na ktorom je čierny, temnota&#10;&#10;Automaticky generovaný popis">
            <a:extLst>
              <a:ext uri="{FF2B5EF4-FFF2-40B4-BE49-F238E27FC236}">
                <a16:creationId xmlns:a16="http://schemas.microsoft.com/office/drawing/2014/main" id="{FCB3BBD2-02D9-47DC-119D-7D97724AAF1F}"/>
              </a:ext>
            </a:extLst>
          </p:cNvPr>
          <p:cNvPicPr>
            <a:picLocks noChangeAspect="1"/>
          </p:cNvPicPr>
          <p:nvPr/>
        </p:nvPicPr>
        <p:blipFill>
          <a:blip r:embed="rId3"/>
          <a:stretch>
            <a:fillRect/>
          </a:stretch>
        </p:blipFill>
        <p:spPr>
          <a:xfrm>
            <a:off x="24186871" y="311049"/>
            <a:ext cx="6822254" cy="2870417"/>
          </a:xfrm>
          <a:prstGeom prst="rect">
            <a:avLst/>
          </a:prstGeom>
        </p:spPr>
      </p:pic>
    </p:spTree>
    <p:extLst>
      <p:ext uri="{BB962C8B-B14F-4D97-AF65-F5344CB8AC3E}">
        <p14:creationId xmlns:p14="http://schemas.microsoft.com/office/powerpoint/2010/main" val="4012650382"/>
      </p:ext>
    </p:extLst>
  </p:cSld>
  <p:clrMapOvr>
    <a:masterClrMapping/>
  </p:clrMapOvr>
</p:sld>
</file>

<file path=ppt/theme/theme1.xml><?xml version="1.0" encoding="utf-8"?>
<a:theme xmlns:a="http://schemas.openxmlformats.org/drawingml/2006/main" name="Motív Office">
  <a:themeElements>
    <a:clrScheme name="Motív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Motív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Motív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207</TotalTime>
  <Words>891</Words>
  <Application>Microsoft Office PowerPoint</Application>
  <PresentationFormat>Vlastní</PresentationFormat>
  <Paragraphs>22</Paragraphs>
  <Slides>1</Slides>
  <Notes>0</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1</vt:i4>
      </vt:variant>
    </vt:vector>
  </HeadingPairs>
  <TitlesOfParts>
    <vt:vector size="5" baseType="lpstr">
      <vt:lpstr>Aptos</vt:lpstr>
      <vt:lpstr>Aptos Display</vt:lpstr>
      <vt:lpstr>Arial</vt:lpstr>
      <vt:lpstr>Motív Office</vt:lpstr>
      <vt:lpstr>Case Study on Determining the Design Fire when Installing Sprinkler Systems in Railway Halls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Katarína Poláčková</dc:creator>
  <cp:lastModifiedBy>Kardošová Alexandra</cp:lastModifiedBy>
  <cp:revision>15</cp:revision>
  <dcterms:created xsi:type="dcterms:W3CDTF">2024-08-16T05:44:32Z</dcterms:created>
  <dcterms:modified xsi:type="dcterms:W3CDTF">2025-04-02T05:46:21Z</dcterms:modified>
</cp:coreProperties>
</file>