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0454B3-B5B7-42C0-BE39-7CFFE0F45FA4}" v="1" dt="2025-04-01T12:04:15.080"/>
  </p1510:revLst>
</p1510:revInfo>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5" d="100"/>
          <a:sy n="25" d="100"/>
        </p:scale>
        <p:origin x="2945" y="-1186"/>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l Labuda" userId="d8a77cdd-8921-4c55-b22d-cbe4b0eb55dd" providerId="ADAL" clId="{8D0454B3-B5B7-42C0-BE39-7CFFE0F45FA4}"/>
    <pc:docChg chg="undo custSel modSld">
      <pc:chgData name="Michal Labuda" userId="d8a77cdd-8921-4c55-b22d-cbe4b0eb55dd" providerId="ADAL" clId="{8D0454B3-B5B7-42C0-BE39-7CFFE0F45FA4}" dt="2025-04-01T12:08:40.101" v="213" actId="1076"/>
      <pc:docMkLst>
        <pc:docMk/>
      </pc:docMkLst>
      <pc:sldChg chg="addSp modSp mod">
        <pc:chgData name="Michal Labuda" userId="d8a77cdd-8921-4c55-b22d-cbe4b0eb55dd" providerId="ADAL" clId="{8D0454B3-B5B7-42C0-BE39-7CFFE0F45FA4}" dt="2025-04-01T12:08:40.101" v="213" actId="1076"/>
        <pc:sldMkLst>
          <pc:docMk/>
          <pc:sldMk cId="4012650382" sldId="256"/>
        </pc:sldMkLst>
        <pc:spChg chg="mod">
          <ac:chgData name="Michal Labuda" userId="d8a77cdd-8921-4c55-b22d-cbe4b0eb55dd" providerId="ADAL" clId="{8D0454B3-B5B7-42C0-BE39-7CFFE0F45FA4}" dt="2025-04-01T11:54:24.748" v="8" actId="20577"/>
          <ac:spMkLst>
            <pc:docMk/>
            <pc:sldMk cId="4012650382" sldId="256"/>
            <ac:spMk id="6" creationId="{DF8CDE15-6E90-630A-763A-5AC0CFF0B2A5}"/>
          </ac:spMkLst>
        </pc:spChg>
        <pc:spChg chg="mod">
          <ac:chgData name="Michal Labuda" userId="d8a77cdd-8921-4c55-b22d-cbe4b0eb55dd" providerId="ADAL" clId="{8D0454B3-B5B7-42C0-BE39-7CFFE0F45FA4}" dt="2025-04-01T11:54:17.404" v="3" actId="20577"/>
          <ac:spMkLst>
            <pc:docMk/>
            <pc:sldMk cId="4012650382" sldId="256"/>
            <ac:spMk id="9" creationId="{0C8261CB-5DA8-5873-8332-DEB15BCDE614}"/>
          </ac:spMkLst>
        </pc:spChg>
        <pc:spChg chg="mod">
          <ac:chgData name="Michal Labuda" userId="d8a77cdd-8921-4c55-b22d-cbe4b0eb55dd" providerId="ADAL" clId="{8D0454B3-B5B7-42C0-BE39-7CFFE0F45FA4}" dt="2025-04-01T12:04:05.567" v="66" actId="313"/>
          <ac:spMkLst>
            <pc:docMk/>
            <pc:sldMk cId="4012650382" sldId="256"/>
            <ac:spMk id="14" creationId="{FB3F7A0C-D048-64B7-C986-F9DA88820AE3}"/>
          </ac:spMkLst>
        </pc:spChg>
        <pc:spChg chg="mod">
          <ac:chgData name="Michal Labuda" userId="d8a77cdd-8921-4c55-b22d-cbe4b0eb55dd" providerId="ADAL" clId="{8D0454B3-B5B7-42C0-BE39-7CFFE0F45FA4}" dt="2025-04-01T12:02:13.379" v="30" actId="1076"/>
          <ac:spMkLst>
            <pc:docMk/>
            <pc:sldMk cId="4012650382" sldId="256"/>
            <ac:spMk id="25" creationId="{D262C3CD-0613-826F-62D9-D9DA851ECAE0}"/>
          </ac:spMkLst>
        </pc:spChg>
        <pc:spChg chg="mod">
          <ac:chgData name="Michal Labuda" userId="d8a77cdd-8921-4c55-b22d-cbe4b0eb55dd" providerId="ADAL" clId="{8D0454B3-B5B7-42C0-BE39-7CFFE0F45FA4}" dt="2025-04-01T12:08:40.101" v="213" actId="1076"/>
          <ac:spMkLst>
            <pc:docMk/>
            <pc:sldMk cId="4012650382" sldId="256"/>
            <ac:spMk id="27" creationId="{98C06B45-0C19-A2C2-2C9C-F5F502424BF4}"/>
          </ac:spMkLst>
        </pc:spChg>
        <pc:spChg chg="add mod">
          <ac:chgData name="Michal Labuda" userId="d8a77cdd-8921-4c55-b22d-cbe4b0eb55dd" providerId="ADAL" clId="{8D0454B3-B5B7-42C0-BE39-7CFFE0F45FA4}" dt="2025-04-01T12:07:42.336" v="212" actId="790"/>
          <ac:spMkLst>
            <pc:docMk/>
            <pc:sldMk cId="4012650382" sldId="256"/>
            <ac:spMk id="29" creationId="{E6AAF345-030A-D0F4-6732-5CEA26AED75D}"/>
          </ac:spMkLst>
        </pc:spChg>
        <pc:spChg chg="add mod">
          <ac:chgData name="Michal Labuda" userId="d8a77cdd-8921-4c55-b22d-cbe4b0eb55dd" providerId="ADAL" clId="{8D0454B3-B5B7-42C0-BE39-7CFFE0F45FA4}" dt="2025-04-01T12:07:36.950" v="211" actId="790"/>
          <ac:spMkLst>
            <pc:docMk/>
            <pc:sldMk cId="4012650382" sldId="256"/>
            <ac:spMk id="31" creationId="{3D290A55-9A4F-0AC1-C598-5FA065196A56}"/>
          </ac:spMkLst>
        </pc:spChg>
        <pc:graphicFrameChg chg="modGraphic">
          <ac:chgData name="Michal Labuda" userId="d8a77cdd-8921-4c55-b22d-cbe4b0eb55dd" providerId="ADAL" clId="{8D0454B3-B5B7-42C0-BE39-7CFFE0F45FA4}" dt="2025-04-01T11:55:12.953" v="15" actId="790"/>
          <ac:graphicFrameMkLst>
            <pc:docMk/>
            <pc:sldMk cId="4012650382" sldId="256"/>
            <ac:graphicFrameMk id="17" creationId="{DF5353FD-5685-A5A2-FD19-A44C8EE41F2C}"/>
          </ac:graphicFrameMkLst>
        </pc:graphicFrameChg>
        <pc:graphicFrameChg chg="mod modGraphic">
          <ac:chgData name="Michal Labuda" userId="d8a77cdd-8921-4c55-b22d-cbe4b0eb55dd" providerId="ADAL" clId="{8D0454B3-B5B7-42C0-BE39-7CFFE0F45FA4}" dt="2025-04-01T12:03:16.385" v="41" actId="14100"/>
          <ac:graphicFrameMkLst>
            <pc:docMk/>
            <pc:sldMk cId="4012650382" sldId="256"/>
            <ac:graphicFrameMk id="18" creationId="{F44B0654-B2C0-F3DE-3695-CD7C25B59000}"/>
          </ac:graphicFrameMkLst>
        </pc:graphicFrameChg>
        <pc:graphicFrameChg chg="mod modGraphic">
          <ac:chgData name="Michal Labuda" userId="d8a77cdd-8921-4c55-b22d-cbe4b0eb55dd" providerId="ADAL" clId="{8D0454B3-B5B7-42C0-BE39-7CFFE0F45FA4}" dt="2025-04-01T12:02:08.652" v="29" actId="1076"/>
          <ac:graphicFrameMkLst>
            <pc:docMk/>
            <pc:sldMk cId="4012650382" sldId="256"/>
            <ac:graphicFrameMk id="19" creationId="{07FF1C1F-8FAD-4F1C-164D-C2C476E30DE7}"/>
          </ac:graphicFrameMkLst>
        </pc:graphicFrameChg>
        <pc:graphicFrameChg chg="mod">
          <ac:chgData name="Michal Labuda" userId="d8a77cdd-8921-4c55-b22d-cbe4b0eb55dd" providerId="ADAL" clId="{8D0454B3-B5B7-42C0-BE39-7CFFE0F45FA4}" dt="2025-04-01T12:01:56.447" v="27" actId="1076"/>
          <ac:graphicFrameMkLst>
            <pc:docMk/>
            <pc:sldMk cId="4012650382" sldId="256"/>
            <ac:graphicFrameMk id="20" creationId="{D0F106D9-201F-5D9A-4D9A-2EA92CABBE94}"/>
          </ac:graphicFrameMkLst>
        </pc:graphicFrameChg>
        <pc:graphicFrameChg chg="mod modGraphic">
          <ac:chgData name="Michal Labuda" userId="d8a77cdd-8921-4c55-b22d-cbe4b0eb55dd" providerId="ADAL" clId="{8D0454B3-B5B7-42C0-BE39-7CFFE0F45FA4}" dt="2025-04-01T12:01:49.565" v="26" actId="14100"/>
          <ac:graphicFrameMkLst>
            <pc:docMk/>
            <pc:sldMk cId="4012650382" sldId="256"/>
            <ac:graphicFrameMk id="21" creationId="{2236D02C-5E6A-15DC-1B00-CB28F0624DD4}"/>
          </ac:graphicFrameMkLst>
        </pc:graphicFrameChg>
        <pc:picChg chg="mod">
          <ac:chgData name="Michal Labuda" userId="d8a77cdd-8921-4c55-b22d-cbe4b0eb55dd" providerId="ADAL" clId="{8D0454B3-B5B7-42C0-BE39-7CFFE0F45FA4}" dt="2025-04-01T12:02:20.412" v="32" actId="1076"/>
          <ac:picMkLst>
            <pc:docMk/>
            <pc:sldMk cId="4012650382" sldId="256"/>
            <ac:picMk id="16" creationId="{2F964A3A-4427-D7D6-FBA3-4C98C59BDB53}"/>
          </ac:picMkLst>
        </pc:picChg>
        <pc:picChg chg="mod">
          <ac:chgData name="Michal Labuda" userId="d8a77cdd-8921-4c55-b22d-cbe4b0eb55dd" providerId="ADAL" clId="{8D0454B3-B5B7-42C0-BE39-7CFFE0F45FA4}" dt="2025-04-01T12:02:24.004" v="33" actId="1076"/>
          <ac:picMkLst>
            <pc:docMk/>
            <pc:sldMk cId="4012650382" sldId="256"/>
            <ac:picMk id="22" creationId="{8DFC0F21-733E-8F6B-2E43-89B616A72E91}"/>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Autofit/>
          </a:bodyPr>
          <a:lstStyle/>
          <a:p>
            <a:pPr algn="l"/>
            <a:r>
              <a:rPr lang="en-US" sz="75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Seat Belt Cover for Monitoring the Driver's Physiological Functions – Laboratory Prototype</a:t>
            </a:r>
            <a:endParaRPr lang="sk-SK" sz="75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Veronika </a:t>
            </a:r>
            <a:r>
              <a:rPr lang="sk-SK" sz="4500" dirty="0" err="1">
                <a:solidFill>
                  <a:srgbClr val="002060"/>
                </a:solidFill>
                <a:latin typeface="Arial" panose="020B0604020202020204" pitchFamily="34" charset="0"/>
                <a:cs typeface="Arial" panose="020B0604020202020204" pitchFamily="34" charset="0"/>
              </a:rPr>
              <a:t>Wohlmuthova</a:t>
            </a:r>
            <a:r>
              <a:rPr lang="sk-SK" sz="4500" dirty="0">
                <a:solidFill>
                  <a:srgbClr val="002060"/>
                </a:solidFill>
                <a:latin typeface="Arial" panose="020B0604020202020204" pitchFamily="34" charset="0"/>
                <a:cs typeface="Arial" panose="020B0604020202020204" pitchFamily="34" charset="0"/>
              </a:rPr>
              <a:t>, Michal Labuda, </a:t>
            </a:r>
            <a:r>
              <a:rPr lang="sk-SK" sz="4500" dirty="0" err="1">
                <a:solidFill>
                  <a:srgbClr val="002060"/>
                </a:solidFill>
                <a:latin typeface="Arial" panose="020B0604020202020204" pitchFamily="34" charset="0"/>
                <a:cs typeface="Arial" panose="020B0604020202020204" pitchFamily="34" charset="0"/>
              </a:rPr>
              <a:t>Maros</a:t>
            </a:r>
            <a:r>
              <a:rPr lang="sk-SK" sz="4500" dirty="0">
                <a:solidFill>
                  <a:srgbClr val="002060"/>
                </a:solidFill>
                <a:latin typeface="Arial" panose="020B0604020202020204" pitchFamily="34" charset="0"/>
                <a:cs typeface="Arial" panose="020B0604020202020204" pitchFamily="34" charset="0"/>
              </a:rPr>
              <a:t> </a:t>
            </a:r>
            <a:r>
              <a:rPr lang="sk-SK" sz="4500" dirty="0" err="1">
                <a:solidFill>
                  <a:srgbClr val="002060"/>
                </a:solidFill>
                <a:latin typeface="Arial" panose="020B0604020202020204" pitchFamily="34" charset="0"/>
                <a:cs typeface="Arial" panose="020B0604020202020204" pitchFamily="34" charset="0"/>
              </a:rPr>
              <a:t>Smondrk</a:t>
            </a:r>
            <a:r>
              <a:rPr lang="sk-SK" sz="4500" dirty="0">
                <a:solidFill>
                  <a:srgbClr val="002060"/>
                </a:solidFill>
                <a:latin typeface="Arial" panose="020B0604020202020204" pitchFamily="34" charset="0"/>
                <a:cs typeface="Arial" panose="020B0604020202020204" pitchFamily="34" charset="0"/>
              </a:rPr>
              <a:t>, </a:t>
            </a:r>
            <a:r>
              <a:rPr lang="sk-SK" sz="4500" dirty="0" err="1">
                <a:solidFill>
                  <a:srgbClr val="002060"/>
                </a:solidFill>
                <a:latin typeface="Arial" panose="020B0604020202020204" pitchFamily="34" charset="0"/>
                <a:cs typeface="Arial" panose="020B0604020202020204" pitchFamily="34" charset="0"/>
              </a:rPr>
              <a:t>Lubomir</a:t>
            </a:r>
            <a:r>
              <a:rPr lang="sk-SK" sz="4500" dirty="0">
                <a:solidFill>
                  <a:srgbClr val="002060"/>
                </a:solidFill>
                <a:latin typeface="Arial" panose="020B0604020202020204" pitchFamily="34" charset="0"/>
                <a:cs typeface="Arial" panose="020B0604020202020204" pitchFamily="34" charset="0"/>
              </a:rPr>
              <a:t> </a:t>
            </a:r>
            <a:r>
              <a:rPr lang="sk-SK" sz="4500" dirty="0" err="1">
                <a:solidFill>
                  <a:srgbClr val="002060"/>
                </a:solidFill>
                <a:latin typeface="Arial" panose="020B0604020202020204" pitchFamily="34" charset="0"/>
                <a:cs typeface="Arial" panose="020B0604020202020204" pitchFamily="34" charset="0"/>
              </a:rPr>
              <a:t>Trpis</a:t>
            </a:r>
            <a:r>
              <a:rPr lang="sk-SK" sz="4500" dirty="0">
                <a:solidFill>
                  <a:srgbClr val="002060"/>
                </a:solidFill>
                <a:latin typeface="Arial" panose="020B0604020202020204" pitchFamily="34" charset="0"/>
                <a:cs typeface="Arial" panose="020B0604020202020204" pitchFamily="34" charset="0"/>
              </a:rPr>
              <a:t>, </a:t>
            </a:r>
            <a:r>
              <a:rPr lang="sk-SK" sz="4500" dirty="0" err="1">
                <a:solidFill>
                  <a:srgbClr val="002060"/>
                </a:solidFill>
                <a:latin typeface="Arial" panose="020B0604020202020204" pitchFamily="34" charset="0"/>
                <a:cs typeface="Arial" panose="020B0604020202020204" pitchFamily="34" charset="0"/>
              </a:rPr>
              <a:t>Branko</a:t>
            </a:r>
            <a:r>
              <a:rPr lang="sk-SK" sz="4500" dirty="0">
                <a:solidFill>
                  <a:srgbClr val="002060"/>
                </a:solidFill>
                <a:latin typeface="Arial" panose="020B0604020202020204" pitchFamily="34" charset="0"/>
                <a:cs typeface="Arial" panose="020B0604020202020204" pitchFamily="34" charset="0"/>
              </a:rPr>
              <a:t> </a:t>
            </a:r>
            <a:r>
              <a:rPr lang="sk-SK" sz="4500" dirty="0" err="1">
                <a:solidFill>
                  <a:srgbClr val="002060"/>
                </a:solidFill>
                <a:latin typeface="Arial" panose="020B0604020202020204" pitchFamily="34" charset="0"/>
                <a:cs typeface="Arial" panose="020B0604020202020204" pitchFamily="34" charset="0"/>
              </a:rPr>
              <a:t>Babusiak</a:t>
            </a:r>
            <a:endParaRPr lang="sk-SK" sz="4500" baseline="30000"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1496139791"/>
              </p:ext>
            </p:extLst>
          </p:nvPr>
        </p:nvGraphicFramePr>
        <p:xfrm>
          <a:off x="1347570" y="7769152"/>
          <a:ext cx="29764038" cy="539155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just"/>
                      <a:r>
                        <a:rPr lang="sk-SK" sz="4500" cap="small" baseline="0" err="1">
                          <a:latin typeface="Arial" panose="020B0604020202020204" pitchFamily="34" charset="0"/>
                          <a:cs typeface="Arial" panose="020B0604020202020204" pitchFamily="34" charset="0"/>
                        </a:rPr>
                        <a:t>introduction</a:t>
                      </a:r>
                      <a:endParaRPr lang="sk-SK" sz="4500" cap="small" baseline="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pPr algn="just"/>
                      <a:r>
                        <a:rPr lang="en-US" sz="3500" dirty="0">
                          <a:solidFill>
                            <a:srgbClr val="002060"/>
                          </a:solidFill>
                          <a:latin typeface="Arial" panose="020B0604020202020204" pitchFamily="34" charset="0"/>
                          <a:cs typeface="Arial" panose="020B0604020202020204" pitchFamily="34" charset="0"/>
                        </a:rPr>
                        <a:t>Circulatory diseases are rising, harming life expectancy, quality of life, and economic stability. In Slovakia, they caused 35.9% of deaths in 2021. Truck drivers are especially at risk, facing health issues, reduced performance, higher accident risks, and economic consequences.</a:t>
                      </a:r>
                      <a:endParaRPr lang="sk-SK" sz="3500" dirty="0">
                        <a:solidFill>
                          <a:srgbClr val="002060"/>
                        </a:solidFill>
                        <a:latin typeface="Arial" panose="020B0604020202020204" pitchFamily="34" charset="0"/>
                        <a:cs typeface="Arial" panose="020B0604020202020204" pitchFamily="34" charset="0"/>
                      </a:endParaRPr>
                    </a:p>
                    <a:p>
                      <a:pPr algn="just"/>
                      <a:endParaRPr lang="sk-SK" sz="3500" dirty="0">
                        <a:latin typeface="Arial" panose="020B0604020202020204" pitchFamily="34" charset="0"/>
                        <a:cs typeface="Arial" panose="020B0604020202020204" pitchFamily="34" charset="0"/>
                      </a:endParaRPr>
                    </a:p>
                    <a:p>
                      <a:pPr algn="just"/>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kern="1200" dirty="0">
                          <a:solidFill>
                            <a:srgbClr val="002060"/>
                          </a:solidFill>
                          <a:latin typeface="Arial" panose="020B0604020202020204" pitchFamily="34" charset="0"/>
                          <a:ea typeface="+mn-ea"/>
                          <a:cs typeface="Arial" panose="020B0604020202020204" pitchFamily="34" charset="0"/>
                        </a:rPr>
                        <a:t>Cardiovascular diseases are a leading cause of death in Slovakia, especially among drivers. Our device monitors drivers' health in real time—tracking cardiac activity, temperature, and respiration—to enable early diagnosis and</a:t>
                      </a:r>
                      <a:r>
                        <a:rPr lang="sk-SK" sz="3500" kern="1200" dirty="0">
                          <a:solidFill>
                            <a:srgbClr val="002060"/>
                          </a:solidFill>
                          <a:latin typeface="Arial" panose="020B0604020202020204" pitchFamily="34" charset="0"/>
                          <a:ea typeface="+mn-ea"/>
                          <a:cs typeface="Arial" panose="020B0604020202020204" pitchFamily="34" charset="0"/>
                        </a:rPr>
                        <a:t> </a:t>
                      </a:r>
                      <a:r>
                        <a:rPr lang="en-US" sz="3500" kern="1200" dirty="0">
                          <a:solidFill>
                            <a:srgbClr val="002060"/>
                          </a:solidFill>
                          <a:latin typeface="Arial" panose="020B0604020202020204" pitchFamily="34" charset="0"/>
                          <a:ea typeface="+mn-ea"/>
                          <a:cs typeface="Arial" panose="020B0604020202020204" pitchFamily="34" charset="0"/>
                        </a:rPr>
                        <a:t>prevention.</a:t>
                      </a:r>
                      <a:endParaRPr lang="sk-SK" sz="3500" kern="1200" dirty="0">
                        <a:solidFill>
                          <a:srgbClr val="002060"/>
                        </a:solidFill>
                        <a:latin typeface="Arial" panose="020B0604020202020204" pitchFamily="34" charset="0"/>
                        <a:ea typeface="+mn-ea"/>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US" sz="3500" dirty="0">
                          <a:solidFill>
                            <a:srgbClr val="002060"/>
                          </a:solidFill>
                          <a:latin typeface="Arial" panose="020B0604020202020204" pitchFamily="34" charset="0"/>
                          <a:cs typeface="Arial" panose="020B0604020202020204" pitchFamily="34" charset="0"/>
                        </a:rPr>
                        <a:t>This </a:t>
                      </a:r>
                      <a:r>
                        <a:rPr lang="en-US" sz="3500" noProof="0" dirty="0">
                          <a:solidFill>
                            <a:srgbClr val="002060"/>
                          </a:solidFill>
                          <a:latin typeface="Arial" panose="020B0604020202020204" pitchFamily="34" charset="0"/>
                          <a:cs typeface="Arial" panose="020B0604020202020204" pitchFamily="34" charset="0"/>
                        </a:rPr>
                        <a:t>poster</a:t>
                      </a:r>
                      <a:r>
                        <a:rPr lang="en-US" sz="3500" dirty="0">
                          <a:solidFill>
                            <a:srgbClr val="002060"/>
                          </a:solidFill>
                          <a:latin typeface="Arial" panose="020B0604020202020204" pitchFamily="34" charset="0"/>
                          <a:cs typeface="Arial" panose="020B0604020202020204" pitchFamily="34" charset="0"/>
                        </a:rPr>
                        <a:t> introduces a multifunctional device for professional drivers, combining cardiac monitoring with static magnetic field detection. By using a multiparametric approach, it enhances physiological assessment, reduces cardiovascular risks, and improves road safety through early hazard detection.</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227596019"/>
              </p:ext>
            </p:extLst>
          </p:nvPr>
        </p:nvGraphicFramePr>
        <p:xfrm>
          <a:off x="1317621" y="12662923"/>
          <a:ext cx="29764038" cy="10396581"/>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2158885">
                <a:tc>
                  <a:txBody>
                    <a:bodyPr/>
                    <a:lstStyle/>
                    <a:p>
                      <a:pPr algn="ct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a:t>
                      </a:r>
                      <a:r>
                        <a:rPr lang="sk-SK" sz="4500" cap="small" baseline="0" dirty="0" err="1">
                          <a:latin typeface="Arial"/>
                          <a:cs typeface="Arial"/>
                        </a:rPr>
                        <a:t>implementation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8237696">
                <a:tc>
                  <a:txBody>
                    <a:bodyPr/>
                    <a:lstStyle/>
                    <a:p>
                      <a:endParaRPr lang="sk-SK" sz="3500" dirty="0">
                        <a:solidFill>
                          <a:srgbClr val="002060"/>
                        </a:solidFill>
                        <a:latin typeface="Arial"/>
                        <a:cs typeface="Arial"/>
                      </a:endParaRPr>
                    </a:p>
                    <a:p>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488733830"/>
              </p:ext>
            </p:extLst>
          </p:nvPr>
        </p:nvGraphicFramePr>
        <p:xfrm>
          <a:off x="1347570" y="23222104"/>
          <a:ext cx="29764038" cy="10107413"/>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974171">
                <a:tc>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813550">
                <a:tc>
                  <a:txBody>
                    <a:bodyPr/>
                    <a:lstStyle/>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4319692">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3270473619"/>
              </p:ext>
            </p:extLst>
          </p:nvPr>
        </p:nvGraphicFramePr>
        <p:xfrm>
          <a:off x="1347570" y="33496748"/>
          <a:ext cx="29764038" cy="5369725"/>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581041">
                <a:tc>
                  <a:txBody>
                    <a:bodyPr/>
                    <a:lstStyle/>
                    <a:p>
                      <a:pPr algn="just"/>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592485">
                <a:tc>
                  <a:txBody>
                    <a:bodyPr/>
                    <a:lstStyle/>
                    <a:p>
                      <a:pPr algn="just"/>
                      <a:r>
                        <a:rPr lang="en-US" sz="3500" kern="1200" dirty="0">
                          <a:solidFill>
                            <a:srgbClr val="002060"/>
                          </a:solidFill>
                          <a:latin typeface="Arial" panose="020B0604020202020204" pitchFamily="34" charset="0"/>
                          <a:ea typeface="+mn-ea"/>
                          <a:cs typeface="Arial" panose="020B0604020202020204" pitchFamily="34" charset="0"/>
                        </a:rPr>
                        <a:t>Monitoring professional drivers' physiological signals can significantly reduce health risks and enhance road safety. Our multifunctional device continuously tracks cardiac signals (ECG, SCG, GCG, PCG), respiratory activity, body temperature, and static magnetic fields, providing real-time insights to help prevent critical incidents such as microsleep or sudden cardiac failure.</a:t>
                      </a:r>
                      <a:r>
                        <a:rPr lang="sk-SK" sz="3500" kern="1200" dirty="0">
                          <a:solidFill>
                            <a:srgbClr val="002060"/>
                          </a:solidFill>
                          <a:latin typeface="Arial" panose="020B0604020202020204" pitchFamily="34" charset="0"/>
                          <a:ea typeface="+mn-ea"/>
                          <a:cs typeface="Arial" panose="020B0604020202020204" pitchFamily="34" charset="0"/>
                        </a:rPr>
                        <a:t> </a:t>
                      </a:r>
                      <a:r>
                        <a:rPr lang="en-US" sz="3500" kern="1200" dirty="0">
                          <a:solidFill>
                            <a:srgbClr val="002060"/>
                          </a:solidFill>
                          <a:latin typeface="Arial" panose="020B0604020202020204" pitchFamily="34" charset="0"/>
                          <a:ea typeface="+mn-ea"/>
                          <a:cs typeface="Arial" panose="020B0604020202020204" pitchFamily="34" charset="0"/>
                        </a:rPr>
                        <a:t>Currently a fully functional laboratory prototype, the system is designed for accuracy, practicality, and seamless vehicle integration. A mobile application is also in development to alert drivers through vibrations or ringing when anomalies are detected. Future test measurements will involve in-car monitoring to refine the system and address </a:t>
                      </a:r>
                      <a:r>
                        <a:rPr lang="en-US" sz="3500" kern="1200" dirty="0" err="1">
                          <a:solidFill>
                            <a:srgbClr val="002060"/>
                          </a:solidFill>
                          <a:latin typeface="Arial" panose="020B0604020202020204" pitchFamily="34" charset="0"/>
                          <a:ea typeface="+mn-ea"/>
                          <a:cs typeface="Arial" panose="020B0604020202020204" pitchFamily="34" charset="0"/>
                        </a:rPr>
                        <a:t>biosignal</a:t>
                      </a:r>
                      <a:r>
                        <a:rPr lang="en-US" sz="3500" kern="1200" dirty="0">
                          <a:solidFill>
                            <a:srgbClr val="002060"/>
                          </a:solidFill>
                          <a:latin typeface="Arial" panose="020B0604020202020204" pitchFamily="34" charset="0"/>
                          <a:ea typeface="+mn-ea"/>
                          <a:cs typeface="Arial" panose="020B0604020202020204" pitchFamily="34" charset="0"/>
                        </a:rPr>
                        <a:t> artifacts caused by engine activity and vehicle motion.</a:t>
                      </a:r>
                      <a:r>
                        <a:rPr lang="sk-SK" sz="3500" kern="1200" dirty="0">
                          <a:solidFill>
                            <a:srgbClr val="002060"/>
                          </a:solidFill>
                          <a:latin typeface="Arial" panose="020B0604020202020204" pitchFamily="34" charset="0"/>
                          <a:ea typeface="+mn-ea"/>
                          <a:cs typeface="Arial" panose="020B0604020202020204" pitchFamily="34" charset="0"/>
                        </a:rPr>
                        <a:t> </a:t>
                      </a:r>
                      <a:r>
                        <a:rPr lang="en-US" sz="3500" kern="1200" dirty="0">
                          <a:solidFill>
                            <a:srgbClr val="002060"/>
                          </a:solidFill>
                          <a:latin typeface="Arial" panose="020B0604020202020204" pitchFamily="34" charset="0"/>
                          <a:ea typeface="+mn-ea"/>
                          <a:cs typeface="Arial" panose="020B0604020202020204" pitchFamily="34" charset="0"/>
                        </a:rPr>
                        <a:t>Beyond professional drivers, this device has potential applications in remote healthcare, sports diagnostics, high-risk health monitoring, and environmental assessments of static magnetic fields, making it a versatile tool for broader health and safety applications.</a:t>
                      </a:r>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880157808"/>
              </p:ext>
            </p:extLst>
          </p:nvPr>
        </p:nvGraphicFramePr>
        <p:xfrm>
          <a:off x="1317621" y="39101416"/>
          <a:ext cx="29764038" cy="348735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97137">
                <a:tc>
                  <a:txBody>
                    <a:bodyPr/>
                    <a:lstStyle/>
                    <a:p>
                      <a:pPr algn="ctr"/>
                      <a:r>
                        <a:rPr lang="sk-SK" sz="4500" cap="small" baseline="0" dirty="0" err="1">
                          <a:latin typeface="Arial" panose="020B0604020202020204" pitchFamily="34" charset="0"/>
                          <a:cs typeface="Arial" panose="020B0604020202020204" pitchFamily="34" charset="0"/>
                        </a:rPr>
                        <a:t>acknowledgements</a:t>
                      </a:r>
                      <a:endParaRPr lang="sk-SK" sz="4500" cap="small" baseline="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590220">
                <a:tc>
                  <a:txBody>
                    <a:bodyPr/>
                    <a:lstStyle/>
                    <a:p>
                      <a:pPr lvl="0" algn="just">
                        <a:buNone/>
                      </a:pPr>
                      <a:r>
                        <a:rPr lang="en-US" sz="3500" kern="1200" noProof="1">
                          <a:solidFill>
                            <a:srgbClr val="002060"/>
                          </a:solidFill>
                          <a:latin typeface="Arial"/>
                          <a:ea typeface="+mn-ea"/>
                          <a:cs typeface="Arial"/>
                        </a:rPr>
                        <a:t>This research was funded by the Slovak Research and Development Agency, grant number APVV-22-0423 and UNIZA grant system number 20412/2024.</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sp>
        <p:nvSpPr>
          <p:cNvPr id="9" name="TextBox 8">
            <a:extLst>
              <a:ext uri="{FF2B5EF4-FFF2-40B4-BE49-F238E27FC236}">
                <a16:creationId xmlns:a16="http://schemas.microsoft.com/office/drawing/2014/main" id="{0C8261CB-5DA8-5873-8332-DEB15BCDE614}"/>
              </a:ext>
            </a:extLst>
          </p:cNvPr>
          <p:cNvSpPr txBox="1"/>
          <p:nvPr/>
        </p:nvSpPr>
        <p:spPr>
          <a:xfrm>
            <a:off x="1317621" y="6180991"/>
            <a:ext cx="29734089" cy="1169551"/>
          </a:xfrm>
          <a:prstGeom prst="rect">
            <a:avLst/>
          </a:prstGeom>
          <a:noFill/>
        </p:spPr>
        <p:txBody>
          <a:bodyPr wrap="square" rtlCol="0">
            <a:spAutoFit/>
          </a:bodyPr>
          <a:lstStyle/>
          <a:p>
            <a:r>
              <a:rPr lang="en-US" sz="3500" dirty="0">
                <a:solidFill>
                  <a:srgbClr val="002060"/>
                </a:solidFill>
                <a:latin typeface="Arial" panose="020B0604020202020204" pitchFamily="34" charset="0"/>
                <a:ea typeface="+mj-ea"/>
                <a:cs typeface="Arial" panose="020B0604020202020204" pitchFamily="34" charset="0"/>
              </a:rPr>
              <a:t>University of Zilina, Faculty of Electrical Engineering and Information Technology, Department of Electromagnetic and Biomedical Engineering, </a:t>
            </a:r>
          </a:p>
          <a:p>
            <a:r>
              <a:rPr lang="en-US" sz="3500" dirty="0" err="1">
                <a:solidFill>
                  <a:srgbClr val="002060"/>
                </a:solidFill>
                <a:latin typeface="Arial" panose="020B0604020202020204" pitchFamily="34" charset="0"/>
                <a:ea typeface="+mj-ea"/>
                <a:cs typeface="Arial" panose="020B0604020202020204" pitchFamily="34" charset="0"/>
              </a:rPr>
              <a:t>Univerzitna</a:t>
            </a:r>
            <a:r>
              <a:rPr lang="en-US" sz="3500" dirty="0">
                <a:solidFill>
                  <a:srgbClr val="002060"/>
                </a:solidFill>
                <a:latin typeface="Arial" panose="020B0604020202020204" pitchFamily="34" charset="0"/>
                <a:ea typeface="+mj-ea"/>
                <a:cs typeface="Arial" panose="020B0604020202020204" pitchFamily="34" charset="0"/>
              </a:rPr>
              <a:t> 8215/1, Zilina 010 26, Slovakia</a:t>
            </a:r>
          </a:p>
        </p:txBody>
      </p:sp>
      <p:pic>
        <p:nvPicPr>
          <p:cNvPr id="10" name="Obrázok 1" descr="Obrázok, na ktorom je kábel, elektroinštalácia, elektronika, elektrinžinierstvo&#10;&#10;Automaticky generovaný popis">
            <a:extLst>
              <a:ext uri="{FF2B5EF4-FFF2-40B4-BE49-F238E27FC236}">
                <a16:creationId xmlns:a16="http://schemas.microsoft.com/office/drawing/2014/main" id="{B3FD526D-E7AE-4B3A-77E4-5E32D6767BD8}"/>
              </a:ext>
            </a:extLst>
          </p:cNvPr>
          <p:cNvPicPr>
            <a:picLocks noChangeAspect="1"/>
          </p:cNvPicPr>
          <p:nvPr/>
        </p:nvPicPr>
        <p:blipFill rotWithShape="1">
          <a:blip r:embed="rId4"/>
          <a:srcRect t="2530"/>
          <a:stretch/>
        </p:blipFill>
        <p:spPr bwMode="auto">
          <a:xfrm>
            <a:off x="13407368" y="14872621"/>
            <a:ext cx="17601757" cy="5761268"/>
          </a:xfrm>
          <a:prstGeom prst="rect">
            <a:avLst/>
          </a:prstGeom>
          <a:ln>
            <a:noFill/>
          </a:ln>
          <a:extLst>
            <a:ext uri="{53640926-AAD7-44D8-BBD7-CCE9431645EC}">
              <a14:shadowObscured xmlns:a14="http://schemas.microsoft.com/office/drawing/2010/main"/>
            </a:ext>
          </a:extLst>
        </p:spPr>
      </p:pic>
      <p:sp>
        <p:nvSpPr>
          <p:cNvPr id="12" name="TextBox 11">
            <a:extLst>
              <a:ext uri="{FF2B5EF4-FFF2-40B4-BE49-F238E27FC236}">
                <a16:creationId xmlns:a16="http://schemas.microsoft.com/office/drawing/2014/main" id="{3AD4845B-5E4C-B8AD-4D98-DA902C1FF6E9}"/>
              </a:ext>
            </a:extLst>
          </p:cNvPr>
          <p:cNvSpPr txBox="1"/>
          <p:nvPr/>
        </p:nvSpPr>
        <p:spPr>
          <a:xfrm>
            <a:off x="14332211" y="20838420"/>
            <a:ext cx="16197942" cy="600164"/>
          </a:xfrm>
          <a:prstGeom prst="rect">
            <a:avLst/>
          </a:prstGeom>
          <a:noFill/>
        </p:spPr>
        <p:txBody>
          <a:bodyPr wrap="square">
            <a:spAutoFit/>
          </a:bodyPr>
          <a:lstStyle/>
          <a:p>
            <a:r>
              <a:rPr lang="en-US" sz="3300" dirty="0">
                <a:solidFill>
                  <a:srgbClr val="002060"/>
                </a:solidFill>
                <a:latin typeface="Arial" panose="020B0604020202020204" pitchFamily="34" charset="0"/>
                <a:cs typeface="Arial" panose="020B0604020202020204" pitchFamily="34" charset="0"/>
              </a:rPr>
              <a:t>Fig. 1. (a) Block diagram of the device; (b) Realization of the constructed device</a:t>
            </a:r>
            <a:r>
              <a:rPr lang="en-US" sz="3300" dirty="0"/>
              <a:t>.</a:t>
            </a:r>
          </a:p>
        </p:txBody>
      </p:sp>
      <p:sp>
        <p:nvSpPr>
          <p:cNvPr id="14" name="TextBox 13">
            <a:extLst>
              <a:ext uri="{FF2B5EF4-FFF2-40B4-BE49-F238E27FC236}">
                <a16:creationId xmlns:a16="http://schemas.microsoft.com/office/drawing/2014/main" id="{FB3F7A0C-D048-64B7-C986-F9DA88820AE3}"/>
              </a:ext>
            </a:extLst>
          </p:cNvPr>
          <p:cNvSpPr txBox="1"/>
          <p:nvPr/>
        </p:nvSpPr>
        <p:spPr>
          <a:xfrm>
            <a:off x="1390163" y="14837239"/>
            <a:ext cx="11862271" cy="8217634"/>
          </a:xfrm>
          <a:prstGeom prst="rect">
            <a:avLst/>
          </a:prstGeom>
          <a:noFill/>
        </p:spPr>
        <p:txBody>
          <a:bodyPr wrap="square">
            <a:spAutoFit/>
          </a:bodyPr>
          <a:lstStyle/>
          <a:p>
            <a:pPr algn="just">
              <a:buNone/>
            </a:pPr>
            <a:r>
              <a:rPr lang="en-US" sz="3300" dirty="0">
                <a:solidFill>
                  <a:srgbClr val="002060"/>
                </a:solidFill>
                <a:latin typeface="Arial" panose="020B0604020202020204" pitchFamily="34" charset="0"/>
                <a:cs typeface="Arial" panose="020B0604020202020204" pitchFamily="34" charset="0"/>
              </a:rPr>
              <a:t>Our device (Fig. 1a) integrates readily available components. The ECG is recorded using the AD8232, while SCG and GCG are monitored via the GY-91 module, which includes BMP280 and MPU9250 sensors. The MPU9250 features a 9-axis sensor, and BMP280 provides pressure and temperature data.</a:t>
            </a:r>
          </a:p>
          <a:p>
            <a:pPr algn="just">
              <a:buNone/>
            </a:pPr>
            <a:r>
              <a:rPr lang="en-US" sz="3300" dirty="0">
                <a:solidFill>
                  <a:srgbClr val="002060"/>
                </a:solidFill>
                <a:latin typeface="Arial" panose="020B0604020202020204" pitchFamily="34" charset="0"/>
                <a:cs typeface="Arial" panose="020B0604020202020204" pitchFamily="34" charset="0"/>
              </a:rPr>
              <a:t>PCG monitoring is enabled by a custom board with an LD-MC-6035P microphone, an acoustic tube, and a </a:t>
            </a:r>
            <a:r>
              <a:rPr lang="en-US" sz="3300" dirty="0" err="1">
                <a:solidFill>
                  <a:srgbClr val="002060"/>
                </a:solidFill>
                <a:latin typeface="Arial" panose="020B0604020202020204" pitchFamily="34" charset="0"/>
                <a:cs typeface="Arial" panose="020B0604020202020204" pitchFamily="34" charset="0"/>
              </a:rPr>
              <a:t>phonendoscope</a:t>
            </a:r>
            <a:r>
              <a:rPr lang="en-US" sz="3300" dirty="0">
                <a:solidFill>
                  <a:srgbClr val="002060"/>
                </a:solidFill>
                <a:latin typeface="Arial" panose="020B0604020202020204" pitchFamily="34" charset="0"/>
                <a:cs typeface="Arial" panose="020B0604020202020204" pitchFamily="34" charset="0"/>
              </a:rPr>
              <a:t> head, with signal processing via an OP484-based analog circuit</a:t>
            </a:r>
            <a:r>
              <a:rPr lang="sk-SK" sz="3300" dirty="0">
                <a:solidFill>
                  <a:srgbClr val="002060"/>
                </a:solidFill>
                <a:latin typeface="Arial" panose="020B0604020202020204" pitchFamily="34" charset="0"/>
                <a:cs typeface="Arial" panose="020B0604020202020204" pitchFamily="34" charset="0"/>
              </a:rPr>
              <a:t>.</a:t>
            </a:r>
            <a:endParaRPr lang="en-US" sz="3300" dirty="0">
              <a:solidFill>
                <a:srgbClr val="002060"/>
              </a:solidFill>
              <a:latin typeface="Arial" panose="020B0604020202020204" pitchFamily="34" charset="0"/>
              <a:cs typeface="Arial" panose="020B0604020202020204" pitchFamily="34" charset="0"/>
            </a:endParaRPr>
          </a:p>
          <a:p>
            <a:pPr algn="just"/>
            <a:r>
              <a:rPr lang="en-US" sz="3300" dirty="0">
                <a:solidFill>
                  <a:srgbClr val="002060"/>
                </a:solidFill>
                <a:latin typeface="Arial" panose="020B0604020202020204" pitchFamily="34" charset="0"/>
                <a:cs typeface="Arial" panose="020B0604020202020204" pitchFamily="34" charset="0"/>
              </a:rPr>
              <a:t>All components are integrated with an Arduino Nano, communicating via Bluetooth (HC-06) and powered by two 3.7 V Lithium Polymer batteries.</a:t>
            </a:r>
            <a:r>
              <a:rPr lang="sk-SK" sz="3300" dirty="0">
                <a:solidFill>
                  <a:srgbClr val="002060"/>
                </a:solidFill>
                <a:latin typeface="Arial" panose="020B0604020202020204" pitchFamily="34" charset="0"/>
                <a:cs typeface="Arial" panose="020B0604020202020204" pitchFamily="34" charset="0"/>
              </a:rPr>
              <a:t> </a:t>
            </a:r>
            <a:r>
              <a:rPr lang="en-US" sz="3300" dirty="0">
                <a:solidFill>
                  <a:srgbClr val="002060"/>
                </a:solidFill>
                <a:latin typeface="Arial" panose="020B0604020202020204" pitchFamily="34" charset="0"/>
                <a:cs typeface="Arial" panose="020B0604020202020204" pitchFamily="34" charset="0"/>
              </a:rPr>
              <a:t>The GY-91 module along with the </a:t>
            </a:r>
            <a:r>
              <a:rPr lang="en-US" sz="3300" dirty="0" err="1">
                <a:solidFill>
                  <a:srgbClr val="002060"/>
                </a:solidFill>
                <a:latin typeface="Arial" panose="020B0604020202020204" pitchFamily="34" charset="0"/>
                <a:cs typeface="Arial" panose="020B0604020202020204" pitchFamily="34" charset="0"/>
              </a:rPr>
              <a:t>phonendoscope</a:t>
            </a:r>
            <a:r>
              <a:rPr lang="en-US" sz="3300" dirty="0">
                <a:solidFill>
                  <a:srgbClr val="002060"/>
                </a:solidFill>
                <a:latin typeface="Arial" panose="020B0604020202020204" pitchFamily="34" charset="0"/>
                <a:cs typeface="Arial" panose="020B0604020202020204" pitchFamily="34" charset="0"/>
              </a:rPr>
              <a:t> head was placed directly in the seatbelt cover, while the Arduino Nano, AD8232 and Bluetooth module HC-06, PCG board</a:t>
            </a:r>
            <a:r>
              <a:rPr lang="sk-SK" sz="3300" dirty="0">
                <a:solidFill>
                  <a:srgbClr val="002060"/>
                </a:solidFill>
                <a:latin typeface="Arial" panose="020B0604020202020204" pitchFamily="34" charset="0"/>
                <a:cs typeface="Arial" panose="020B0604020202020204" pitchFamily="34" charset="0"/>
              </a:rPr>
              <a:t> and Li-Pol </a:t>
            </a:r>
            <a:r>
              <a:rPr lang="en-US" sz="3300" noProof="0" dirty="0">
                <a:solidFill>
                  <a:srgbClr val="002060"/>
                </a:solidFill>
                <a:latin typeface="Arial" panose="020B0604020202020204" pitchFamily="34" charset="0"/>
                <a:cs typeface="Arial" panose="020B0604020202020204" pitchFamily="34" charset="0"/>
              </a:rPr>
              <a:t>batteries</a:t>
            </a:r>
            <a:r>
              <a:rPr lang="en-US" sz="3300" dirty="0">
                <a:solidFill>
                  <a:srgbClr val="002060"/>
                </a:solidFill>
                <a:latin typeface="Arial" panose="020B0604020202020204" pitchFamily="34" charset="0"/>
                <a:cs typeface="Arial" panose="020B0604020202020204" pitchFamily="34" charset="0"/>
              </a:rPr>
              <a:t>,</a:t>
            </a:r>
            <a:r>
              <a:rPr lang="sk-SK" sz="3300" dirty="0">
                <a:solidFill>
                  <a:srgbClr val="002060"/>
                </a:solidFill>
                <a:latin typeface="Arial" panose="020B0604020202020204" pitchFamily="34" charset="0"/>
                <a:cs typeface="Arial" panose="020B0604020202020204" pitchFamily="34" charset="0"/>
              </a:rPr>
              <a:t> </a:t>
            </a:r>
            <a:r>
              <a:rPr lang="en-US" sz="3300" dirty="0">
                <a:solidFill>
                  <a:srgbClr val="002060"/>
                </a:solidFill>
                <a:latin typeface="Arial" panose="020B0604020202020204" pitchFamily="34" charset="0"/>
                <a:cs typeface="Arial" panose="020B0604020202020204" pitchFamily="34" charset="0"/>
              </a:rPr>
              <a:t>were placed in a plastic box on top of the seatbelt cover Fig. 1b.</a:t>
            </a:r>
            <a:endParaRPr lang="en-US" sz="3300" dirty="0">
              <a:latin typeface="Arial" panose="020B0604020202020204" pitchFamily="34" charset="0"/>
              <a:cs typeface="Arial" panose="020B0604020202020204" pitchFamily="34" charset="0"/>
            </a:endParaRPr>
          </a:p>
        </p:txBody>
      </p:sp>
      <p:pic>
        <p:nvPicPr>
          <p:cNvPr id="16" name="Obrázok 1" descr="Obrázok, na ktorom je text, rukopis, rad, písmo&#10;&#10;Automaticky generovaný popis">
            <a:extLst>
              <a:ext uri="{FF2B5EF4-FFF2-40B4-BE49-F238E27FC236}">
                <a16:creationId xmlns:a16="http://schemas.microsoft.com/office/drawing/2014/main" id="{2F964A3A-4427-D7D6-FBA3-4C98C59BDB53}"/>
              </a:ext>
            </a:extLst>
          </p:cNvPr>
          <p:cNvPicPr>
            <a:picLocks noChangeAspect="1"/>
          </p:cNvPicPr>
          <p:nvPr/>
        </p:nvPicPr>
        <p:blipFill rotWithShape="1">
          <a:blip r:embed="rId5"/>
          <a:srcRect t="1892" b="1403"/>
          <a:stretch/>
        </p:blipFill>
        <p:spPr bwMode="auto">
          <a:xfrm>
            <a:off x="17555828" y="24346020"/>
            <a:ext cx="13305781" cy="7578026"/>
          </a:xfrm>
          <a:prstGeom prst="rect">
            <a:avLst/>
          </a:prstGeom>
          <a:ln>
            <a:noFill/>
          </a:ln>
          <a:extLst>
            <a:ext uri="{53640926-AAD7-44D8-BBD7-CCE9431645EC}">
              <a14:shadowObscured xmlns:a14="http://schemas.microsoft.com/office/drawing/2010/main"/>
            </a:ext>
          </a:extLst>
        </p:spPr>
      </p:pic>
      <p:pic>
        <p:nvPicPr>
          <p:cNvPr id="22" name="Obrázok 1" descr="Obrázok, na ktorom je text, snímka obrazovky, diagram, rovnobežný&#10;&#10;Automaticky generovaný popis">
            <a:extLst>
              <a:ext uri="{FF2B5EF4-FFF2-40B4-BE49-F238E27FC236}">
                <a16:creationId xmlns:a16="http://schemas.microsoft.com/office/drawing/2014/main" id="{8DFC0F21-733E-8F6B-2E43-89B616A72E91}"/>
              </a:ext>
            </a:extLst>
          </p:cNvPr>
          <p:cNvPicPr>
            <a:picLocks noChangeAspect="1"/>
          </p:cNvPicPr>
          <p:nvPr/>
        </p:nvPicPr>
        <p:blipFill>
          <a:blip r:embed="rId6"/>
          <a:stretch>
            <a:fillRect/>
          </a:stretch>
        </p:blipFill>
        <p:spPr>
          <a:xfrm>
            <a:off x="6774207" y="24360563"/>
            <a:ext cx="10531622" cy="8090886"/>
          </a:xfrm>
          <a:prstGeom prst="rect">
            <a:avLst/>
          </a:prstGeom>
        </p:spPr>
      </p:pic>
      <p:sp>
        <p:nvSpPr>
          <p:cNvPr id="25" name="TextBox 24">
            <a:extLst>
              <a:ext uri="{FF2B5EF4-FFF2-40B4-BE49-F238E27FC236}">
                <a16:creationId xmlns:a16="http://schemas.microsoft.com/office/drawing/2014/main" id="{D262C3CD-0613-826F-62D9-D9DA851ECAE0}"/>
              </a:ext>
            </a:extLst>
          </p:cNvPr>
          <p:cNvSpPr txBox="1"/>
          <p:nvPr/>
        </p:nvSpPr>
        <p:spPr>
          <a:xfrm>
            <a:off x="1390163" y="24275480"/>
            <a:ext cx="5124302" cy="8217634"/>
          </a:xfrm>
          <a:prstGeom prst="rect">
            <a:avLst/>
          </a:prstGeom>
          <a:noFill/>
        </p:spPr>
        <p:txBody>
          <a:bodyPr wrap="square" rtlCol="0">
            <a:spAutoFit/>
          </a:bodyPr>
          <a:lstStyle/>
          <a:p>
            <a:pPr algn="just"/>
            <a:r>
              <a:rPr lang="en-US" sz="3300" dirty="0">
                <a:solidFill>
                  <a:srgbClr val="002060"/>
                </a:solidFill>
                <a:latin typeface="Arial" panose="020B0604020202020204" pitchFamily="34" charset="0"/>
                <a:cs typeface="Arial" panose="020B0604020202020204" pitchFamily="34" charset="0"/>
              </a:rPr>
              <a:t>Our MATLAB-based application, built with </a:t>
            </a:r>
            <a:r>
              <a:rPr lang="en-US" sz="3300" dirty="0" err="1">
                <a:solidFill>
                  <a:srgbClr val="002060"/>
                </a:solidFill>
                <a:latin typeface="Arial" panose="020B0604020202020204" pitchFamily="34" charset="0"/>
                <a:cs typeface="Arial" panose="020B0604020202020204" pitchFamily="34" charset="0"/>
              </a:rPr>
              <a:t>AppDesigner</a:t>
            </a:r>
            <a:r>
              <a:rPr lang="en-US" sz="3300" dirty="0">
                <a:solidFill>
                  <a:srgbClr val="002060"/>
                </a:solidFill>
                <a:latin typeface="Arial" panose="020B0604020202020204" pitchFamily="34" charset="0"/>
                <a:cs typeface="Arial" panose="020B0604020202020204" pitchFamily="34" charset="0"/>
              </a:rPr>
              <a:t>, controls, processes, visualizes, and stores signals. It features three main windows, with the first (Fig. 2) handling real-time recording and visualization. It captures SCG and GCG signals from X, Y, and Z directions, records skin surface temperature, and averages magnetic field values over 10 seconds across all axes.</a:t>
            </a:r>
          </a:p>
        </p:txBody>
      </p:sp>
      <p:sp>
        <p:nvSpPr>
          <p:cNvPr id="27" name="TextBox 26">
            <a:extLst>
              <a:ext uri="{FF2B5EF4-FFF2-40B4-BE49-F238E27FC236}">
                <a16:creationId xmlns:a16="http://schemas.microsoft.com/office/drawing/2014/main" id="{98C06B45-0C19-A2C2-2C9C-F5F502424BF4}"/>
              </a:ext>
            </a:extLst>
          </p:cNvPr>
          <p:cNvSpPr txBox="1"/>
          <p:nvPr/>
        </p:nvSpPr>
        <p:spPr>
          <a:xfrm>
            <a:off x="5308397" y="32099116"/>
            <a:ext cx="16197942" cy="600164"/>
          </a:xfrm>
          <a:prstGeom prst="rect">
            <a:avLst/>
          </a:prstGeom>
          <a:noFill/>
        </p:spPr>
        <p:txBody>
          <a:bodyPr wrap="square">
            <a:spAutoFit/>
          </a:bodyPr>
          <a:lstStyle/>
          <a:p>
            <a:r>
              <a:rPr lang="en-US" sz="3300" dirty="0">
                <a:solidFill>
                  <a:srgbClr val="002060"/>
                </a:solidFill>
                <a:latin typeface="Arial" panose="020B0604020202020204" pitchFamily="34" charset="0"/>
                <a:cs typeface="Arial" panose="020B0604020202020204" pitchFamily="34" charset="0"/>
              </a:rPr>
              <a:t>Fig. 2. Initial window of the application with real-time signals graphs.</a:t>
            </a:r>
          </a:p>
        </p:txBody>
      </p:sp>
      <p:sp>
        <p:nvSpPr>
          <p:cNvPr id="28" name="TextBox 27">
            <a:extLst>
              <a:ext uri="{FF2B5EF4-FFF2-40B4-BE49-F238E27FC236}">
                <a16:creationId xmlns:a16="http://schemas.microsoft.com/office/drawing/2014/main" id="{B02D5062-A216-B11F-0380-9545EEC2D7F3}"/>
              </a:ext>
            </a:extLst>
          </p:cNvPr>
          <p:cNvSpPr txBox="1"/>
          <p:nvPr/>
        </p:nvSpPr>
        <p:spPr>
          <a:xfrm>
            <a:off x="18146613" y="31743118"/>
            <a:ext cx="12814097" cy="1246495"/>
          </a:xfrm>
          <a:prstGeom prst="rect">
            <a:avLst/>
          </a:prstGeom>
          <a:noFill/>
        </p:spPr>
        <p:txBody>
          <a:bodyPr wrap="square">
            <a:spAutoFit/>
          </a:bodyPr>
          <a:lstStyle/>
          <a:p>
            <a:pPr algn="just"/>
            <a:r>
              <a:rPr lang="en-US" sz="2500" dirty="0">
                <a:solidFill>
                  <a:srgbClr val="002060"/>
                </a:solidFill>
                <a:latin typeface="Arial" panose="020B0604020202020204" pitchFamily="34" charset="0"/>
                <a:cs typeface="Arial" panose="020B0604020202020204" pitchFamily="34" charset="0"/>
              </a:rPr>
              <a:t>Fig. </a:t>
            </a:r>
            <a:r>
              <a:rPr lang="sk-SK" sz="2500" dirty="0">
                <a:solidFill>
                  <a:srgbClr val="002060"/>
                </a:solidFill>
                <a:latin typeface="Arial" panose="020B0604020202020204" pitchFamily="34" charset="0"/>
                <a:cs typeface="Arial" panose="020B0604020202020204" pitchFamily="34" charset="0"/>
              </a:rPr>
              <a:t>3</a:t>
            </a:r>
            <a:r>
              <a:rPr lang="en-US" sz="2500" dirty="0">
                <a:solidFill>
                  <a:srgbClr val="002060"/>
                </a:solidFill>
                <a:latin typeface="Arial" panose="020B0604020202020204" pitchFamily="34" charset="0"/>
                <a:cs typeface="Arial" panose="020B0604020202020204" pitchFamily="34" charset="0"/>
              </a:rPr>
              <a:t>. 10 second recording of ECG, SCG, GCG and PCG signals. Key events in the cardiac cycle: R - ventricular depolarization, AO - opening of the aortic valve, S1 - closure of the mitral and tricuspid valves, S2 - closure of the aortic and pulmonary valves.</a:t>
            </a:r>
          </a:p>
        </p:txBody>
      </p:sp>
      <p:sp>
        <p:nvSpPr>
          <p:cNvPr id="29" name="TextBox 28">
            <a:extLst>
              <a:ext uri="{FF2B5EF4-FFF2-40B4-BE49-F238E27FC236}">
                <a16:creationId xmlns:a16="http://schemas.microsoft.com/office/drawing/2014/main" id="{E6AAF345-030A-D0F4-6732-5CEA26AED75D}"/>
              </a:ext>
            </a:extLst>
          </p:cNvPr>
          <p:cNvSpPr txBox="1"/>
          <p:nvPr/>
        </p:nvSpPr>
        <p:spPr>
          <a:xfrm>
            <a:off x="14497271" y="21346713"/>
            <a:ext cx="5432898" cy="1107996"/>
          </a:xfrm>
          <a:prstGeom prst="rect">
            <a:avLst/>
          </a:prstGeom>
          <a:noFill/>
        </p:spPr>
        <p:txBody>
          <a:bodyPr wrap="none" rtlCol="0">
            <a:spAutoFit/>
          </a:bodyPr>
          <a:lstStyle/>
          <a:p>
            <a:pPr algn="just"/>
            <a:r>
              <a:rPr lang="en-US" sz="3300" noProof="0" dirty="0">
                <a:solidFill>
                  <a:srgbClr val="002060"/>
                </a:solidFill>
                <a:latin typeface="Arial" panose="020B0604020202020204" pitchFamily="34" charset="0"/>
                <a:cs typeface="Arial" panose="020B0604020202020204" pitchFamily="34" charset="0"/>
              </a:rPr>
              <a:t>PCG – Phonocardiography </a:t>
            </a:r>
          </a:p>
          <a:p>
            <a:pPr algn="just"/>
            <a:r>
              <a:rPr lang="en-US" sz="3300" noProof="0" dirty="0">
                <a:solidFill>
                  <a:srgbClr val="002060"/>
                </a:solidFill>
                <a:latin typeface="Arial" panose="020B0604020202020204" pitchFamily="34" charset="0"/>
                <a:cs typeface="Arial" panose="020B0604020202020204" pitchFamily="34" charset="0"/>
              </a:rPr>
              <a:t>SCG – </a:t>
            </a:r>
            <a:r>
              <a:rPr lang="en-US" sz="3300" noProof="0" dirty="0" err="1">
                <a:solidFill>
                  <a:srgbClr val="002060"/>
                </a:solidFill>
                <a:latin typeface="Arial" panose="020B0604020202020204" pitchFamily="34" charset="0"/>
                <a:cs typeface="Arial" panose="020B0604020202020204" pitchFamily="34" charset="0"/>
              </a:rPr>
              <a:t>Seismocardiography</a:t>
            </a:r>
            <a:endParaRPr lang="en-US" sz="3300" noProof="0" dirty="0">
              <a:solidFill>
                <a:srgbClr val="002060"/>
              </a:solidFill>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3D290A55-9A4F-0AC1-C598-5FA065196A56}"/>
              </a:ext>
            </a:extLst>
          </p:cNvPr>
          <p:cNvSpPr txBox="1"/>
          <p:nvPr/>
        </p:nvSpPr>
        <p:spPr>
          <a:xfrm>
            <a:off x="20894332" y="21346713"/>
            <a:ext cx="16201504" cy="1615827"/>
          </a:xfrm>
          <a:prstGeom prst="rect">
            <a:avLst/>
          </a:prstGeom>
          <a:noFill/>
        </p:spPr>
        <p:txBody>
          <a:bodyPr wrap="square">
            <a:spAutoFit/>
          </a:bodyPr>
          <a:lstStyle/>
          <a:p>
            <a:pPr algn="just"/>
            <a:r>
              <a:rPr lang="en-US" sz="3300" noProof="0" dirty="0">
                <a:solidFill>
                  <a:srgbClr val="002060"/>
                </a:solidFill>
                <a:latin typeface="Arial" panose="020B0604020202020204" pitchFamily="34" charset="0"/>
                <a:cs typeface="Arial" panose="020B0604020202020204" pitchFamily="34" charset="0"/>
              </a:rPr>
              <a:t>GCG – </a:t>
            </a:r>
            <a:r>
              <a:rPr lang="en-US" sz="3300" noProof="0" dirty="0" err="1">
                <a:solidFill>
                  <a:srgbClr val="002060"/>
                </a:solidFill>
                <a:latin typeface="Arial" panose="020B0604020202020204" pitchFamily="34" charset="0"/>
                <a:cs typeface="Arial" panose="020B0604020202020204" pitchFamily="34" charset="0"/>
              </a:rPr>
              <a:t>Gyrocardiography</a:t>
            </a:r>
            <a:endParaRPr lang="en-US" sz="3300" noProof="0" dirty="0">
              <a:solidFill>
                <a:srgbClr val="002060"/>
              </a:solidFill>
              <a:latin typeface="Arial" panose="020B0604020202020204" pitchFamily="34" charset="0"/>
              <a:cs typeface="Arial" panose="020B0604020202020204" pitchFamily="34" charset="0"/>
            </a:endParaRPr>
          </a:p>
          <a:p>
            <a:pPr algn="just"/>
            <a:r>
              <a:rPr lang="en-US" sz="3300" noProof="0" dirty="0">
                <a:solidFill>
                  <a:srgbClr val="002060"/>
                </a:solidFill>
                <a:latin typeface="Arial" panose="020B0604020202020204" pitchFamily="34" charset="0"/>
                <a:cs typeface="Arial" panose="020B0604020202020204" pitchFamily="34" charset="0"/>
              </a:rPr>
              <a:t>ECG – Electrocardiography </a:t>
            </a:r>
          </a:p>
          <a:p>
            <a:pPr algn="just"/>
            <a:r>
              <a:rPr lang="en-US" sz="3300" noProof="0" dirty="0">
                <a:solidFill>
                  <a:srgbClr val="002060"/>
                </a:solidFill>
                <a:latin typeface="Arial" panose="020B0604020202020204" pitchFamily="34" charset="0"/>
                <a:cs typeface="Arial" panose="020B0604020202020204" pitchFamily="34" charset="0"/>
              </a:rPr>
              <a:t>MF – DC magnetic field measurement</a:t>
            </a:r>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97</TotalTime>
  <Words>737</Words>
  <Application>Microsoft Office PowerPoint</Application>
  <PresentationFormat>Custom</PresentationFormat>
  <Paragraphs>29</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Aptos Display</vt:lpstr>
      <vt:lpstr>Arial</vt:lpstr>
      <vt:lpstr>Motív Office</vt:lpstr>
      <vt:lpstr>Seat Belt Cover for Monitoring the Driver's Physiological Functions – Laboratory Prototype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Michal Labuda</cp:lastModifiedBy>
  <cp:revision>7</cp:revision>
  <dcterms:created xsi:type="dcterms:W3CDTF">2024-08-16T05:44:32Z</dcterms:created>
  <dcterms:modified xsi:type="dcterms:W3CDTF">2025-04-01T12:08:43Z</dcterms:modified>
</cp:coreProperties>
</file>