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BD8C6-8860-4198-8CB7-DF3CB17DE85D}" v="23" dt="2025-04-17T11:01:45.773"/>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18" y="-269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kub Cieśla" userId="6bc0e678-6e17-4674-ac46-6c669962a239" providerId="ADAL" clId="{424BD8C6-8860-4198-8CB7-DF3CB17DE85D}"/>
    <pc:docChg chg="undo redo custSel modSld">
      <pc:chgData name="Jakub Cieśla" userId="6bc0e678-6e17-4674-ac46-6c669962a239" providerId="ADAL" clId="{424BD8C6-8860-4198-8CB7-DF3CB17DE85D}" dt="2025-04-17T11:01:56.980" v="175" actId="20577"/>
      <pc:docMkLst>
        <pc:docMk/>
      </pc:docMkLst>
      <pc:sldChg chg="addSp delSp modSp mod">
        <pc:chgData name="Jakub Cieśla" userId="6bc0e678-6e17-4674-ac46-6c669962a239" providerId="ADAL" clId="{424BD8C6-8860-4198-8CB7-DF3CB17DE85D}" dt="2025-04-17T11:01:56.980" v="175" actId="20577"/>
        <pc:sldMkLst>
          <pc:docMk/>
          <pc:sldMk cId="4012650382" sldId="256"/>
        </pc:sldMkLst>
        <pc:spChg chg="mod">
          <ac:chgData name="Jakub Cieśla" userId="6bc0e678-6e17-4674-ac46-6c669962a239" providerId="ADAL" clId="{424BD8C6-8860-4198-8CB7-DF3CB17DE85D}" dt="2025-04-17T10:40:54.213" v="31" actId="27636"/>
          <ac:spMkLst>
            <pc:docMk/>
            <pc:sldMk cId="4012650382" sldId="256"/>
            <ac:spMk id="2" creationId="{04485B6B-23BC-231D-64B8-F3879E81DC40}"/>
          </ac:spMkLst>
        </pc:spChg>
        <pc:spChg chg="mod">
          <ac:chgData name="Jakub Cieśla" userId="6bc0e678-6e17-4674-ac46-6c669962a239" providerId="ADAL" clId="{424BD8C6-8860-4198-8CB7-DF3CB17DE85D}" dt="2025-04-17T10:42:09.528" v="113" actId="20577"/>
          <ac:spMkLst>
            <pc:docMk/>
            <pc:sldMk cId="4012650382" sldId="256"/>
            <ac:spMk id="6" creationId="{DF8CDE15-6E90-630A-763A-5AC0CFF0B2A5}"/>
          </ac:spMkLst>
        </pc:spChg>
        <pc:spChg chg="mod">
          <ac:chgData name="Jakub Cieśla" userId="6bc0e678-6e17-4674-ac46-6c669962a239" providerId="ADAL" clId="{424BD8C6-8860-4198-8CB7-DF3CB17DE85D}" dt="2025-04-17T10:42:54.679" v="124" actId="6549"/>
          <ac:spMkLst>
            <pc:docMk/>
            <pc:sldMk cId="4012650382" sldId="256"/>
            <ac:spMk id="7" creationId="{20F7CD64-85F1-247D-E70C-3773FAB96CA9}"/>
          </ac:spMkLst>
        </pc:spChg>
        <pc:graphicFrameChg chg="add del mod modGraphic">
          <ac:chgData name="Jakub Cieśla" userId="6bc0e678-6e17-4674-ac46-6c669962a239" providerId="ADAL" clId="{424BD8C6-8860-4198-8CB7-DF3CB17DE85D}" dt="2025-04-17T11:00:34.423" v="166" actId="478"/>
          <ac:graphicFrameMkLst>
            <pc:docMk/>
            <pc:sldMk cId="4012650382" sldId="256"/>
            <ac:graphicFrameMk id="13" creationId="{E244CDC5-355C-E874-D9CC-F20FBC734DAD}"/>
          </ac:graphicFrameMkLst>
        </pc:graphicFrameChg>
        <pc:graphicFrameChg chg="mod modGraphic">
          <ac:chgData name="Jakub Cieśla" userId="6bc0e678-6e17-4674-ac46-6c669962a239" providerId="ADAL" clId="{424BD8C6-8860-4198-8CB7-DF3CB17DE85D}" dt="2025-04-17T10:51:46.592" v="132" actId="255"/>
          <ac:graphicFrameMkLst>
            <pc:docMk/>
            <pc:sldMk cId="4012650382" sldId="256"/>
            <ac:graphicFrameMk id="17" creationId="{DF5353FD-5685-A5A2-FD19-A44C8EE41F2C}"/>
          </ac:graphicFrameMkLst>
        </pc:graphicFrameChg>
        <pc:graphicFrameChg chg="mod">
          <ac:chgData name="Jakub Cieśla" userId="6bc0e678-6e17-4674-ac46-6c669962a239" providerId="ADAL" clId="{424BD8C6-8860-4198-8CB7-DF3CB17DE85D}" dt="2025-04-17T10:52:05.088" v="133"/>
          <ac:graphicFrameMkLst>
            <pc:docMk/>
            <pc:sldMk cId="4012650382" sldId="256"/>
            <ac:graphicFrameMk id="18" creationId="{F44B0654-B2C0-F3DE-3695-CD7C25B59000}"/>
          </ac:graphicFrameMkLst>
        </pc:graphicFrameChg>
        <pc:graphicFrameChg chg="mod ord modGraphic">
          <ac:chgData name="Jakub Cieśla" userId="6bc0e678-6e17-4674-ac46-6c669962a239" providerId="ADAL" clId="{424BD8C6-8860-4198-8CB7-DF3CB17DE85D}" dt="2025-04-17T11:01:19.834" v="170" actId="2162"/>
          <ac:graphicFrameMkLst>
            <pc:docMk/>
            <pc:sldMk cId="4012650382" sldId="256"/>
            <ac:graphicFrameMk id="19" creationId="{07FF1C1F-8FAD-4F1C-164D-C2C476E30DE7}"/>
          </ac:graphicFrameMkLst>
        </pc:graphicFrameChg>
        <pc:graphicFrameChg chg="mod modGraphic">
          <ac:chgData name="Jakub Cieśla" userId="6bc0e678-6e17-4674-ac46-6c669962a239" providerId="ADAL" clId="{424BD8C6-8860-4198-8CB7-DF3CB17DE85D}" dt="2025-04-17T11:01:56.980" v="175" actId="20577"/>
          <ac:graphicFrameMkLst>
            <pc:docMk/>
            <pc:sldMk cId="4012650382" sldId="256"/>
            <ac:graphicFrameMk id="20" creationId="{D0F106D9-201F-5D9A-4D9A-2EA92CABBE94}"/>
          </ac:graphicFrameMkLst>
        </pc:graphicFrameChg>
        <pc:graphicFrameChg chg="mod modGraphic">
          <ac:chgData name="Jakub Cieśla" userId="6bc0e678-6e17-4674-ac46-6c669962a239" providerId="ADAL" clId="{424BD8C6-8860-4198-8CB7-DF3CB17DE85D}" dt="2025-04-17T10:52:38.223" v="136"/>
          <ac:graphicFrameMkLst>
            <pc:docMk/>
            <pc:sldMk cId="4012650382" sldId="256"/>
            <ac:graphicFrameMk id="21" creationId="{2236D02C-5E6A-15DC-1B00-CB28F0624DD4}"/>
          </ac:graphicFrameMkLst>
        </pc:graphicFrameChg>
        <pc:picChg chg="add del mod">
          <ac:chgData name="Jakub Cieśla" userId="6bc0e678-6e17-4674-ac46-6c669962a239" providerId="ADAL" clId="{424BD8C6-8860-4198-8CB7-DF3CB17DE85D}" dt="2025-04-17T10:58:01.358" v="151" actId="21"/>
          <ac:picMkLst>
            <pc:docMk/>
            <pc:sldMk cId="4012650382" sldId="256"/>
            <ac:picMk id="9" creationId="{E8008505-0E9D-0925-A101-004AF678276F}"/>
          </ac:picMkLst>
        </pc:picChg>
        <pc:picChg chg="add mod">
          <ac:chgData name="Jakub Cieśla" userId="6bc0e678-6e17-4674-ac46-6c669962a239" providerId="ADAL" clId="{424BD8C6-8860-4198-8CB7-DF3CB17DE85D}" dt="2025-04-17T10:58:02.599" v="152"/>
          <ac:picMkLst>
            <pc:docMk/>
            <pc:sldMk cId="4012650382" sldId="256"/>
            <ac:picMk id="10" creationId="{E8008505-0E9D-0925-A101-004AF678276F}"/>
          </ac:picMkLst>
        </pc:picChg>
        <pc:picChg chg="add mod">
          <ac:chgData name="Jakub Cieśla" userId="6bc0e678-6e17-4674-ac46-6c669962a239" providerId="ADAL" clId="{424BD8C6-8860-4198-8CB7-DF3CB17DE85D}" dt="2025-04-17T11:01:28.611" v="171" actId="1076"/>
          <ac:picMkLst>
            <pc:docMk/>
            <pc:sldMk cId="4012650382" sldId="256"/>
            <ac:picMk id="11" creationId="{7FBDB88F-B2E7-7785-B340-092658AEF296}"/>
          </ac:picMkLst>
        </pc:picChg>
        <pc:picChg chg="add del mod">
          <ac:chgData name="Jakub Cieśla" userId="6bc0e678-6e17-4674-ac46-6c669962a239" providerId="ADAL" clId="{424BD8C6-8860-4198-8CB7-DF3CB17DE85D}" dt="2025-04-17T11:00:12.153" v="161" actId="478"/>
          <ac:picMkLst>
            <pc:docMk/>
            <pc:sldMk cId="4012650382" sldId="256"/>
            <ac:picMk id="12" creationId="{149C9109-AFFF-29D9-22DE-16459F4E0A2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17. 4. 2025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17. 4. 2025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17. 4. 2025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17. 4. 2025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17. 4. 2025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17. 4. 2025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535073998"/>
              </p:ext>
            </p:extLst>
          </p:nvPr>
        </p:nvGraphicFramePr>
        <p:xfrm>
          <a:off x="1317621" y="18557618"/>
          <a:ext cx="29764038" cy="19173454"/>
        </p:xfrm>
        <a:graphic>
          <a:graphicData uri="http://schemas.openxmlformats.org/drawingml/2006/table">
            <a:tbl>
              <a:tblPr firstRow="1" bandRow="1">
                <a:tableStyleId>{5C22544A-7EE6-4342-B048-85BDC9FD1C3A}</a:tableStyleId>
              </a:tblPr>
              <a:tblGrid>
                <a:gridCol w="14882019">
                  <a:extLst>
                    <a:ext uri="{9D8B030D-6E8A-4147-A177-3AD203B41FA5}">
                      <a16:colId xmlns:a16="http://schemas.microsoft.com/office/drawing/2014/main" val="3004831674"/>
                    </a:ext>
                  </a:extLst>
                </a:gridCol>
                <a:gridCol w="14882019">
                  <a:extLst>
                    <a:ext uri="{9D8B030D-6E8A-4147-A177-3AD203B41FA5}">
                      <a16:colId xmlns:a16="http://schemas.microsoft.com/office/drawing/2014/main" val="2657189119"/>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endParaRPr lang="sk-SK" sz="4500" cap="small" baseline="0" err="1">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r>
                        <a:rPr lang="sk-SK" sz="3500" dirty="0" err="1">
                          <a:solidFill>
                            <a:srgbClr val="002060"/>
                          </a:solidFill>
                          <a:latin typeface="Arial"/>
                          <a:cs typeface="Arial"/>
                        </a:rPr>
                        <a:t>Academic</a:t>
                      </a:r>
                      <a:r>
                        <a:rPr lang="sk-SK" sz="3500" dirty="0">
                          <a:solidFill>
                            <a:srgbClr val="002060"/>
                          </a:solidFill>
                          <a:latin typeface="Arial"/>
                          <a:cs typeface="Arial"/>
                        </a:rPr>
                        <a:t> </a:t>
                      </a:r>
                      <a:r>
                        <a:rPr lang="sk-SK" sz="3500" dirty="0" err="1">
                          <a:solidFill>
                            <a:srgbClr val="002060"/>
                          </a:solidFill>
                          <a:latin typeface="Arial"/>
                          <a:cs typeface="Arial"/>
                        </a:rPr>
                        <a:t>Findings</a:t>
                      </a:r>
                      <a:r>
                        <a:rPr lang="sk-SK" sz="3500" dirty="0">
                          <a:solidFill>
                            <a:srgbClr val="002060"/>
                          </a:solidFill>
                          <a:latin typeface="Arial"/>
                          <a:cs typeface="Arial"/>
                        </a:rPr>
                        <a:t> &amp; </a:t>
                      </a:r>
                      <a:r>
                        <a:rPr lang="sk-SK" sz="3500" dirty="0" err="1">
                          <a:solidFill>
                            <a:srgbClr val="002060"/>
                          </a:solidFill>
                          <a:latin typeface="Arial"/>
                          <a:cs typeface="Arial"/>
                        </a:rPr>
                        <a:t>Innovation</a:t>
                      </a:r>
                      <a:endParaRPr lang="sk-SK" sz="3500" dirty="0">
                        <a:solidFill>
                          <a:srgbClr val="002060"/>
                        </a:solidFill>
                        <a:latin typeface="Arial"/>
                        <a:cs typeface="Arial"/>
                      </a:endParaRPr>
                    </a:p>
                    <a:p>
                      <a:r>
                        <a:rPr lang="sk-SK" sz="3500" dirty="0" err="1">
                          <a:solidFill>
                            <a:srgbClr val="002060"/>
                          </a:solidFill>
                          <a:latin typeface="Arial"/>
                          <a:cs typeface="Arial"/>
                        </a:rPr>
                        <a:t>Practical</a:t>
                      </a:r>
                      <a:r>
                        <a:rPr lang="sk-SK" sz="3500" dirty="0">
                          <a:solidFill>
                            <a:srgbClr val="002060"/>
                          </a:solidFill>
                          <a:latin typeface="Arial"/>
                          <a:cs typeface="Arial"/>
                        </a:rPr>
                        <a:t> </a:t>
                      </a:r>
                      <a:r>
                        <a:rPr lang="sk-SK" sz="3500" dirty="0" err="1">
                          <a:solidFill>
                            <a:srgbClr val="002060"/>
                          </a:solidFill>
                          <a:latin typeface="Arial"/>
                          <a:cs typeface="Arial"/>
                        </a:rPr>
                        <a:t>Applications</a:t>
                      </a:r>
                      <a:r>
                        <a:rPr lang="sk-SK" sz="3500" dirty="0">
                          <a:solidFill>
                            <a:srgbClr val="002060"/>
                          </a:solidFill>
                          <a:latin typeface="Arial"/>
                          <a:cs typeface="Arial"/>
                        </a:rPr>
                        <a:t> </a:t>
                      </a:r>
                    </a:p>
                    <a:p>
                      <a:r>
                        <a:rPr lang="en-GB" sz="3600" dirty="0"/>
                        <a:t>The study confirms that outsourcing service quality in the automotive sector hinges on factors like responsiveness, transparency, and alignment with customer needs. Key attributes such as timely execution, adaptability, and professionalism consistently received top scores from respondents. More importantly, the data reveals that service providers rarely respond to their own satisfaction surveys with significant improvements—only 11.7% of respondents noticed any real benefit. In contrast, when the </a:t>
                      </a:r>
                      <a:r>
                        <a:rPr lang="en-GB" sz="3600" i="1" dirty="0"/>
                        <a:t>customer</a:t>
                      </a:r>
                      <a:r>
                        <a:rPr lang="en-GB" sz="3600" dirty="0"/>
                        <a:t> initiates a satisfaction assessment, the rate of perceived improvement more than doubles to 26.4%.</a:t>
                      </a:r>
                    </a:p>
                    <a:p>
                      <a:r>
                        <a:rPr lang="en-GB" sz="3600" dirty="0"/>
                        <a:t>The accompanying chart starkly visualizes this gap and suggests that pressure from clients is a far more effective catalyst for change than internal feedback mechanisms. This insight highlights a practical innovation opportunity: automotive firms should embed structured, client-driven feedback loops into their supplier management systems to drive measurable service improvements. In parallel, leveraging cloud-based quality tools and integrating Industry 4.0 technologies can reinforce these improvements by enhancing transparency and performance monitoring in real time.</a:t>
                      </a: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the determinants of the quality of outsourcing services in B2B relations in the automotive industry</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Jakub Cieśla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Jakub Cieśla</a:t>
            </a:r>
            <a:r>
              <a:rPr lang="sk-SK"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GB" sz="3600" i="1" dirty="0">
                <a:solidFill>
                  <a:srgbClr val="002060"/>
                </a:solidFill>
                <a:latin typeface="Arial" panose="020B0604020202020204" pitchFamily="34" charset="0"/>
                <a:cs typeface="Arial" panose="020B0604020202020204" pitchFamily="34" charset="0"/>
              </a:rPr>
              <a:t>Czestochowa University of Technology, Czestochowa, Poland</a:t>
            </a:r>
            <a:endParaRPr lang="pl-PL"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en-GB" sz="3600" i="1" dirty="0">
                <a:solidFill>
                  <a:srgbClr val="002060"/>
                </a:solidFill>
                <a:latin typeface="Arial" panose="020B0604020202020204" pitchFamily="34" charset="0"/>
                <a:cs typeface="Arial" panose="020B0604020202020204" pitchFamily="34" charset="0"/>
              </a:rPr>
              <a:t>Czestochowa University of Technology, Czestochowa, Poland</a:t>
            </a:r>
            <a:endParaRPr lang="pl-PL"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78875672"/>
              </p:ext>
            </p:extLst>
          </p:nvPr>
        </p:nvGraphicFramePr>
        <p:xfrm>
          <a:off x="1347570" y="7769152"/>
          <a:ext cx="29764038" cy="601639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sk-SK" sz="3500" dirty="0" err="1">
                          <a:solidFill>
                            <a:srgbClr val="002060"/>
                          </a:solidFill>
                          <a:latin typeface="Arial" panose="020B0604020202020204" pitchFamily="34" charset="0"/>
                          <a:cs typeface="Arial" panose="020B0604020202020204" pitchFamily="34" charset="0"/>
                        </a:rPr>
                        <a:t>Backround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information</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Market</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Context</a:t>
                      </a:r>
                      <a:endParaRPr lang="sk-SK" sz="3500" dirty="0">
                        <a:solidFill>
                          <a:srgbClr val="002060"/>
                        </a:solidFill>
                        <a:latin typeface="Arial" panose="020B0604020202020204" pitchFamily="34" charset="0"/>
                        <a:cs typeface="Arial" panose="020B0604020202020204" pitchFamily="34" charset="0"/>
                      </a:endParaRPr>
                    </a:p>
                    <a:p>
                      <a:r>
                        <a:rPr lang="en-GB" sz="3600" dirty="0"/>
                        <a:t>Outsourcing in the automotive sector is a strategic tool to boost efficiency and stay competitive. As digitalization and sustainability reshape the industry, service providers must deliver more than just cost savings—they need to offer reliability, flexibility, and innovation.</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a:solidFill>
                            <a:srgbClr val="002060"/>
                          </a:solidFill>
                          <a:latin typeface="Arial" panose="020B0604020202020204" pitchFamily="34" charset="0"/>
                          <a:cs typeface="Arial" panose="020B0604020202020204" pitchFamily="34" charset="0"/>
                        </a:rPr>
                        <a:t>Problem</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Statement</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Stakeholders</a:t>
                      </a:r>
                      <a:endParaRPr lang="sk-SK" sz="3500" dirty="0">
                        <a:solidFill>
                          <a:srgbClr val="002060"/>
                        </a:solidFill>
                        <a:latin typeface="Arial" panose="020B0604020202020204" pitchFamily="34" charset="0"/>
                        <a:cs typeface="Arial" panose="020B0604020202020204" pitchFamily="34" charset="0"/>
                      </a:endParaRPr>
                    </a:p>
                    <a:p>
                      <a:r>
                        <a:rPr lang="en-GB" sz="3600" dirty="0"/>
                        <a:t>Despite unified quality standards, companies assess service and material suppliers differently. Stakeholders across departments apply inconsistent criteria, creating gaps in how outsourcing quality is measured and improved.</a:t>
                      </a:r>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err="1">
                          <a:solidFill>
                            <a:srgbClr val="002060"/>
                          </a:solidFill>
                          <a:latin typeface="Arial" panose="020B0604020202020204" pitchFamily="34" charset="0"/>
                          <a:cs typeface="Arial" panose="020B0604020202020204" pitchFamily="34" charset="0"/>
                        </a:rPr>
                        <a:t>Research</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Objectives</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Expected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Impact</a:t>
                      </a:r>
                      <a:endParaRPr lang="sk-SK" sz="3500" dirty="0">
                        <a:solidFill>
                          <a:srgbClr val="002060"/>
                        </a:solidFill>
                        <a:latin typeface="Arial" panose="020B0604020202020204" pitchFamily="34" charset="0"/>
                        <a:cs typeface="Arial" panose="020B0604020202020204" pitchFamily="34" charset="0"/>
                      </a:endParaRPr>
                    </a:p>
                    <a:p>
                      <a:r>
                        <a:rPr lang="en-GB" sz="3600" dirty="0"/>
                        <a:t>The study aimed to identify key factors influencing outsourcing service quality in B2B automotive contexts. Findings can support better evaluation systems and foster performance-driven supplier relationships.</a:t>
                      </a:r>
                      <a:endParaRPr lang="sk-SK" sz="36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735763844"/>
              </p:ext>
            </p:extLst>
          </p:nvPr>
        </p:nvGraphicFramePr>
        <p:xfrm>
          <a:off x="1317621" y="12662926"/>
          <a:ext cx="29764038" cy="589469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r>
                        <a:rPr lang="sk-SK" sz="3500" dirty="0">
                          <a:solidFill>
                            <a:srgbClr val="002060"/>
                          </a:solidFill>
                          <a:latin typeface="Arial"/>
                          <a:cs typeface="Arial"/>
                        </a:rPr>
                        <a:t>D</a:t>
                      </a:r>
                      <a:r>
                        <a:rPr lang="en-US" sz="3500" dirty="0" err="1">
                          <a:solidFill>
                            <a:srgbClr val="002060"/>
                          </a:solidFill>
                          <a:latin typeface="Arial"/>
                          <a:cs typeface="Arial"/>
                        </a:rPr>
                        <a:t>escription</a:t>
                      </a:r>
                      <a:r>
                        <a:rPr lang="en-US" sz="3500" dirty="0">
                          <a:solidFill>
                            <a:srgbClr val="002060"/>
                          </a:solidFill>
                          <a:latin typeface="Arial"/>
                          <a:cs typeface="Arial"/>
                        </a:rPr>
                        <a:t> of research methods and materials</a:t>
                      </a:r>
                      <a:endParaRPr lang="sk-SK" sz="35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3600" dirty="0"/>
                        <a:t>A structured pilot survey was conducted among 48 professionals representing various functions within or supplying to the automotive industry. The survey included three main parts: respondent profiling within the value chain, evaluation of service management elements, and rating of quality determinants based on a modified SERVQUAL model using a five-point Likert scale. Service attributes were categorized into six thematic groups: general performance (e.g. professionalism, timeliness), operational flexibility, communication effectiveness, equipment/tools, innovation &amp; sustainability, and financial/compliance aspects. The study compared the impact of satisfaction surveys run by service providers versus those initiated by clients, revealing that customer-led assessments were more likely to result in service improvements.</a:t>
                      </a:r>
                      <a:endParaRPr lang="sk-SK" sz="3500" dirty="0">
                        <a:solidFill>
                          <a:srgbClr val="002060"/>
                        </a:solidFill>
                        <a:latin typeface="Arial"/>
                        <a:cs typeface="Arial"/>
                      </a:endParaRPr>
                    </a:p>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649175370"/>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r>
                        <a:rPr lang="sk-SK" sz="3500" dirty="0">
                          <a:solidFill>
                            <a:srgbClr val="002060"/>
                          </a:solidFill>
                          <a:latin typeface="Arial" panose="020B0604020202020204" pitchFamily="34" charset="0"/>
                          <a:cs typeface="Arial" panose="020B0604020202020204" pitchFamily="34" charset="0"/>
                        </a:rPr>
                        <a:t>S</a:t>
                      </a:r>
                      <a:r>
                        <a:rPr lang="en-US" sz="3500" dirty="0" err="1">
                          <a:solidFill>
                            <a:srgbClr val="002060"/>
                          </a:solidFill>
                          <a:latin typeface="Arial" panose="020B0604020202020204" pitchFamily="34" charset="0"/>
                          <a:cs typeface="Arial" panose="020B0604020202020204" pitchFamily="34" charset="0"/>
                        </a:rPr>
                        <a:t>ummary</a:t>
                      </a:r>
                      <a:r>
                        <a:rPr lang="en-US" sz="3500" dirty="0">
                          <a:solidFill>
                            <a:srgbClr val="002060"/>
                          </a:solidFill>
                          <a:latin typeface="Arial" panose="020B0604020202020204" pitchFamily="34" charset="0"/>
                          <a:cs typeface="Arial" panose="020B0604020202020204" pitchFamily="34" charset="0"/>
                        </a:rPr>
                        <a:t> of research conclusion</a:t>
                      </a:r>
                      <a:r>
                        <a:rPr lang="sk-SK" sz="3500" dirty="0">
                          <a:solidFill>
                            <a:srgbClr val="002060"/>
                          </a:solidFill>
                          <a:latin typeface="Arial" panose="020B0604020202020204" pitchFamily="34" charset="0"/>
                          <a:cs typeface="Arial" panose="020B0604020202020204" pitchFamily="34" charset="0"/>
                        </a:rPr>
                        <a:t>s</a:t>
                      </a:r>
                      <a:r>
                        <a:rPr lang="en-US" sz="3500" dirty="0">
                          <a:solidFill>
                            <a:srgbClr val="002060"/>
                          </a:solidFill>
                          <a:latin typeface="Arial" panose="020B0604020202020204" pitchFamily="34" charset="0"/>
                          <a:cs typeface="Arial" panose="020B0604020202020204" pitchFamily="34" charset="0"/>
                        </a:rPr>
                        <a:t>, impact and potential areas of further research in this field</a:t>
                      </a:r>
                      <a:endParaRPr lang="sk-SK" sz="3500" dirty="0">
                        <a:solidFill>
                          <a:srgbClr val="002060"/>
                        </a:solidFill>
                        <a:latin typeface="Arial" panose="020B0604020202020204" pitchFamily="34" charset="0"/>
                        <a:cs typeface="Arial" panose="020B0604020202020204" pitchFamily="34" charset="0"/>
                      </a:endParaRPr>
                    </a:p>
                    <a:p>
                      <a:r>
                        <a:rPr lang="en-GB" sz="3600" dirty="0"/>
                        <a:t>The research underscores the complex, multi-layered nature of B2B service outsourcing in the automotive industry. While industry standards provide general guidance, companies need more refined tools and strategies to assess and improve service quality effectively. The clear asymmetry in survey impact—where client evaluations outperform provider self-assessments—points to the importance of customer empowerment in quality control processes.</a:t>
                      </a:r>
                    </a:p>
                    <a:p>
                      <a:r>
                        <a:rPr lang="en-GB" sz="3600" dirty="0"/>
                        <a:t>These findings advocate for more structured and differentiated approaches to evaluating service suppliers versus material providers. Further research could explore how specific digital tools—such as AI-driven service analytics, blockchain-based audit trails, or automated feedback mechanisms—might enhance the efficiency and accountability of outsourcing partnerships. </a:t>
                      </a:r>
                      <a:r>
                        <a:rPr lang="en-GB" sz="3600"/>
                        <a:t>There's also strong potential to integrate ESG (environmental, social, governance) criteria into service quality metrics to align with broader industry transformation goals.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54329484"/>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noProof="1">
                          <a:solidFill>
                            <a:srgbClr val="002060"/>
                          </a:solidFill>
                          <a:latin typeface="Arial"/>
                          <a:ea typeface="+mn-ea"/>
                          <a:cs typeface="Arial"/>
                        </a:rPr>
                        <a:t>Identify applicable funding agency here, put sponsor acknowledgments and references.</a:t>
                      </a:r>
                      <a:endParaRPr lang="pl-PL" sz="3500" kern="1200" noProof="1">
                        <a:solidFill>
                          <a:srgbClr val="002060"/>
                        </a:solidFill>
                        <a:latin typeface="Arial"/>
                        <a:ea typeface="+mn-ea"/>
                        <a:cs typeface="Arial"/>
                      </a:endParaRPr>
                    </a:p>
                    <a:p>
                      <a:pPr lvl="0">
                        <a:buNone/>
                      </a:pPr>
                      <a:r>
                        <a:rPr lang="en-GB" sz="3600" dirty="0"/>
                        <a:t>This research received no direct funding. Potential funding bodies for related research include Horizon Europe, the Polish National Centre for Research and Development (NCBR), and automotive associations such as CLEPA or ACEA.</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1" name="Obraz 10">
            <a:extLst>
              <a:ext uri="{FF2B5EF4-FFF2-40B4-BE49-F238E27FC236}">
                <a16:creationId xmlns:a16="http://schemas.microsoft.com/office/drawing/2014/main" id="{7FBDB88F-B2E7-7785-B340-092658AEF296}"/>
              </a:ext>
            </a:extLst>
          </p:cNvPr>
          <p:cNvPicPr>
            <a:picLocks noChangeAspect="1"/>
          </p:cNvPicPr>
          <p:nvPr/>
        </p:nvPicPr>
        <p:blipFill>
          <a:blip r:embed="rId4"/>
          <a:stretch>
            <a:fillRect/>
          </a:stretch>
        </p:blipFill>
        <p:spPr>
          <a:xfrm>
            <a:off x="16229589" y="20609997"/>
            <a:ext cx="14178670" cy="8790776"/>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1ebbd3b-2ae5-4874-9d10-863453c55b7f}" enabled="0" method="" siteId="{91ebbd3b-2ae5-4874-9d10-863453c55b7f}" removed="1"/>
</clbl:labelList>
</file>

<file path=docProps/app.xml><?xml version="1.0" encoding="utf-8"?>
<Properties xmlns="http://schemas.openxmlformats.org/officeDocument/2006/extended-properties" xmlns:vt="http://schemas.openxmlformats.org/officeDocument/2006/docPropsVTypes">
  <Template>Office Theme</Template>
  <TotalTime>33</TotalTime>
  <Words>709</Words>
  <Application>Microsoft Office PowerPoint</Application>
  <PresentationFormat>Niestandardowy</PresentationFormat>
  <Paragraphs>28</Paragraphs>
  <Slides>1</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vt:i4>
      </vt:variant>
    </vt:vector>
  </HeadingPairs>
  <TitlesOfParts>
    <vt:vector size="5" baseType="lpstr">
      <vt:lpstr>Aptos</vt:lpstr>
      <vt:lpstr>Aptos Display</vt:lpstr>
      <vt:lpstr>Arial</vt:lpstr>
      <vt:lpstr>Motív Office</vt:lpstr>
      <vt:lpstr>Analysis of the determinants of the quality of outsourcing services in B2B relations in the automotive industry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Jakub Cieśla</cp:lastModifiedBy>
  <cp:revision>2</cp:revision>
  <dcterms:created xsi:type="dcterms:W3CDTF">2024-08-16T05:44:32Z</dcterms:created>
  <dcterms:modified xsi:type="dcterms:W3CDTF">2025-04-17T11:02:00Z</dcterms:modified>
</cp:coreProperties>
</file>