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33" d="100"/>
          <a:sy n="33" d="100"/>
        </p:scale>
        <p:origin x="535" y="-5249"/>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5. 5. 2025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5. 5. 2025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5. 5. 2025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5. 5. 2025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5. 5. 2025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5. 5. 2025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5. 5. 2025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5. 5. 2025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5. 5. 2025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5. 5. 2025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5. 5. 2025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5. 5. 2025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317624" y="2626402"/>
            <a:ext cx="29764040" cy="1831297"/>
          </a:xfrm>
          <a:noFill/>
          <a:ln w="152400">
            <a:noFill/>
          </a:ln>
        </p:spPr>
        <p:style>
          <a:lnRef idx="2">
            <a:schemeClr val="dk1"/>
          </a:lnRef>
          <a:fillRef idx="1">
            <a:schemeClr val="lt1"/>
          </a:fillRef>
          <a:effectRef idx="0">
            <a:schemeClr val="dk1"/>
          </a:effectRef>
          <a:fontRef idx="minor">
            <a:schemeClr val="dk1"/>
          </a:fontRef>
        </p:style>
        <p:txBody>
          <a:bodyPr anchor="ctr">
            <a:normAutofit fontScale="90000"/>
          </a:bodyPr>
          <a:lstStyle/>
          <a:p>
            <a:pPr algn="l"/>
            <a:r>
              <a:rPr lang="en-US" sz="9000" noProof="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New trends in automotive – Electric drives and power electronics</a:t>
            </a: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en-US" sz="3500" b="1" noProof="0" dirty="0">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Scientific Conference on Sustainable, Modern and Safe Transport</a:t>
            </a:r>
            <a:endParaRPr lang="en-US" sz="3500" noProof="0"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17624" y="4600706"/>
            <a:ext cx="29764040"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00000"/>
              </a:lnSpc>
            </a:pPr>
            <a:r>
              <a:rPr lang="en-US" sz="4500" noProof="0" dirty="0">
                <a:solidFill>
                  <a:srgbClr val="002060"/>
                </a:solidFill>
                <a:latin typeface="Arial" panose="020B0604020202020204" pitchFamily="34" charset="0"/>
                <a:cs typeface="Arial" panose="020B0604020202020204" pitchFamily="34" charset="0"/>
              </a:rPr>
              <a:t>Ján Markovič</a:t>
            </a:r>
            <a:r>
              <a:rPr lang="en-US" sz="4500" baseline="30000" noProof="0" dirty="0">
                <a:solidFill>
                  <a:srgbClr val="002060"/>
                </a:solidFill>
                <a:latin typeface="Arial" panose="020B0604020202020204" pitchFamily="34" charset="0"/>
                <a:cs typeface="Arial" panose="020B0604020202020204" pitchFamily="34" charset="0"/>
              </a:rPr>
              <a:t>1</a:t>
            </a:r>
            <a:r>
              <a:rPr lang="en-US" sz="4500" noProof="0" dirty="0">
                <a:solidFill>
                  <a:srgbClr val="002060"/>
                </a:solidFill>
                <a:latin typeface="Arial" panose="020B0604020202020204" pitchFamily="34" charset="0"/>
                <a:cs typeface="Arial" panose="020B0604020202020204" pitchFamily="34" charset="0"/>
              </a:rPr>
              <a:t>,</a:t>
            </a:r>
            <a:r>
              <a:rPr lang="en-US" sz="4500" baseline="30000" noProof="0" dirty="0">
                <a:solidFill>
                  <a:srgbClr val="002060"/>
                </a:solidFill>
                <a:latin typeface="Arial" panose="020B0604020202020204" pitchFamily="34" charset="0"/>
                <a:cs typeface="Arial" panose="020B0604020202020204" pitchFamily="34" charset="0"/>
              </a:rPr>
              <a:t> </a:t>
            </a:r>
            <a:r>
              <a:rPr lang="en-US" sz="4500" noProof="0" dirty="0">
                <a:solidFill>
                  <a:srgbClr val="002060"/>
                </a:solidFill>
                <a:latin typeface="Arial" panose="020B0604020202020204" pitchFamily="34" charset="0"/>
                <a:cs typeface="Arial" panose="020B0604020202020204" pitchFamily="34" charset="0"/>
              </a:rPr>
              <a:t>Michal Frivaldský</a:t>
            </a:r>
            <a:r>
              <a:rPr lang="en-US" sz="4500" baseline="30000" noProof="0" dirty="0">
                <a:solidFill>
                  <a:srgbClr val="002060"/>
                </a:solidFill>
                <a:latin typeface="Arial" panose="020B0604020202020204" pitchFamily="34" charset="0"/>
                <a:cs typeface="Arial" panose="020B0604020202020204" pitchFamily="34" charset="0"/>
              </a:rPr>
              <a:t>1</a:t>
            </a:r>
            <a:r>
              <a:rPr lang="en-US" sz="4500" noProof="0" dirty="0">
                <a:solidFill>
                  <a:srgbClr val="002060"/>
                </a:solidFill>
                <a:latin typeface="Arial" panose="020B0604020202020204" pitchFamily="34" charset="0"/>
                <a:cs typeface="Arial" panose="020B0604020202020204" pitchFamily="34" charset="0"/>
              </a:rPr>
              <a:t> </a:t>
            </a:r>
            <a:endParaRPr lang="en-US" sz="4500" baseline="30000" noProof="0" dirty="0">
              <a:solidFill>
                <a:srgbClr val="002060"/>
              </a:solidFill>
              <a:latin typeface="Arial" panose="020B0604020202020204" pitchFamily="34" charset="0"/>
              <a:cs typeface="Arial" panose="020B0604020202020204" pitchFamily="34" charset="0"/>
            </a:endParaRPr>
          </a:p>
        </p:txBody>
      </p:sp>
      <p:sp>
        <p:nvSpPr>
          <p:cNvPr id="7" name="Nadpis 1">
            <a:extLst>
              <a:ext uri="{FF2B5EF4-FFF2-40B4-BE49-F238E27FC236}">
                <a16:creationId xmlns:a16="http://schemas.microsoft.com/office/drawing/2014/main" id="{20F7CD64-85F1-247D-E70C-3773FAB96CA9}"/>
              </a:ext>
            </a:extLst>
          </p:cNvPr>
          <p:cNvSpPr txBox="1">
            <a:spLocks/>
          </p:cNvSpPr>
          <p:nvPr/>
        </p:nvSpPr>
        <p:spPr>
          <a:xfrm>
            <a:off x="1317624" y="6108007"/>
            <a:ext cx="29764040" cy="1470971"/>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2"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10000"/>
              </a:lnSpc>
            </a:pPr>
            <a:r>
              <a:rPr lang="en-US" sz="3600" i="1" noProof="0" dirty="0">
                <a:solidFill>
                  <a:srgbClr val="002060"/>
                </a:solidFill>
                <a:latin typeface="Arial" panose="020B0604020202020204" pitchFamily="34" charset="0"/>
                <a:cs typeface="Arial" panose="020B0604020202020204" pitchFamily="34" charset="0"/>
              </a:rPr>
              <a:t>1 University of Žilina, </a:t>
            </a:r>
            <a:r>
              <a:rPr lang="en-US" sz="3600" i="1" noProof="0" dirty="0" err="1">
                <a:solidFill>
                  <a:srgbClr val="002060"/>
                </a:solidFill>
                <a:latin typeface="Arial" panose="020B0604020202020204" pitchFamily="34" charset="0"/>
                <a:cs typeface="Arial" panose="020B0604020202020204" pitchFamily="34" charset="0"/>
              </a:rPr>
              <a:t>Univerzitná</a:t>
            </a:r>
            <a:r>
              <a:rPr lang="en-US" sz="3600" i="1" noProof="0" dirty="0">
                <a:solidFill>
                  <a:srgbClr val="002060"/>
                </a:solidFill>
                <a:latin typeface="Arial" panose="020B0604020202020204" pitchFamily="34" charset="0"/>
                <a:cs typeface="Arial" panose="020B0604020202020204" pitchFamily="34" charset="0"/>
              </a:rPr>
              <a:t> 8215, 010 26 Žilina, Slovakia</a:t>
            </a: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1830192561"/>
              </p:ext>
            </p:extLst>
          </p:nvPr>
        </p:nvGraphicFramePr>
        <p:xfrm>
          <a:off x="1347570" y="7769152"/>
          <a:ext cx="29764038" cy="5391556"/>
        </p:xfrm>
        <a:graphic>
          <a:graphicData uri="http://schemas.openxmlformats.org/drawingml/2006/table">
            <a:tbl>
              <a:tblPr firstRow="1" bandRow="1">
                <a:tableStyleId>{5C22544A-7EE6-4342-B048-85BDC9FD1C3A}</a:tableStyleId>
              </a:tblPr>
              <a:tblGrid>
                <a:gridCol w="9921346">
                  <a:extLst>
                    <a:ext uri="{9D8B030D-6E8A-4147-A177-3AD203B41FA5}">
                      <a16:colId xmlns:a16="http://schemas.microsoft.com/office/drawing/2014/main" val="3004831674"/>
                    </a:ext>
                  </a:extLst>
                </a:gridCol>
                <a:gridCol w="9921346">
                  <a:extLst>
                    <a:ext uri="{9D8B030D-6E8A-4147-A177-3AD203B41FA5}">
                      <a16:colId xmlns:a16="http://schemas.microsoft.com/office/drawing/2014/main" val="1252346389"/>
                    </a:ext>
                  </a:extLst>
                </a:gridCol>
                <a:gridCol w="9921346">
                  <a:extLst>
                    <a:ext uri="{9D8B030D-6E8A-4147-A177-3AD203B41FA5}">
                      <a16:colId xmlns:a16="http://schemas.microsoft.com/office/drawing/2014/main" val="4221354044"/>
                    </a:ext>
                  </a:extLst>
                </a:gridCol>
              </a:tblGrid>
              <a:tr h="1032916">
                <a:tc gridSpan="3">
                  <a:txBody>
                    <a:bodyPr/>
                    <a:lstStyle/>
                    <a:p>
                      <a:pPr algn="ctr"/>
                      <a:r>
                        <a:rPr lang="en-US" sz="4500" cap="small" baseline="0" noProof="0" dirty="0">
                          <a:latin typeface="Arial" panose="020B0604020202020204" pitchFamily="34" charset="0"/>
                          <a:cs typeface="Arial" panose="020B0604020202020204" pitchFamily="34" charset="0"/>
                        </a:rPr>
                        <a:t>introduction</a:t>
                      </a: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3482022218"/>
                  </a:ext>
                </a:extLst>
              </a:tr>
              <a:tr h="3400242">
                <a:tc>
                  <a:txBody>
                    <a:bodyPr/>
                    <a:lstStyle/>
                    <a:p>
                      <a:r>
                        <a:rPr lang="en-US" sz="3500" noProof="0" dirty="0">
                          <a:solidFill>
                            <a:srgbClr val="002060"/>
                          </a:solidFill>
                          <a:latin typeface="Arial" panose="020B0604020202020204" pitchFamily="34" charset="0"/>
                          <a:cs typeface="Arial" panose="020B0604020202020204" pitchFamily="34" charset="0"/>
                        </a:rPr>
                        <a:t>Worldwide pressure on green mobility brings the mobility industry into the most disruptive period of all time, challenging it with requirements for improvement of electric vehicles, its fundamentals while preserving environmental protection and reduction of emissions.</a:t>
                      </a:r>
                    </a:p>
                    <a:p>
                      <a:endParaRPr lang="en-US" sz="3500" noProof="0" dirty="0">
                        <a:latin typeface="Arial" panose="020B0604020202020204" pitchFamily="34" charset="0"/>
                        <a:cs typeface="Arial" panose="020B0604020202020204" pitchFamily="34" charset="0"/>
                      </a:endParaRPr>
                    </a:p>
                    <a:p>
                      <a:endParaRPr lang="en-US" sz="3500" noProof="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3239902" rtl="0" eaLnBrk="1" fontAlgn="auto" latinLnBrk="0" hangingPunct="1">
                        <a:lnSpc>
                          <a:spcPct val="100000"/>
                        </a:lnSpc>
                        <a:spcBef>
                          <a:spcPts val="0"/>
                        </a:spcBef>
                        <a:spcAft>
                          <a:spcPts val="0"/>
                        </a:spcAft>
                        <a:buClrTx/>
                        <a:buSzTx/>
                        <a:buFontTx/>
                        <a:buNone/>
                        <a:tabLst/>
                        <a:defRPr/>
                      </a:pPr>
                      <a:r>
                        <a:rPr lang="en-US" sz="3500" noProof="0" dirty="0">
                          <a:solidFill>
                            <a:srgbClr val="002060"/>
                          </a:solidFill>
                          <a:latin typeface="Arial" panose="020B0604020202020204" pitchFamily="34" charset="0"/>
                          <a:cs typeface="Arial" panose="020B0604020202020204" pitchFamily="34" charset="0"/>
                        </a:rPr>
                        <a:t>Main two challenges of EV is cost and size of energy storage with traction drive system. Targets set by European union and USDrive partnership require decreased target pricing per kW of traction drives, while retaining reliability and sustainability at adequate levels.</a:t>
                      </a:r>
                    </a:p>
                    <a:p>
                      <a:endParaRPr lang="en-US" noProof="0"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US" sz="3500" noProof="0" dirty="0">
                          <a:solidFill>
                            <a:srgbClr val="002060"/>
                          </a:solidFill>
                          <a:latin typeface="Arial" panose="020B0604020202020204" pitchFamily="34" charset="0"/>
                          <a:cs typeface="Arial" panose="020B0604020202020204" pitchFamily="34" charset="0"/>
                        </a:rPr>
                        <a:t>Utilization of high voltage levels, single traction drive electric motor and power converters containing advanced semiconductor devices.</a:t>
                      </a:r>
                    </a:p>
                    <a:p>
                      <a:endParaRPr lang="en-US" noProof="0"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1600931023"/>
              </p:ext>
            </p:extLst>
          </p:nvPr>
        </p:nvGraphicFramePr>
        <p:xfrm>
          <a:off x="1317621" y="12662926"/>
          <a:ext cx="29793987" cy="4078467"/>
        </p:xfrm>
        <a:graphic>
          <a:graphicData uri="http://schemas.openxmlformats.org/drawingml/2006/table">
            <a:tbl>
              <a:tblPr firstRow="1" bandRow="1">
                <a:tableStyleId>{5C22544A-7EE6-4342-B048-85BDC9FD1C3A}</a:tableStyleId>
              </a:tblPr>
              <a:tblGrid>
                <a:gridCol w="29793987">
                  <a:extLst>
                    <a:ext uri="{9D8B030D-6E8A-4147-A177-3AD203B41FA5}">
                      <a16:colId xmlns:a16="http://schemas.microsoft.com/office/drawing/2014/main" val="3004831674"/>
                    </a:ext>
                  </a:extLst>
                </a:gridCol>
              </a:tblGrid>
              <a:tr h="846907">
                <a:tc>
                  <a:txBody>
                    <a:bodyPr/>
                    <a:lstStyle/>
                    <a:p>
                      <a:pPr algn="ctr"/>
                      <a:r>
                        <a:rPr lang="en-US" sz="3500" cap="small" baseline="0" noProof="0" dirty="0">
                          <a:latin typeface="Arial"/>
                          <a:cs typeface="Arial"/>
                        </a:rPr>
                        <a:t>materials,  methods &amp; implementation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3231560">
                <a:tc>
                  <a:txBody>
                    <a:bodyPr/>
                    <a:lstStyle/>
                    <a:p>
                      <a:r>
                        <a:rPr lang="en-US" sz="3500" noProof="0" dirty="0">
                          <a:solidFill>
                            <a:srgbClr val="002060"/>
                          </a:solidFill>
                          <a:latin typeface="Arial"/>
                          <a:cs typeface="Arial"/>
                        </a:rPr>
                        <a:t>Analysis of the actual and future plans for development of transportation sector with the intention for lowering carbon emissions while retaining the sustainability and reliability of the vehicle usage. Inspecting the plans reveals actual and future targets set for the development, as they are required by authorities or research groups. Continuing by analysis of the state-of-art devices and technologies in automotive sector as electric machines (EMs) and power converters reveals the most actual trends from research and development (R&amp;D) sector. Implementation of described points brings insight into possible solutions for raised main questions in automotive and environmental sectors for urban and logistical transportation.</a:t>
                      </a:r>
                      <a:endParaRPr lang="en-US" sz="3500" noProof="0" dirty="0">
                        <a:solidFill>
                          <a:schemeClr val="tx2"/>
                        </a:solidFill>
                        <a:effectLs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8792212"/>
                  </a:ext>
                </a:extLst>
              </a:tr>
            </a:tbl>
          </a:graphicData>
        </a:graphic>
      </p:graphicFrame>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2559959200"/>
              </p:ext>
            </p:extLst>
          </p:nvPr>
        </p:nvGraphicFramePr>
        <p:xfrm>
          <a:off x="1347570" y="16962120"/>
          <a:ext cx="29764038" cy="20593055"/>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823012">
                <a:tc>
                  <a:txBody>
                    <a:bodyPr/>
                    <a:lstStyle/>
                    <a:p>
                      <a:pPr algn="ctr"/>
                      <a:r>
                        <a:rPr lang="en-US" sz="4500" cap="small" baseline="0" noProof="0" dirty="0">
                          <a:latin typeface="Arial"/>
                          <a:cs typeface="Arial"/>
                        </a:rPr>
                        <a:t>results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13668450">
                <a:tc>
                  <a:txBody>
                    <a:bodyPr/>
                    <a:lstStyle/>
                    <a:p>
                      <a:pPr algn="l"/>
                      <a:r>
                        <a:rPr lang="en-US" sz="3500" noProof="0" dirty="0">
                          <a:solidFill>
                            <a:srgbClr val="002060"/>
                          </a:solidFill>
                          <a:latin typeface="Arial"/>
                          <a:cs typeface="Arial"/>
                        </a:rPr>
                        <a:t>European Commission published a plan for transforming EU into a low-carbon economy by year 2050. As transportation sector holds major part in terms of producing emissions, implementation of EVs is a promising solution for described issue. Environmental stress and political pressure evoked public pressure for clean, sustainable and efficient vehicles suited for urban transport. While described implementation of electrification is in progress, there is a rising demand for more efficient electric traction drive systems with higher power, ensuring better range for given battery charge. USDrive partnership proposed support to the mass market adaption of EVs. Their focus is set on electric drives, power electronics and traction drive systems, while maintaining technology, cost and reliability. Due to progression of the EV market, innovation needs</a:t>
                      </a:r>
                      <a:br>
                        <a:rPr lang="en-US" sz="3500" noProof="0" dirty="0">
                          <a:solidFill>
                            <a:srgbClr val="002060"/>
                          </a:solidFill>
                          <a:latin typeface="Arial"/>
                          <a:cs typeface="Arial"/>
                        </a:rPr>
                      </a:br>
                      <a:r>
                        <a:rPr lang="en-US" sz="3500" noProof="0" dirty="0">
                          <a:solidFill>
                            <a:srgbClr val="002060"/>
                          </a:solidFill>
                          <a:latin typeface="Arial"/>
                          <a:cs typeface="Arial"/>
                        </a:rPr>
                        <a:t>to provide greater portable power and lower energy consumption. USDrive already set</a:t>
                      </a:r>
                      <a:br>
                        <a:rPr lang="en-US" sz="3500" noProof="0" dirty="0">
                          <a:solidFill>
                            <a:srgbClr val="002060"/>
                          </a:solidFill>
                          <a:latin typeface="Arial"/>
                          <a:cs typeface="Arial"/>
                        </a:rPr>
                      </a:br>
                      <a:r>
                        <a:rPr lang="en-US" sz="3500" noProof="0" dirty="0">
                          <a:solidFill>
                            <a:srgbClr val="002060"/>
                          </a:solidFill>
                          <a:latin typeface="Arial"/>
                          <a:cs typeface="Arial"/>
                        </a:rPr>
                        <a:t>goal for utilizing high voltage levels and single traction drive electric motor, together</a:t>
                      </a:r>
                      <a:br>
                        <a:rPr lang="en-US" sz="3500" noProof="0" dirty="0">
                          <a:solidFill>
                            <a:srgbClr val="002060"/>
                          </a:solidFill>
                          <a:latin typeface="Arial"/>
                          <a:cs typeface="Arial"/>
                        </a:rPr>
                      </a:br>
                      <a:r>
                        <a:rPr lang="en-US" sz="3500" noProof="0" dirty="0">
                          <a:solidFill>
                            <a:srgbClr val="002060"/>
                          </a:solidFill>
                          <a:latin typeface="Arial"/>
                          <a:cs typeface="Arial"/>
                        </a:rPr>
                        <a:t>combined with wide-bandgap switching devices and more appropriate technical instructions</a:t>
                      </a:r>
                      <a:br>
                        <a:rPr lang="en-US" sz="3500" noProof="0" dirty="0">
                          <a:solidFill>
                            <a:srgbClr val="002060"/>
                          </a:solidFill>
                          <a:latin typeface="Arial"/>
                          <a:cs typeface="Arial"/>
                        </a:rPr>
                      </a:br>
                      <a:r>
                        <a:rPr lang="en-US" sz="3500" noProof="0" dirty="0">
                          <a:solidFill>
                            <a:srgbClr val="002060"/>
                          </a:solidFill>
                          <a:latin typeface="Arial"/>
                          <a:cs typeface="Arial"/>
                        </a:rPr>
                        <a:t>for advanced integrated power module design.</a:t>
                      </a:r>
                      <a:br>
                        <a:rPr lang="en-US" sz="3500" noProof="0" dirty="0">
                          <a:solidFill>
                            <a:srgbClr val="002060"/>
                          </a:solidFill>
                          <a:latin typeface="Arial"/>
                          <a:cs typeface="Arial"/>
                        </a:rPr>
                      </a:br>
                      <a:r>
                        <a:rPr lang="en-US" sz="3500" noProof="0" dirty="0">
                          <a:solidFill>
                            <a:srgbClr val="002060"/>
                          </a:solidFill>
                          <a:latin typeface="Arial"/>
                          <a:cs typeface="Arial"/>
                        </a:rPr>
                        <a:t>Recently discovered carbon nanotube incorporated copper windings are gaining traction</a:t>
                      </a:r>
                      <a:br>
                        <a:rPr lang="en-US" sz="3500" noProof="0" dirty="0">
                          <a:solidFill>
                            <a:srgbClr val="002060"/>
                          </a:solidFill>
                          <a:latin typeface="Arial"/>
                          <a:cs typeface="Arial"/>
                        </a:rPr>
                      </a:br>
                      <a:r>
                        <a:rPr lang="en-US" sz="3500" noProof="0" dirty="0">
                          <a:solidFill>
                            <a:srgbClr val="002060"/>
                          </a:solidFill>
                          <a:latin typeface="Arial"/>
                          <a:cs typeface="Arial"/>
                        </a:rPr>
                        <a:t>in interest for usage. Permanent magnet machines rely on NdFeB magnets due to</a:t>
                      </a:r>
                      <a:br>
                        <a:rPr lang="en-US" sz="3500" noProof="0" dirty="0">
                          <a:solidFill>
                            <a:srgbClr val="002060"/>
                          </a:solidFill>
                          <a:latin typeface="Arial"/>
                          <a:cs typeface="Arial"/>
                        </a:rPr>
                      </a:br>
                      <a:r>
                        <a:rPr lang="en-US" sz="3500" noProof="0" dirty="0">
                          <a:solidFill>
                            <a:srgbClr val="002060"/>
                          </a:solidFill>
                          <a:latin typeface="Arial"/>
                          <a:cs typeface="Arial"/>
                        </a:rPr>
                        <a:t>high energy density, but they come with high cost. Currently there are available alternative</a:t>
                      </a:r>
                      <a:br>
                        <a:rPr lang="en-US" sz="3500" noProof="0" dirty="0">
                          <a:solidFill>
                            <a:srgbClr val="002060"/>
                          </a:solidFill>
                          <a:latin typeface="Arial"/>
                          <a:cs typeface="Arial"/>
                        </a:rPr>
                      </a:br>
                      <a:r>
                        <a:rPr lang="en-US" sz="3500" noProof="0" dirty="0">
                          <a:solidFill>
                            <a:srgbClr val="002060"/>
                          </a:solidFill>
                          <a:latin typeface="Arial"/>
                          <a:cs typeface="Arial"/>
                        </a:rPr>
                        <a:t>types of magnets, free of expensive heavy rare-earth (HRE) materials. Improvement in</a:t>
                      </a:r>
                      <a:br>
                        <a:rPr lang="en-US" sz="3500" noProof="0" dirty="0">
                          <a:solidFill>
                            <a:srgbClr val="002060"/>
                          </a:solidFill>
                          <a:latin typeface="Arial"/>
                          <a:cs typeface="Arial"/>
                        </a:rPr>
                      </a:br>
                      <a:r>
                        <a:rPr lang="en-US" sz="3500" noProof="0" dirty="0">
                          <a:solidFill>
                            <a:srgbClr val="002060"/>
                          </a:solidFill>
                          <a:latin typeface="Arial"/>
                          <a:cs typeface="Arial"/>
                        </a:rPr>
                        <a:t>materials of stator and rotor laminations for EMs improve magnetic properties and reduce</a:t>
                      </a:r>
                      <a:br>
                        <a:rPr lang="en-US" sz="3500" noProof="0" dirty="0">
                          <a:solidFill>
                            <a:srgbClr val="002060"/>
                          </a:solidFill>
                          <a:latin typeface="Arial"/>
                          <a:cs typeface="Arial"/>
                        </a:rPr>
                      </a:br>
                      <a:r>
                        <a:rPr lang="en-US" sz="3500" noProof="0" dirty="0">
                          <a:solidFill>
                            <a:srgbClr val="002060"/>
                          </a:solidFill>
                          <a:latin typeface="Arial"/>
                          <a:cs typeface="Arial"/>
                        </a:rPr>
                        <a:t>core losses. Power density targets are counting on the wide band-gap (WBG) switching</a:t>
                      </a:r>
                      <a:br>
                        <a:rPr lang="en-US" sz="3500" noProof="0" dirty="0">
                          <a:solidFill>
                            <a:srgbClr val="002060"/>
                          </a:solidFill>
                          <a:latin typeface="Arial"/>
                          <a:cs typeface="Arial"/>
                        </a:rPr>
                      </a:br>
                      <a:r>
                        <a:rPr lang="en-US" sz="3500" noProof="0" dirty="0">
                          <a:solidFill>
                            <a:srgbClr val="002060"/>
                          </a:solidFill>
                          <a:latin typeface="Arial"/>
                          <a:cs typeface="Arial"/>
                        </a:rPr>
                        <a:t>devices, which ensure reduced power losses and chip sizes. Proposed WBG devices</a:t>
                      </a:r>
                      <a:br>
                        <a:rPr lang="en-US" sz="3500" noProof="0" dirty="0">
                          <a:solidFill>
                            <a:srgbClr val="002060"/>
                          </a:solidFill>
                          <a:latin typeface="Arial"/>
                          <a:cs typeface="Arial"/>
                        </a:rPr>
                      </a:br>
                      <a:r>
                        <a:rPr lang="en-US" sz="3500" noProof="0" dirty="0">
                          <a:solidFill>
                            <a:srgbClr val="002060"/>
                          </a:solidFill>
                          <a:latin typeface="Arial"/>
                          <a:cs typeface="Arial"/>
                        </a:rPr>
                        <a:t>are made from Silicon carbide (SiC) and Gallium Nitride (GaN) materials.</a:t>
                      </a:r>
                      <a:br>
                        <a:rPr lang="en-US" sz="3500" noProof="0" dirty="0">
                          <a:solidFill>
                            <a:srgbClr val="002060"/>
                          </a:solidFill>
                          <a:latin typeface="Arial"/>
                          <a:cs typeface="Arial"/>
                        </a:rPr>
                      </a:br>
                      <a:r>
                        <a:rPr lang="en-US" sz="3500" noProof="0" dirty="0">
                          <a:solidFill>
                            <a:srgbClr val="002060"/>
                          </a:solidFill>
                          <a:latin typeface="Arial"/>
                          <a:cs typeface="Arial"/>
                        </a:rPr>
                        <a:t>Advancements in packaging of switching devices can deliver superior thermal and</a:t>
                      </a:r>
                      <a:br>
                        <a:rPr lang="en-US" sz="3500" noProof="0" dirty="0">
                          <a:solidFill>
                            <a:srgbClr val="002060"/>
                          </a:solidFill>
                          <a:latin typeface="Arial"/>
                          <a:cs typeface="Arial"/>
                        </a:rPr>
                      </a:br>
                      <a:r>
                        <a:rPr lang="en-US" sz="3500" noProof="0" dirty="0">
                          <a:solidFill>
                            <a:srgbClr val="002060"/>
                          </a:solidFill>
                          <a:latin typeface="Arial"/>
                          <a:cs typeface="Arial"/>
                        </a:rPr>
                        <a:t>electrical performance. By usage of multilevel inverters (MLIs) and multiphase drives (MPDs),</a:t>
                      </a:r>
                      <a:br>
                        <a:rPr lang="en-US" sz="3500" noProof="0" dirty="0">
                          <a:solidFill>
                            <a:srgbClr val="002060"/>
                          </a:solidFill>
                          <a:latin typeface="Arial"/>
                          <a:cs typeface="Arial"/>
                        </a:rPr>
                      </a:br>
                      <a:r>
                        <a:rPr lang="en-US" sz="3500" noProof="0" dirty="0">
                          <a:solidFill>
                            <a:srgbClr val="002060"/>
                          </a:solidFill>
                          <a:latin typeface="Arial"/>
                          <a:cs typeface="Arial"/>
                        </a:rPr>
                        <a:t>manufacturers can offer high-torque and high-performance applications in EVs,</a:t>
                      </a:r>
                      <a:br>
                        <a:rPr lang="en-US" sz="3500" noProof="0" dirty="0">
                          <a:solidFill>
                            <a:srgbClr val="002060"/>
                          </a:solidFill>
                          <a:latin typeface="Arial"/>
                          <a:cs typeface="Arial"/>
                        </a:rPr>
                      </a:br>
                      <a:r>
                        <a:rPr lang="en-US" sz="3500" noProof="0" dirty="0">
                          <a:solidFill>
                            <a:srgbClr val="002060"/>
                          </a:solidFill>
                          <a:latin typeface="Arial"/>
                          <a:cs typeface="Arial"/>
                        </a:rPr>
                        <a:t>while MPDs can also operate in fault-tolerant mode. </a:t>
                      </a:r>
                    </a:p>
                    <a:p>
                      <a:endParaRPr lang="en-US" sz="3500" noProof="0" dirty="0">
                        <a:solidFill>
                          <a:srgbClr val="002060"/>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6101593">
                <a:tc>
                  <a:txBody>
                    <a:bodyPr/>
                    <a:lstStyle/>
                    <a:p>
                      <a:endParaRPr lang="en-US" sz="3500" noProof="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15635144"/>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4123349734"/>
              </p:ext>
            </p:extLst>
          </p:nvPr>
        </p:nvGraphicFramePr>
        <p:xfrm>
          <a:off x="1317621" y="29763720"/>
          <a:ext cx="29764038" cy="8932276"/>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373236">
                <a:tc>
                  <a:txBody>
                    <a:bodyPr/>
                    <a:lstStyle/>
                    <a:p>
                      <a:pPr algn="ctr"/>
                      <a:r>
                        <a:rPr lang="en-US" sz="4500" cap="small" baseline="0" noProof="0" dirty="0">
                          <a:solidFill>
                            <a:schemeClr val="bg1"/>
                          </a:solidFill>
                          <a:latin typeface="Arial" panose="020B0604020202020204" pitchFamily="34" charset="0"/>
                          <a:cs typeface="Arial" panose="020B0604020202020204" pitchFamily="34" charset="0"/>
                        </a:rPr>
                        <a:t>conclusion &amp; implementation path</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7469691">
                <a:tc>
                  <a:txBody>
                    <a:bodyPr/>
                    <a:lstStyle/>
                    <a:p>
                      <a:r>
                        <a:rPr lang="en-US" sz="3500" noProof="0" dirty="0">
                          <a:solidFill>
                            <a:srgbClr val="002060"/>
                          </a:solidFill>
                          <a:latin typeface="Arial" panose="020B0604020202020204" pitchFamily="34" charset="0"/>
                          <a:cs typeface="Arial" panose="020B0604020202020204" pitchFamily="34" charset="0"/>
                        </a:rPr>
                        <a:t>R&amp;D teams and manufacturers are continuously working on delivering new promising</a:t>
                      </a:r>
                      <a:br>
                        <a:rPr lang="en-US" sz="3500" noProof="0" dirty="0">
                          <a:solidFill>
                            <a:srgbClr val="002060"/>
                          </a:solidFill>
                          <a:latin typeface="Arial" panose="020B0604020202020204" pitchFamily="34" charset="0"/>
                          <a:cs typeface="Arial" panose="020B0604020202020204" pitchFamily="34" charset="0"/>
                        </a:rPr>
                      </a:br>
                      <a:r>
                        <a:rPr lang="en-US" sz="3500" noProof="0" dirty="0">
                          <a:solidFill>
                            <a:srgbClr val="002060"/>
                          </a:solidFill>
                          <a:latin typeface="Arial" panose="020B0604020202020204" pitchFamily="34" charset="0"/>
                          <a:cs typeface="Arial" panose="020B0604020202020204" pitchFamily="34" charset="0"/>
                        </a:rPr>
                        <a:t>technologies and materials in terms of electrical machines, traction inverters and optimizations.</a:t>
                      </a:r>
                      <a:br>
                        <a:rPr lang="en-US" sz="3500" noProof="0" dirty="0">
                          <a:solidFill>
                            <a:srgbClr val="002060"/>
                          </a:solidFill>
                          <a:latin typeface="Arial" panose="020B0604020202020204" pitchFamily="34" charset="0"/>
                          <a:cs typeface="Arial" panose="020B0604020202020204" pitchFamily="34" charset="0"/>
                        </a:rPr>
                      </a:br>
                      <a:r>
                        <a:rPr lang="en-US" sz="3500" noProof="0" dirty="0">
                          <a:solidFill>
                            <a:srgbClr val="002060"/>
                          </a:solidFill>
                          <a:latin typeface="Arial" panose="020B0604020202020204" pitchFamily="34" charset="0"/>
                          <a:cs typeface="Arial" panose="020B0604020202020204" pitchFamily="34" charset="0"/>
                        </a:rPr>
                        <a:t>There are still a lot of challenges that require examination and solutions. Proposed and</a:t>
                      </a:r>
                      <a:br>
                        <a:rPr lang="en-US" sz="3500" noProof="0" dirty="0">
                          <a:solidFill>
                            <a:srgbClr val="002060"/>
                          </a:solidFill>
                          <a:latin typeface="Arial" panose="020B0604020202020204" pitchFamily="34" charset="0"/>
                          <a:cs typeface="Arial" panose="020B0604020202020204" pitchFamily="34" charset="0"/>
                        </a:rPr>
                      </a:br>
                      <a:r>
                        <a:rPr lang="en-US" sz="3500" noProof="0" dirty="0">
                          <a:solidFill>
                            <a:srgbClr val="002060"/>
                          </a:solidFill>
                          <a:latin typeface="Arial" panose="020B0604020202020204" pitchFamily="34" charset="0"/>
                          <a:cs typeface="Arial" panose="020B0604020202020204" pitchFamily="34" charset="0"/>
                        </a:rPr>
                        <a:t>described technologies, materials and topologies are state-of-art promising solutions,</a:t>
                      </a:r>
                      <a:br>
                        <a:rPr lang="en-US" sz="3500" noProof="0" dirty="0">
                          <a:solidFill>
                            <a:srgbClr val="002060"/>
                          </a:solidFill>
                          <a:latin typeface="Arial" panose="020B0604020202020204" pitchFamily="34" charset="0"/>
                          <a:cs typeface="Arial" panose="020B0604020202020204" pitchFamily="34" charset="0"/>
                        </a:rPr>
                      </a:br>
                      <a:r>
                        <a:rPr lang="en-US" sz="3500" noProof="0" dirty="0">
                          <a:solidFill>
                            <a:srgbClr val="002060"/>
                          </a:solidFill>
                          <a:latin typeface="Arial" panose="020B0604020202020204" pitchFamily="34" charset="0"/>
                          <a:cs typeface="Arial" panose="020B0604020202020204" pitchFamily="34" charset="0"/>
                        </a:rPr>
                        <a:t>those are available for usage or still in a development phase. Challenging targets set</a:t>
                      </a:r>
                      <a:br>
                        <a:rPr lang="en-US" sz="3500" noProof="0" dirty="0">
                          <a:solidFill>
                            <a:srgbClr val="002060"/>
                          </a:solidFill>
                          <a:latin typeface="Arial" panose="020B0604020202020204" pitchFamily="34" charset="0"/>
                          <a:cs typeface="Arial" panose="020B0604020202020204" pitchFamily="34" charset="0"/>
                        </a:rPr>
                      </a:br>
                      <a:r>
                        <a:rPr lang="en-US" sz="3500" noProof="0" dirty="0">
                          <a:solidFill>
                            <a:srgbClr val="002060"/>
                          </a:solidFill>
                          <a:latin typeface="Arial" panose="020B0604020202020204" pitchFamily="34" charset="0"/>
                          <a:cs typeface="Arial" panose="020B0604020202020204" pitchFamily="34" charset="0"/>
                        </a:rPr>
                        <a:t>by European commission and USDrive partnership require further growth of power</a:t>
                      </a:r>
                      <a:br>
                        <a:rPr lang="en-US" sz="3500" noProof="0" dirty="0">
                          <a:solidFill>
                            <a:srgbClr val="002060"/>
                          </a:solidFill>
                          <a:latin typeface="Arial" panose="020B0604020202020204" pitchFamily="34" charset="0"/>
                          <a:cs typeface="Arial" panose="020B0604020202020204" pitchFamily="34" charset="0"/>
                        </a:rPr>
                      </a:br>
                      <a:r>
                        <a:rPr lang="en-US" sz="3500" noProof="0" dirty="0">
                          <a:solidFill>
                            <a:srgbClr val="002060"/>
                          </a:solidFill>
                          <a:latin typeface="Arial" panose="020B0604020202020204" pitchFamily="34" charset="0"/>
                          <a:cs typeface="Arial" panose="020B0604020202020204" pitchFamily="34" charset="0"/>
                        </a:rPr>
                        <a:t>density levels. Because of the aggressive nature of determined goals, it is still questionable</a:t>
                      </a:r>
                      <a:br>
                        <a:rPr lang="en-US" sz="3500" noProof="0" dirty="0">
                          <a:solidFill>
                            <a:srgbClr val="002060"/>
                          </a:solidFill>
                          <a:latin typeface="Arial" panose="020B0604020202020204" pitchFamily="34" charset="0"/>
                          <a:cs typeface="Arial" panose="020B0604020202020204" pitchFamily="34" charset="0"/>
                        </a:rPr>
                      </a:br>
                      <a:r>
                        <a:rPr lang="en-US" sz="3500" noProof="0" dirty="0">
                          <a:solidFill>
                            <a:srgbClr val="002060"/>
                          </a:solidFill>
                          <a:latin typeface="Arial" panose="020B0604020202020204" pitchFamily="34" charset="0"/>
                          <a:cs typeface="Arial" panose="020B0604020202020204" pitchFamily="34" charset="0"/>
                        </a:rPr>
                        <a:t>whether the requirements will be accomplished or at least realized up to close margin.</a:t>
                      </a:r>
                      <a:br>
                        <a:rPr lang="en-US" sz="3500" noProof="0" dirty="0">
                          <a:solidFill>
                            <a:srgbClr val="002060"/>
                          </a:solidFill>
                          <a:latin typeface="Arial" panose="020B0604020202020204" pitchFamily="34" charset="0"/>
                          <a:cs typeface="Arial" panose="020B0604020202020204" pitchFamily="34" charset="0"/>
                        </a:rPr>
                      </a:br>
                      <a:r>
                        <a:rPr lang="en-US" sz="3500" noProof="0" dirty="0">
                          <a:solidFill>
                            <a:srgbClr val="002060"/>
                          </a:solidFill>
                          <a:latin typeface="Arial" panose="020B0604020202020204" pitchFamily="34" charset="0"/>
                          <a:cs typeface="Arial" panose="020B0604020202020204" pitchFamily="34" charset="0"/>
                        </a:rPr>
                        <a:t>Implementation of WBG devices, advanced topologies of traction inverters and integrated</a:t>
                      </a:r>
                      <a:br>
                        <a:rPr lang="en-US" sz="3500" noProof="0" dirty="0">
                          <a:solidFill>
                            <a:srgbClr val="002060"/>
                          </a:solidFill>
                          <a:latin typeface="Arial" panose="020B0604020202020204" pitchFamily="34" charset="0"/>
                          <a:cs typeface="Arial" panose="020B0604020202020204" pitchFamily="34" charset="0"/>
                        </a:rPr>
                      </a:br>
                      <a:r>
                        <a:rPr lang="en-US" sz="3500" noProof="0" dirty="0">
                          <a:solidFill>
                            <a:srgbClr val="002060"/>
                          </a:solidFill>
                          <a:latin typeface="Arial" panose="020B0604020202020204" pitchFamily="34" charset="0"/>
                          <a:cs typeface="Arial" panose="020B0604020202020204" pitchFamily="34" charset="0"/>
                        </a:rPr>
                        <a:t>motor drives are magnificent step forward, rendering high-performance devices with greater</a:t>
                      </a:r>
                      <a:br>
                        <a:rPr lang="en-US" sz="3500" noProof="0" dirty="0">
                          <a:solidFill>
                            <a:srgbClr val="002060"/>
                          </a:solidFill>
                          <a:latin typeface="Arial" panose="020B0604020202020204" pitchFamily="34" charset="0"/>
                          <a:cs typeface="Arial" panose="020B0604020202020204" pitchFamily="34" charset="0"/>
                        </a:rPr>
                      </a:br>
                      <a:r>
                        <a:rPr lang="en-US" sz="3500" noProof="0" dirty="0">
                          <a:solidFill>
                            <a:srgbClr val="002060"/>
                          </a:solidFill>
                          <a:latin typeface="Arial" panose="020B0604020202020204" pitchFamily="34" charset="0"/>
                          <a:cs typeface="Arial" panose="020B0604020202020204" pitchFamily="34" charset="0"/>
                        </a:rPr>
                        <a:t>power density levels. Together with EMs designed with advanced non-HRE materials and</a:t>
                      </a:r>
                      <a:br>
                        <a:rPr lang="en-US" sz="3500" noProof="0" dirty="0">
                          <a:solidFill>
                            <a:srgbClr val="002060"/>
                          </a:solidFill>
                          <a:latin typeface="Arial" panose="020B0604020202020204" pitchFamily="34" charset="0"/>
                          <a:cs typeface="Arial" panose="020B0604020202020204" pitchFamily="34" charset="0"/>
                        </a:rPr>
                      </a:br>
                      <a:r>
                        <a:rPr lang="en-US" sz="3500" noProof="0" dirty="0">
                          <a:solidFill>
                            <a:srgbClr val="002060"/>
                          </a:solidFill>
                          <a:latin typeface="Arial" panose="020B0604020202020204" pitchFamily="34" charset="0"/>
                          <a:cs typeface="Arial" panose="020B0604020202020204" pitchFamily="34" charset="0"/>
                        </a:rPr>
                        <a:t>CNT windings are a promising positive response for current major automotive</a:t>
                      </a:r>
                      <a:br>
                        <a:rPr lang="en-US" sz="3500" noProof="0" dirty="0">
                          <a:solidFill>
                            <a:srgbClr val="002060"/>
                          </a:solidFill>
                          <a:latin typeface="Arial" panose="020B0604020202020204" pitchFamily="34" charset="0"/>
                          <a:cs typeface="Arial" panose="020B0604020202020204" pitchFamily="34" charset="0"/>
                        </a:rPr>
                      </a:br>
                      <a:r>
                        <a:rPr lang="en-US" sz="3500" noProof="0" dirty="0">
                          <a:solidFill>
                            <a:srgbClr val="002060"/>
                          </a:solidFill>
                          <a:latin typeface="Arial" panose="020B0604020202020204" pitchFamily="34" charset="0"/>
                          <a:cs typeface="Arial" panose="020B0604020202020204" pitchFamily="34" charset="0"/>
                        </a:rPr>
                        <a:t>challenges and questions.</a:t>
                      </a:r>
                    </a:p>
                    <a:p>
                      <a:endParaRPr lang="en-US" sz="3500" noProof="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graphicFrame>
        <p:nvGraphicFramePr>
          <p:cNvPr id="21" name="Tabuľka 20">
            <a:extLst>
              <a:ext uri="{FF2B5EF4-FFF2-40B4-BE49-F238E27FC236}">
                <a16:creationId xmlns:a16="http://schemas.microsoft.com/office/drawing/2014/main" id="{2236D02C-5E6A-15DC-1B00-CB28F0624DD4}"/>
              </a:ext>
            </a:extLst>
          </p:cNvPr>
          <p:cNvGraphicFramePr>
            <a:graphicFrameLocks noGrp="1"/>
          </p:cNvGraphicFramePr>
          <p:nvPr>
            <p:extLst>
              <p:ext uri="{D42A27DB-BD31-4B8C-83A1-F6EECF244321}">
                <p14:modId xmlns:p14="http://schemas.microsoft.com/office/powerpoint/2010/main" val="4036429362"/>
              </p:ext>
            </p:extLst>
          </p:nvPr>
        </p:nvGraphicFramePr>
        <p:xfrm>
          <a:off x="1317621" y="38313360"/>
          <a:ext cx="29764038" cy="4887278"/>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937256">
                <a:tc>
                  <a:txBody>
                    <a:bodyPr/>
                    <a:lstStyle/>
                    <a:p>
                      <a:pPr algn="ctr"/>
                      <a:r>
                        <a:rPr lang="en-US" sz="4500" cap="small" baseline="0" noProof="0" dirty="0">
                          <a:latin typeface="Arial" panose="020B0604020202020204" pitchFamily="34" charset="0"/>
                          <a:cs typeface="Arial" panose="020B0604020202020204" pitchFamily="34" charset="0"/>
                        </a:rPr>
                        <a:t>acknowledgements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3950022">
                <a:tc>
                  <a:txBody>
                    <a:bodyPr/>
                    <a:lstStyle/>
                    <a:p>
                      <a:pPr lvl="0">
                        <a:buNone/>
                      </a:pPr>
                      <a:r>
                        <a:rPr lang="en-US" sz="3500" b="0" kern="1200" noProof="0" dirty="0">
                          <a:solidFill>
                            <a:srgbClr val="002060"/>
                          </a:solidFill>
                          <a:latin typeface="Arial"/>
                          <a:ea typeface="+mn-ea"/>
                          <a:cs typeface="Arial"/>
                        </a:rPr>
                        <a:t>The authors would like to thank for the financial grant support for the projects: VEGA 1/24/0274.</a:t>
                      </a:r>
                      <a:endParaRPr lang="sk-SK" sz="3500" b="0" kern="1200" noProof="0" dirty="0">
                        <a:solidFill>
                          <a:srgbClr val="002060"/>
                        </a:solidFill>
                        <a:latin typeface="Arial"/>
                        <a:ea typeface="+mn-ea"/>
                        <a:cs typeface="Arial"/>
                      </a:endParaRPr>
                    </a:p>
                    <a:p>
                      <a:pPr lvl="0">
                        <a:buNone/>
                      </a:pPr>
                      <a:r>
                        <a:rPr lang="en-US" sz="3500" b="0" kern="1200" noProof="0" dirty="0">
                          <a:solidFill>
                            <a:srgbClr val="002060"/>
                          </a:solidFill>
                          <a:latin typeface="Arial"/>
                          <a:ea typeface="+mn-ea"/>
                          <a:cs typeface="Arial"/>
                        </a:rPr>
                        <a:t>P. </a:t>
                      </a:r>
                      <a:r>
                        <a:rPr lang="en-US" sz="3500" b="0" kern="1200" noProof="0" dirty="0" err="1">
                          <a:solidFill>
                            <a:srgbClr val="002060"/>
                          </a:solidFill>
                          <a:latin typeface="Arial"/>
                          <a:ea typeface="+mn-ea"/>
                          <a:cs typeface="Arial"/>
                        </a:rPr>
                        <a:t>Leteinturier</a:t>
                      </a:r>
                      <a:r>
                        <a:rPr lang="en-US" sz="3500" b="0" kern="1200" noProof="0" dirty="0">
                          <a:solidFill>
                            <a:srgbClr val="002060"/>
                          </a:solidFill>
                          <a:latin typeface="Arial"/>
                          <a:ea typeface="+mn-ea"/>
                          <a:cs typeface="Arial"/>
                        </a:rPr>
                        <a:t>, C. Mueller, 2020, Power Semiconductors – the Keys for a Future Green Mobility</a:t>
                      </a:r>
                    </a:p>
                    <a:p>
                      <a:pPr lvl="0">
                        <a:buNone/>
                      </a:pPr>
                      <a:r>
                        <a:rPr lang="en-US" sz="3500" b="0" kern="1200" noProof="0" dirty="0">
                          <a:solidFill>
                            <a:srgbClr val="002060"/>
                          </a:solidFill>
                          <a:latin typeface="Arial"/>
                          <a:ea typeface="+mn-ea"/>
                          <a:cs typeface="Arial"/>
                        </a:rPr>
                        <a:t>M. </a:t>
                      </a:r>
                      <a:r>
                        <a:rPr lang="en-US" sz="3500" b="0" kern="1200" noProof="0" dirty="0" err="1">
                          <a:solidFill>
                            <a:srgbClr val="002060"/>
                          </a:solidFill>
                          <a:latin typeface="Arial"/>
                          <a:ea typeface="+mn-ea"/>
                          <a:cs typeface="Arial"/>
                        </a:rPr>
                        <a:t>Pahlevani</a:t>
                      </a:r>
                      <a:r>
                        <a:rPr lang="en-US" sz="3500" b="0" kern="1200" noProof="0" dirty="0">
                          <a:solidFill>
                            <a:srgbClr val="002060"/>
                          </a:solidFill>
                          <a:latin typeface="Arial"/>
                          <a:ea typeface="+mn-ea"/>
                          <a:cs typeface="Arial"/>
                        </a:rPr>
                        <a:t>, P. K. Jain, 2020, Soft-Switching Power Electronics Technology for Electric Vehicles: A technology review</a:t>
                      </a:r>
                    </a:p>
                    <a:p>
                      <a:pPr lvl="0">
                        <a:buNone/>
                      </a:pPr>
                      <a:r>
                        <a:rPr lang="en-US" sz="3500" b="0" kern="1200" noProof="0" dirty="0">
                          <a:solidFill>
                            <a:srgbClr val="002060"/>
                          </a:solidFill>
                          <a:latin typeface="Arial"/>
                          <a:ea typeface="+mn-ea"/>
                          <a:cs typeface="Arial"/>
                        </a:rPr>
                        <a:t>W. Taha, P. Azer, A. D. </a:t>
                      </a:r>
                      <a:r>
                        <a:rPr lang="en-US" sz="3500" b="0" kern="1200" noProof="0" dirty="0" err="1">
                          <a:solidFill>
                            <a:srgbClr val="002060"/>
                          </a:solidFill>
                          <a:latin typeface="Arial"/>
                          <a:ea typeface="+mn-ea"/>
                          <a:cs typeface="Arial"/>
                        </a:rPr>
                        <a:t>Callegaro</a:t>
                      </a:r>
                      <a:r>
                        <a:rPr lang="en-US" sz="3500" b="0" kern="1200" noProof="0" dirty="0">
                          <a:solidFill>
                            <a:srgbClr val="002060"/>
                          </a:solidFill>
                          <a:latin typeface="Arial"/>
                          <a:ea typeface="+mn-ea"/>
                          <a:cs typeface="Arial"/>
                        </a:rPr>
                        <a:t>, A. Emadi, 2022, Multiphase Traction Inverters: Satet-of-the-Art Review and Future Trends</a:t>
                      </a:r>
                    </a:p>
                    <a:p>
                      <a:pPr lvl="0">
                        <a:buNone/>
                      </a:pPr>
                      <a:r>
                        <a:rPr lang="en-US" sz="3500" b="0" kern="1200" noProof="0" dirty="0">
                          <a:solidFill>
                            <a:srgbClr val="002060"/>
                          </a:solidFill>
                          <a:latin typeface="Arial"/>
                          <a:ea typeface="+mn-ea"/>
                          <a:cs typeface="Arial"/>
                        </a:rPr>
                        <a:t>I. Husain, B. </a:t>
                      </a:r>
                      <a:r>
                        <a:rPr lang="en-US" sz="3500" b="0" kern="1200" noProof="0" dirty="0" err="1">
                          <a:solidFill>
                            <a:srgbClr val="002060"/>
                          </a:solidFill>
                          <a:latin typeface="Arial"/>
                          <a:ea typeface="+mn-ea"/>
                          <a:cs typeface="Arial"/>
                        </a:rPr>
                        <a:t>Ozpineci</a:t>
                      </a:r>
                      <a:r>
                        <a:rPr lang="en-US" sz="3500" b="0" kern="1200" noProof="0" dirty="0">
                          <a:solidFill>
                            <a:srgbClr val="002060"/>
                          </a:solidFill>
                          <a:latin typeface="Arial"/>
                          <a:ea typeface="+mn-ea"/>
                          <a:cs typeface="Arial"/>
                        </a:rPr>
                        <a:t>, M. S. Islam, E. </a:t>
                      </a:r>
                      <a:r>
                        <a:rPr lang="en-US" sz="3500" b="0" kern="1200" noProof="0" dirty="0" err="1">
                          <a:solidFill>
                            <a:srgbClr val="002060"/>
                          </a:solidFill>
                          <a:latin typeface="Arial"/>
                          <a:ea typeface="+mn-ea"/>
                          <a:cs typeface="Arial"/>
                        </a:rPr>
                        <a:t>Gurpinar</a:t>
                      </a:r>
                      <a:r>
                        <a:rPr lang="en-US" sz="3500" b="0" kern="1200" noProof="0" dirty="0">
                          <a:solidFill>
                            <a:srgbClr val="002060"/>
                          </a:solidFill>
                          <a:latin typeface="Arial"/>
                          <a:ea typeface="+mn-ea"/>
                          <a:cs typeface="Arial"/>
                        </a:rPr>
                        <a:t>, Gui-Jia Su, </a:t>
                      </a:r>
                      <a:r>
                        <a:rPr lang="en-US" sz="3500" b="0" kern="1200" noProof="0" dirty="0" err="1">
                          <a:solidFill>
                            <a:srgbClr val="002060"/>
                          </a:solidFill>
                          <a:latin typeface="Arial"/>
                          <a:ea typeface="+mn-ea"/>
                          <a:cs typeface="Arial"/>
                        </a:rPr>
                        <a:t>Wensong</a:t>
                      </a:r>
                      <a:r>
                        <a:rPr lang="en-US" sz="3500" b="0" kern="1200" noProof="0" dirty="0">
                          <a:solidFill>
                            <a:srgbClr val="002060"/>
                          </a:solidFill>
                          <a:latin typeface="Arial"/>
                          <a:ea typeface="+mn-ea"/>
                          <a:cs typeface="Arial"/>
                        </a:rPr>
                        <a:t> Yu, S. Chowdhury, L Xue, D. Rahman, Raj Sahu, 2021, Electric Drive Technology Trends, Challenges, and Opportunities for Future Electric Vehicle</a:t>
                      </a:r>
                    </a:p>
                    <a:p>
                      <a:pPr lvl="0">
                        <a:buNone/>
                      </a:pPr>
                      <a:r>
                        <a:rPr lang="en-US" sz="3500" b="0" kern="1200" noProof="0" dirty="0">
                          <a:solidFill>
                            <a:srgbClr val="002060"/>
                          </a:solidFill>
                          <a:latin typeface="Arial"/>
                          <a:ea typeface="+mn-ea"/>
                          <a:cs typeface="Arial"/>
                        </a:rPr>
                        <a:t>European Commission, 2016, The roadmap for transforming the EU into a competitive, low-carbon economy by 2050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3"/>
          <a:stretch>
            <a:fillRect/>
          </a:stretch>
        </p:blipFill>
        <p:spPr>
          <a:xfrm>
            <a:off x="24186871" y="311049"/>
            <a:ext cx="6822254" cy="2870417"/>
          </a:xfrm>
          <a:prstGeom prst="rect">
            <a:avLst/>
          </a:prstGeom>
        </p:spPr>
      </p:pic>
      <p:pic>
        <p:nvPicPr>
          <p:cNvPr id="8" name="Obrázok 1" descr="A graph of different colored lines&#10;&#10;Description automatically generated with medium confidence">
            <a:extLst>
              <a:ext uri="{FF2B5EF4-FFF2-40B4-BE49-F238E27FC236}">
                <a16:creationId xmlns:a16="http://schemas.microsoft.com/office/drawing/2014/main" id="{CA72D4E5-9192-71BB-C324-DA8928187231}"/>
              </a:ext>
            </a:extLst>
          </p:cNvPr>
          <p:cNvPicPr>
            <a:picLocks noChangeAspect="1"/>
          </p:cNvPicPr>
          <p:nvPr/>
        </p:nvPicPr>
        <p:blipFill>
          <a:blip r:embed="rId4"/>
          <a:stretch>
            <a:fillRect/>
          </a:stretch>
        </p:blipFill>
        <p:spPr>
          <a:xfrm>
            <a:off x="21328933" y="21455949"/>
            <a:ext cx="9195564" cy="6601139"/>
          </a:xfrm>
          <a:prstGeom prst="rect">
            <a:avLst/>
          </a:prstGeom>
          <a:ln w="12700">
            <a:solidFill>
              <a:schemeClr val="accent1"/>
            </a:solidFill>
          </a:ln>
        </p:spPr>
      </p:pic>
      <p:sp>
        <p:nvSpPr>
          <p:cNvPr id="9" name="TextBox 8">
            <a:extLst>
              <a:ext uri="{FF2B5EF4-FFF2-40B4-BE49-F238E27FC236}">
                <a16:creationId xmlns:a16="http://schemas.microsoft.com/office/drawing/2014/main" id="{F0053E04-AF1F-BFB0-93E1-88B478EB3A57}"/>
              </a:ext>
            </a:extLst>
          </p:cNvPr>
          <p:cNvSpPr txBox="1"/>
          <p:nvPr/>
        </p:nvSpPr>
        <p:spPr>
          <a:xfrm>
            <a:off x="22403154" y="28167452"/>
            <a:ext cx="7047122" cy="1107996"/>
          </a:xfrm>
          <a:prstGeom prst="rect">
            <a:avLst/>
          </a:prstGeom>
          <a:noFill/>
        </p:spPr>
        <p:txBody>
          <a:bodyPr wrap="none" rtlCol="0">
            <a:spAutoFit/>
          </a:bodyPr>
          <a:lstStyle/>
          <a:p>
            <a:pPr algn="ctr"/>
            <a:r>
              <a:rPr lang="en-US" sz="2400" noProof="0" dirty="0">
                <a:effectLst/>
                <a:latin typeface="Arial" panose="020B0604020202020204" pitchFamily="34" charset="0"/>
                <a:ea typeface="SimSun" panose="02010600030101010101" pitchFamily="2" charset="-122"/>
                <a:cs typeface="Arial" panose="020B0604020202020204" pitchFamily="34" charset="0"/>
              </a:rPr>
              <a:t>Fig. 1. EU Plan for Carbon neutrality till year 2050.</a:t>
            </a:r>
          </a:p>
          <a:p>
            <a:pPr algn="ctr"/>
            <a:r>
              <a:rPr lang="en-US" sz="2400" noProof="0" dirty="0">
                <a:effectLst/>
                <a:latin typeface="Arial" panose="020B0604020202020204" pitchFamily="34" charset="0"/>
                <a:ea typeface="SimSun" panose="02010600030101010101" pitchFamily="2" charset="-122"/>
                <a:cs typeface="Arial" panose="020B0604020202020204" pitchFamily="34" charset="0"/>
              </a:rPr>
              <a:t>European Commission (2016)</a:t>
            </a:r>
          </a:p>
          <a:p>
            <a:pPr algn="ctr"/>
            <a:endParaRPr lang="en-US" noProof="0" dirty="0"/>
          </a:p>
        </p:txBody>
      </p:sp>
      <p:pic>
        <p:nvPicPr>
          <p:cNvPr id="15" name="Picture 14">
            <a:extLst>
              <a:ext uri="{FF2B5EF4-FFF2-40B4-BE49-F238E27FC236}">
                <a16:creationId xmlns:a16="http://schemas.microsoft.com/office/drawing/2014/main" id="{0DAED56A-D54B-B8B9-8533-F6151B05030D}"/>
              </a:ext>
            </a:extLst>
          </p:cNvPr>
          <p:cNvPicPr>
            <a:picLocks noChangeAspect="1"/>
          </p:cNvPicPr>
          <p:nvPr/>
        </p:nvPicPr>
        <p:blipFill>
          <a:blip r:embed="rId5"/>
          <a:stretch>
            <a:fillRect/>
          </a:stretch>
        </p:blipFill>
        <p:spPr>
          <a:xfrm>
            <a:off x="21328933" y="31591120"/>
            <a:ext cx="9195564" cy="5739906"/>
          </a:xfrm>
          <a:prstGeom prst="rect">
            <a:avLst/>
          </a:prstGeom>
          <a:ln w="12700">
            <a:solidFill>
              <a:schemeClr val="accent1"/>
            </a:solidFill>
          </a:ln>
        </p:spPr>
      </p:pic>
      <p:sp>
        <p:nvSpPr>
          <p:cNvPr id="16" name="TextBox 15">
            <a:extLst>
              <a:ext uri="{FF2B5EF4-FFF2-40B4-BE49-F238E27FC236}">
                <a16:creationId xmlns:a16="http://schemas.microsoft.com/office/drawing/2014/main" id="{5323C7BE-6C99-B637-A594-575D58E2D948}"/>
              </a:ext>
            </a:extLst>
          </p:cNvPr>
          <p:cNvSpPr txBox="1"/>
          <p:nvPr/>
        </p:nvSpPr>
        <p:spPr>
          <a:xfrm>
            <a:off x="22989511" y="37405516"/>
            <a:ext cx="5447710" cy="1107996"/>
          </a:xfrm>
          <a:prstGeom prst="rect">
            <a:avLst/>
          </a:prstGeom>
          <a:noFill/>
        </p:spPr>
        <p:txBody>
          <a:bodyPr wrap="none" rtlCol="0">
            <a:spAutoFit/>
          </a:bodyPr>
          <a:lstStyle/>
          <a:p>
            <a:pPr algn="ctr"/>
            <a:r>
              <a:rPr lang="en-US" sz="2400" noProof="0" dirty="0">
                <a:effectLst/>
                <a:latin typeface="Arial" panose="020B0604020202020204" pitchFamily="34" charset="0"/>
                <a:ea typeface="SimSun" panose="02010600030101010101" pitchFamily="2" charset="-122"/>
                <a:cs typeface="Arial" panose="020B0604020202020204" pitchFamily="34" charset="0"/>
              </a:rPr>
              <a:t>Fig. 2. Table of up-to-date R&amp;D trends.</a:t>
            </a:r>
          </a:p>
          <a:p>
            <a:pPr algn="ctr"/>
            <a:r>
              <a:rPr lang="en-US" sz="2400" noProof="0" dirty="0">
                <a:effectLst/>
                <a:latin typeface="Arial" panose="020B0604020202020204" pitchFamily="34" charset="0"/>
                <a:ea typeface="SimSun" panose="02010600030101010101" pitchFamily="2" charset="-122"/>
                <a:cs typeface="Arial" panose="020B0604020202020204" pitchFamily="34" charset="0"/>
              </a:rPr>
              <a:t>W. Taha, et. al. (2022)</a:t>
            </a:r>
          </a:p>
          <a:p>
            <a:pPr algn="ctr"/>
            <a:endParaRPr lang="en-US" noProof="0" dirty="0"/>
          </a:p>
        </p:txBody>
      </p:sp>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293</TotalTime>
  <Words>1006</Words>
  <Application>Microsoft Office PowerPoint</Application>
  <PresentationFormat>Custom</PresentationFormat>
  <Paragraphs>25</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Aptos</vt:lpstr>
      <vt:lpstr>Aptos Display</vt:lpstr>
      <vt:lpstr>Arial</vt:lpstr>
      <vt:lpstr>Motív Office</vt:lpstr>
      <vt:lpstr>New trends in automotive – Electric drives and power electronics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Katarína Poláčková</dc:creator>
  <cp:lastModifiedBy>STUD - Ján Markovič</cp:lastModifiedBy>
  <cp:revision>18</cp:revision>
  <dcterms:created xsi:type="dcterms:W3CDTF">2024-08-16T05:44:32Z</dcterms:created>
  <dcterms:modified xsi:type="dcterms:W3CDTF">2025-05-05T06:53:12Z</dcterms:modified>
</cp:coreProperties>
</file>