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61163" cy="99425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12" y="-4710"/>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31. 3. 2025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31. 3. 2025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31. 3. 2025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31. 3. 2025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31. 3. 2025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31. 3. 2025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31. 3. 2025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Improving the recycling technology of consumable vehicle </a:t>
            </a:r>
            <a:r>
              <a:rPr lang="en-US" sz="9000" dirty="0" smtClean="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components</a:t>
            </a:r>
            <a:endParaRPr lang="sk-SK" sz="9000" dirty="0">
              <a:ln>
                <a:solidFill>
                  <a:schemeClr val="tx1">
                    <a:lumMod val="65000"/>
                    <a:lumOff val="35000"/>
                  </a:schemeClr>
                </a:solidFill>
              </a:ln>
              <a:solidFill>
                <a:srgbClr val="FFFF0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Miroslaw Smieszek</a:t>
            </a:r>
            <a:r>
              <a:rPr lang="sk-SK" sz="4500" baseline="30000" dirty="0" smtClean="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Oleksandr </a:t>
            </a:r>
            <a:r>
              <a:rPr lang="sk-SK" sz="4500" dirty="0" smtClean="0">
                <a:solidFill>
                  <a:srgbClr val="002060"/>
                </a:solidFill>
                <a:latin typeface="Arial" panose="020B0604020202020204" pitchFamily="34" charset="0"/>
                <a:cs typeface="Arial" panose="020B0604020202020204" pitchFamily="34" charset="0"/>
              </a:rPr>
              <a:t>Stadnyk</a:t>
            </a:r>
            <a:r>
              <a:rPr lang="sk-SK" sz="4500" baseline="30000" dirty="0" smtClean="0">
                <a:solidFill>
                  <a:srgbClr val="002060"/>
                </a:solidFill>
                <a:latin typeface="Arial" panose="020B0604020202020204" pitchFamily="34" charset="0"/>
                <a:cs typeface="Arial" panose="020B0604020202020204" pitchFamily="34" charset="0"/>
              </a:rPr>
              <a:t>2</a:t>
            </a:r>
            <a:r>
              <a:rPr lang="uk-UA" sz="4500" baseline="30000" dirty="0" smtClean="0">
                <a:solidFill>
                  <a:srgbClr val="002060"/>
                </a:solidFill>
                <a:latin typeface="Arial" panose="020B0604020202020204" pitchFamily="34" charset="0"/>
                <a:cs typeface="Arial" panose="020B0604020202020204" pitchFamily="34" charset="0"/>
              </a:rPr>
              <a:t>, 3</a:t>
            </a:r>
            <a:r>
              <a:rPr lang="sk-SK" sz="4500" dirty="0">
                <a:solidFill>
                  <a:srgbClr val="002060"/>
                </a:solidFill>
                <a:latin typeface="Arial" panose="020B0604020202020204" pitchFamily="34" charset="0"/>
                <a:cs typeface="Arial" panose="020B0604020202020204" pitchFamily="34" charset="0"/>
              </a:rPr>
              <a:t>, Vasyl </a:t>
            </a:r>
            <a:r>
              <a:rPr lang="sk-SK" sz="4500" dirty="0" smtClean="0">
                <a:solidFill>
                  <a:srgbClr val="002060"/>
                </a:solidFill>
                <a:latin typeface="Arial" panose="020B0604020202020204" pitchFamily="34" charset="0"/>
                <a:cs typeface="Arial" panose="020B0604020202020204" pitchFamily="34" charset="0"/>
              </a:rPr>
              <a:t>Mateichyk</a:t>
            </a:r>
            <a:r>
              <a:rPr lang="uk-UA"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Jakub </a:t>
            </a:r>
            <a:r>
              <a:rPr lang="sk-SK" sz="4500" dirty="0" smtClean="0">
                <a:solidFill>
                  <a:srgbClr val="002060"/>
                </a:solidFill>
                <a:latin typeface="Arial" panose="020B0604020202020204" pitchFamily="34" charset="0"/>
                <a:cs typeface="Arial" panose="020B0604020202020204" pitchFamily="34" charset="0"/>
              </a:rPr>
              <a:t>Mosciszewski</a:t>
            </a:r>
            <a:r>
              <a:rPr lang="uk-UA" sz="4500" baseline="30000" dirty="0" smtClean="0">
                <a:solidFill>
                  <a:srgbClr val="002060"/>
                </a:solidFill>
                <a:latin typeface="Arial" panose="020B0604020202020204" pitchFamily="34" charset="0"/>
                <a:cs typeface="Arial" panose="020B0604020202020204" pitchFamily="34" charset="0"/>
              </a:rPr>
              <a:t>1</a:t>
            </a:r>
            <a:r>
              <a:rPr lang="sk-SK" sz="4500" dirty="0" smtClean="0">
                <a:solidFill>
                  <a:srgbClr val="002060"/>
                </a:solidFill>
                <a:latin typeface="Arial" panose="020B0604020202020204" pitchFamily="34" charset="0"/>
                <a:cs typeface="Arial" panose="020B0604020202020204" pitchFamily="34" charset="0"/>
              </a:rPr>
              <a:t>,</a:t>
            </a:r>
            <a:r>
              <a:rPr lang="uk-UA" sz="4500" dirty="0" smtClean="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Roman </a:t>
            </a:r>
            <a:r>
              <a:rPr lang="sk-SK" sz="4500" dirty="0" smtClean="0">
                <a:solidFill>
                  <a:srgbClr val="002060"/>
                </a:solidFill>
                <a:latin typeface="Arial" panose="020B0604020202020204" pitchFamily="34" charset="0"/>
                <a:cs typeface="Arial" panose="020B0604020202020204" pitchFamily="34" charset="0"/>
              </a:rPr>
              <a:t>Ihnatiuk</a:t>
            </a:r>
            <a:r>
              <a:rPr lang="uk-UA" sz="4500" baseline="30000" dirty="0" smtClean="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a:t>
            </a:r>
            <a:endParaRPr lang="uk-UA" sz="4500" dirty="0" smtClean="0">
              <a:solidFill>
                <a:srgbClr val="002060"/>
              </a:solidFill>
              <a:latin typeface="Arial" panose="020B0604020202020204" pitchFamily="34" charset="0"/>
              <a:cs typeface="Arial" panose="020B0604020202020204" pitchFamily="34" charset="0"/>
            </a:endParaRPr>
          </a:p>
          <a:p>
            <a:pPr algn="l">
              <a:lnSpc>
                <a:spcPct val="100000"/>
              </a:lnSpc>
            </a:pPr>
            <a:r>
              <a:rPr lang="sk-SK" sz="4500" dirty="0" smtClean="0">
                <a:solidFill>
                  <a:srgbClr val="002060"/>
                </a:solidFill>
                <a:latin typeface="Arial" panose="020B0604020202020204" pitchFamily="34" charset="0"/>
                <a:cs typeface="Arial" panose="020B0604020202020204" pitchFamily="34" charset="0"/>
              </a:rPr>
              <a:t>Roman </a:t>
            </a:r>
            <a:r>
              <a:rPr lang="sk-SK" sz="4500" dirty="0">
                <a:solidFill>
                  <a:srgbClr val="002060"/>
                </a:solidFill>
                <a:latin typeface="Arial" panose="020B0604020202020204" pitchFamily="34" charset="0"/>
                <a:cs typeface="Arial" panose="020B0604020202020204" pitchFamily="34" charset="0"/>
              </a:rPr>
              <a:t>Marchuk</a:t>
            </a:r>
            <a:r>
              <a:rPr lang="uk-UA" sz="4500" baseline="30000" dirty="0" smtClean="0">
                <a:solidFill>
                  <a:srgbClr val="002060"/>
                </a:solidFill>
                <a:latin typeface="Arial" panose="020B0604020202020204" pitchFamily="34" charset="0"/>
                <a:cs typeface="Arial" panose="020B0604020202020204" pitchFamily="34" charset="0"/>
              </a:rPr>
              <a:t>2</a:t>
            </a:r>
            <a:r>
              <a:rPr lang="sk-SK" sz="4500" baseline="30000" dirty="0" smtClean="0">
                <a:solidFill>
                  <a:srgbClr val="002060"/>
                </a:solidFill>
                <a:latin typeface="Arial" panose="020B0604020202020204" pitchFamily="34" charset="0"/>
                <a:cs typeface="Arial" panose="020B0604020202020204" pitchFamily="34" charset="0"/>
              </a:rPr>
              <a:t> </a:t>
            </a:r>
            <a:endParaRPr lang="sk-SK" sz="4500" baseline="30000" dirty="0">
              <a:solidFill>
                <a:srgbClr val="002060"/>
              </a:solidFill>
              <a:latin typeface="Arial" panose="020B0604020202020204" pitchFamily="34" charset="0"/>
              <a:cs typeface="Arial" panose="020B0604020202020204" pitchFamily="34" charset="0"/>
            </a:endParaRP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en-US" sz="3600" i="1" dirty="0" err="1">
                <a:solidFill>
                  <a:srgbClr val="002060"/>
                </a:solidFill>
                <a:latin typeface="Arial" panose="020B0604020202020204" pitchFamily="34" charset="0"/>
                <a:cs typeface="Arial" panose="020B0604020202020204" pitchFamily="34" charset="0"/>
              </a:rPr>
              <a:t>Rzesszow</a:t>
            </a:r>
            <a:r>
              <a:rPr lang="en-US" sz="3600" i="1" dirty="0">
                <a:solidFill>
                  <a:srgbClr val="002060"/>
                </a:solidFill>
                <a:latin typeface="Arial" panose="020B0604020202020204" pitchFamily="34" charset="0"/>
                <a:cs typeface="Arial" panose="020B0604020202020204" pitchFamily="34" charset="0"/>
              </a:rPr>
              <a:t> University of Technology, Rzeszow, </a:t>
            </a:r>
            <a:r>
              <a:rPr lang="en-US" sz="3600" i="1" dirty="0" smtClean="0">
                <a:solidFill>
                  <a:srgbClr val="002060"/>
                </a:solidFill>
                <a:latin typeface="Arial" panose="020B0604020202020204" pitchFamily="34" charset="0"/>
                <a:cs typeface="Arial" panose="020B0604020202020204" pitchFamily="34" charset="0"/>
              </a:rPr>
              <a:t>Poland</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uk-UA" sz="3600" i="1" dirty="0" smtClean="0">
                <a:solidFill>
                  <a:srgbClr val="002060"/>
                </a:solidFill>
                <a:latin typeface="Arial" panose="020B0604020202020204" pitchFamily="34" charset="0"/>
                <a:cs typeface="Arial" panose="020B0604020202020204" pitchFamily="34" charset="0"/>
              </a:rPr>
              <a:t>3</a:t>
            </a:r>
            <a:r>
              <a:rPr lang="sk-SK" sz="3600" i="1" dirty="0" smtClean="0">
                <a:solidFill>
                  <a:srgbClr val="002060"/>
                </a:solidFill>
                <a:latin typeface="Arial" panose="020B0604020202020204" pitchFamily="34" charset="0"/>
                <a:cs typeface="Arial" panose="020B0604020202020204" pitchFamily="34" charset="0"/>
              </a:rPr>
              <a:t> </a:t>
            </a:r>
            <a:r>
              <a:rPr lang="en-US" sz="3600" i="1" dirty="0">
                <a:solidFill>
                  <a:srgbClr val="002060"/>
                </a:solidFill>
                <a:latin typeface="Arial" panose="020B0604020202020204" pitchFamily="34" charset="0"/>
                <a:cs typeface="Arial" panose="020B0604020202020204" pitchFamily="34" charset="0"/>
              </a:rPr>
              <a:t>Scientific and manufacturing firm "</a:t>
            </a:r>
            <a:r>
              <a:rPr lang="en-US" sz="3600" i="1" dirty="0" err="1">
                <a:solidFill>
                  <a:srgbClr val="002060"/>
                </a:solidFill>
                <a:latin typeface="Arial" panose="020B0604020202020204" pitchFamily="34" charset="0"/>
                <a:cs typeface="Arial" panose="020B0604020202020204" pitchFamily="34" charset="0"/>
              </a:rPr>
              <a:t>Prodecologiya</a:t>
            </a:r>
            <a:r>
              <a:rPr lang="en-US" sz="3600" i="1" dirty="0">
                <a:solidFill>
                  <a:srgbClr val="002060"/>
                </a:solidFill>
                <a:latin typeface="Arial" panose="020B0604020202020204" pitchFamily="34" charset="0"/>
                <a:cs typeface="Arial" panose="020B0604020202020204" pitchFamily="34" charset="0"/>
              </a:rPr>
              <a:t>", Rivne, Ukraine</a:t>
            </a:r>
            <a:endParaRPr lang="sk-SK" sz="3600" i="1" dirty="0" smtClean="0">
              <a:solidFill>
                <a:srgbClr val="002060"/>
              </a:solidFill>
              <a:latin typeface="Arial" panose="020B0604020202020204" pitchFamily="34" charset="0"/>
              <a:cs typeface="Arial" panose="020B0604020202020204" pitchFamily="34" charset="0"/>
            </a:endParaRPr>
          </a:p>
          <a:p>
            <a:pPr algn="l">
              <a:lnSpc>
                <a:spcPct val="110000"/>
              </a:lnSpc>
            </a:pPr>
            <a:r>
              <a:rPr lang="uk-UA" sz="3600" i="1" dirty="0" smtClean="0">
                <a:solidFill>
                  <a:srgbClr val="002060"/>
                </a:solidFill>
                <a:latin typeface="Arial" panose="020B0604020202020204" pitchFamily="34" charset="0"/>
                <a:cs typeface="Arial" panose="020B0604020202020204" pitchFamily="34" charset="0"/>
              </a:rPr>
              <a:t>2</a:t>
            </a:r>
            <a:r>
              <a:rPr lang="sk-SK" sz="3600" i="1" dirty="0" smtClean="0">
                <a:solidFill>
                  <a:srgbClr val="002060"/>
                </a:solidFill>
                <a:latin typeface="Arial" panose="020B0604020202020204" pitchFamily="34" charset="0"/>
                <a:cs typeface="Arial" panose="020B0604020202020204" pitchFamily="34" charset="0"/>
              </a:rPr>
              <a:t> </a:t>
            </a:r>
            <a:r>
              <a:rPr lang="en-US" sz="3600" i="1" dirty="0">
                <a:solidFill>
                  <a:srgbClr val="002060"/>
                </a:solidFill>
                <a:latin typeface="Arial" panose="020B0604020202020204" pitchFamily="34" charset="0"/>
                <a:cs typeface="Arial" panose="020B0604020202020204" pitchFamily="34" charset="0"/>
              </a:rPr>
              <a:t>National University of Water and Environmental Engineering, Rivne, Ukraine</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710588387"/>
              </p:ext>
            </p:extLst>
          </p:nvPr>
        </p:nvGraphicFramePr>
        <p:xfrm>
          <a:off x="1347570" y="7769152"/>
          <a:ext cx="29764038" cy="6854900"/>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12698">
                <a:tc gridSpan="3">
                  <a:txBody>
                    <a:bodyPr/>
                    <a:lstStyle/>
                    <a:p>
                      <a:pPr algn="ctr"/>
                      <a:r>
                        <a:rPr lang="sk-SK" sz="4500" cap="small" baseline="0" dirty="0" smtClean="0">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5842202">
                <a:tc>
                  <a:txBody>
                    <a:bodyPr/>
                    <a:lstStyle/>
                    <a:p>
                      <a:r>
                        <a:rPr lang="sk-SK" sz="3500" dirty="0" smtClean="0">
                          <a:solidFill>
                            <a:srgbClr val="002060"/>
                          </a:solidFill>
                          <a:latin typeface="Arial" panose="020B0604020202020204" pitchFamily="34" charset="0"/>
                          <a:cs typeface="Arial" panose="020B0604020202020204" pitchFamily="34" charset="0"/>
                        </a:rPr>
                        <a:t>Backround information &amp; Market Context</a:t>
                      </a:r>
                      <a:endParaRPr lang="uk-UA" sz="3500" dirty="0" smtClean="0">
                        <a:solidFill>
                          <a:srgbClr val="002060"/>
                        </a:solidFill>
                        <a:latin typeface="Arial" panose="020B0604020202020204" pitchFamily="34" charset="0"/>
                        <a:cs typeface="Arial" panose="020B0604020202020204" pitchFamily="34" charset="0"/>
                      </a:endParaRPr>
                    </a:p>
                    <a:p>
                      <a:r>
                        <a:rPr lang="en-US" sz="3500" dirty="0" smtClean="0">
                          <a:solidFill>
                            <a:srgbClr val="002060"/>
                          </a:solidFill>
                          <a:latin typeface="Arial" panose="020B0604020202020204" pitchFamily="34" charset="0"/>
                          <a:cs typeface="Arial" panose="020B0604020202020204" pitchFamily="34" charset="0"/>
                        </a:rPr>
                        <a:t>According to EU Directives, 95% of the total weight of an end-of-life vehicle is subject to recycling with the reuse of materials. These regulations also apply to consumable vehicle components such as air filters.</a:t>
                      </a:r>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sk-SK" sz="3500" dirty="0">
                          <a:solidFill>
                            <a:srgbClr val="002060"/>
                          </a:solidFill>
                          <a:latin typeface="Arial" panose="020B0604020202020204" pitchFamily="34" charset="0"/>
                          <a:cs typeface="Arial" panose="020B0604020202020204" pitchFamily="34" charset="0"/>
                        </a:rPr>
                        <a:t>Problem Statement &amp; </a:t>
                      </a:r>
                      <a:r>
                        <a:rPr lang="sk-SK" sz="3500" dirty="0" smtClean="0">
                          <a:solidFill>
                            <a:srgbClr val="002060"/>
                          </a:solidFill>
                          <a:latin typeface="Arial" panose="020B0604020202020204" pitchFamily="34" charset="0"/>
                          <a:cs typeface="Arial" panose="020B0604020202020204" pitchFamily="34" charset="0"/>
                        </a:rPr>
                        <a:t>Stakeholders</a:t>
                      </a:r>
                      <a:r>
                        <a:rPr lang="uk-UA" sz="3500" dirty="0" smtClean="0">
                          <a:solidFill>
                            <a:srgbClr val="002060"/>
                          </a:solidFill>
                          <a:latin typeface="Arial" panose="020B0604020202020204" pitchFamily="34" charset="0"/>
                          <a:cs typeface="Arial" panose="020B0604020202020204" pitchFamily="34" charset="0"/>
                        </a:rPr>
                        <a:t> </a:t>
                      </a: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smtClean="0">
                          <a:solidFill>
                            <a:srgbClr val="002060"/>
                          </a:solidFill>
                          <a:latin typeface="Arial" panose="020B0604020202020204" pitchFamily="34" charset="0"/>
                          <a:cs typeface="Arial" panose="020B0604020202020204" pitchFamily="34" charset="0"/>
                        </a:rPr>
                        <a:t>The proposed technology solves the problem of recycling used air filters from vehicle engines. The technology may be of interest to companies involved in recycling end-of-life vehicles and their components.</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sk-SK" sz="3500" dirty="0" smtClean="0">
                          <a:solidFill>
                            <a:srgbClr val="002060"/>
                          </a:solidFill>
                          <a:latin typeface="Arial" panose="020B0604020202020204" pitchFamily="34" charset="0"/>
                          <a:cs typeface="Arial" panose="020B0604020202020204" pitchFamily="34" charset="0"/>
                        </a:rPr>
                        <a:t>Research Objectives &amp; Expected Impact</a:t>
                      </a:r>
                      <a:endParaRPr lang="uk-UA" sz="3500" dirty="0" smtClean="0">
                        <a:solidFill>
                          <a:srgbClr val="002060"/>
                        </a:solidFill>
                        <a:latin typeface="Arial" panose="020B0604020202020204" pitchFamily="34" charset="0"/>
                        <a:cs typeface="Arial" panose="020B0604020202020204" pitchFamily="34" charset="0"/>
                      </a:endParaRPr>
                    </a:p>
                    <a:p>
                      <a:r>
                        <a:rPr lang="en-US" sz="3500" dirty="0" smtClean="0">
                          <a:solidFill>
                            <a:srgbClr val="002060"/>
                          </a:solidFill>
                          <a:latin typeface="Arial" panose="020B0604020202020204" pitchFamily="34" charset="0"/>
                          <a:cs typeface="Arial" panose="020B0604020202020204" pitchFamily="34" charset="0"/>
                        </a:rPr>
                        <a:t>The objective of this research is to enhance the existing technological scheme for recycling used vehicle air filters by </a:t>
                      </a:r>
                      <a:r>
                        <a:rPr lang="en-US" sz="3500" dirty="0" smtClean="0">
                          <a:solidFill>
                            <a:srgbClr val="002060"/>
                          </a:solidFill>
                          <a:latin typeface="Arial"/>
                          <a:cs typeface="Arial"/>
                        </a:rPr>
                        <a:t>friction </a:t>
                      </a:r>
                      <a:r>
                        <a:rPr lang="en-US" sz="3500" dirty="0" smtClean="0">
                          <a:solidFill>
                            <a:srgbClr val="002060"/>
                          </a:solidFill>
                          <a:latin typeface="Arial" panose="020B0604020202020204" pitchFamily="34" charset="0"/>
                          <a:cs typeface="Arial" panose="020B0604020202020204" pitchFamily="34" charset="0"/>
                        </a:rPr>
                        <a:t>separation and air classification, with the aim of increasing the purity of PU foam and filter material</a:t>
                      </a:r>
                      <a:r>
                        <a:rPr lang="uk-UA" sz="3500" dirty="0" smtClean="0">
                          <a:solidFill>
                            <a:srgbClr val="002060"/>
                          </a:solidFill>
                          <a:latin typeface="Arial" panose="020B0604020202020204" pitchFamily="34" charset="0"/>
                          <a:cs typeface="Arial" panose="020B0604020202020204" pitchFamily="34" charset="0"/>
                        </a:rPr>
                        <a:t> </a:t>
                      </a:r>
                      <a:r>
                        <a:rPr lang="en-US" sz="3500" dirty="0" smtClean="0">
                          <a:solidFill>
                            <a:srgbClr val="002060"/>
                          </a:solidFill>
                          <a:latin typeface="Arial" panose="020B0604020202020204" pitchFamily="34" charset="0"/>
                          <a:cs typeface="Arial" panose="020B0604020202020204" pitchFamily="34" charset="0"/>
                        </a:rPr>
                        <a:t>which improves the environmental friendliness of the existing technology</a:t>
                      </a:r>
                      <a:r>
                        <a:rPr lang="uk-UA" sz="3500" dirty="0" smtClean="0">
                          <a:solidFill>
                            <a:srgbClr val="002060"/>
                          </a:solidFill>
                          <a:latin typeface="Arial" panose="020B0604020202020204" pitchFamily="34" charset="0"/>
                          <a:cs typeface="Arial" panose="020B0604020202020204" pitchFamily="34" charset="0"/>
                        </a:rPr>
                        <a:t>.</a:t>
                      </a:r>
                      <a:endParaRPr lang="sk-SK" sz="360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625664822"/>
              </p:ext>
            </p:extLst>
          </p:nvPr>
        </p:nvGraphicFramePr>
        <p:xfrm>
          <a:off x="1347570" y="13162548"/>
          <a:ext cx="29764038" cy="659039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99805">
                <a:tc>
                  <a:txBody>
                    <a:bodyPr/>
                    <a:lstStyle/>
                    <a:p>
                      <a:pPr algn="ctr"/>
                      <a:r>
                        <a:rPr lang="sk-SK" sz="4500" cap="small" baseline="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490587">
                <a:tc>
                  <a:txBody>
                    <a:bodyPr/>
                    <a:lstStyle/>
                    <a:p>
                      <a:r>
                        <a:rPr lang="sk-SK" sz="3500" dirty="0">
                          <a:solidFill>
                            <a:srgbClr val="002060"/>
                          </a:solidFill>
                          <a:latin typeface="Arial"/>
                          <a:cs typeface="Arial"/>
                        </a:rPr>
                        <a:t>D</a:t>
                      </a:r>
                      <a:r>
                        <a:rPr lang="en-US" sz="3500" dirty="0" err="1">
                          <a:solidFill>
                            <a:srgbClr val="002060"/>
                          </a:solidFill>
                          <a:latin typeface="Arial"/>
                          <a:cs typeface="Arial"/>
                        </a:rPr>
                        <a:t>escription</a:t>
                      </a:r>
                      <a:r>
                        <a:rPr lang="en-US" sz="3500" dirty="0">
                          <a:solidFill>
                            <a:srgbClr val="002060"/>
                          </a:solidFill>
                          <a:latin typeface="Arial"/>
                          <a:cs typeface="Arial"/>
                        </a:rPr>
                        <a:t> of research methods and </a:t>
                      </a:r>
                      <a:r>
                        <a:rPr lang="en-US" sz="3500" dirty="0" smtClean="0">
                          <a:solidFill>
                            <a:srgbClr val="002060"/>
                          </a:solidFill>
                          <a:latin typeface="Arial"/>
                          <a:cs typeface="Arial"/>
                        </a:rPr>
                        <a:t>materials</a:t>
                      </a:r>
                      <a:endParaRPr lang="ru-RU" sz="3500" dirty="0" smtClean="0">
                        <a:solidFill>
                          <a:srgbClr val="002060"/>
                        </a:solidFill>
                        <a:latin typeface="Arial"/>
                        <a:cs typeface="Arial"/>
                      </a:endParaRPr>
                    </a:p>
                    <a:p>
                      <a:r>
                        <a:rPr lang="en-US" sz="3500" dirty="0" smtClean="0">
                          <a:solidFill>
                            <a:srgbClr val="002060"/>
                          </a:solidFill>
                          <a:latin typeface="Arial"/>
                          <a:cs typeface="Arial"/>
                        </a:rPr>
                        <a:t>For the study, we used vehicle engine air filters with cellulose-paper filter</a:t>
                      </a:r>
                      <a:r>
                        <a:rPr lang="uk-UA" sz="3500" dirty="0" smtClean="0">
                          <a:solidFill>
                            <a:srgbClr val="002060"/>
                          </a:solidFill>
                          <a:latin typeface="Arial"/>
                          <a:cs typeface="Arial"/>
                        </a:rPr>
                        <a:t> </a:t>
                      </a:r>
                      <a:r>
                        <a:rPr lang="en-US" sz="3500" dirty="0" smtClean="0">
                          <a:solidFill>
                            <a:srgbClr val="002060"/>
                          </a:solidFill>
                          <a:latin typeface="Arial"/>
                          <a:cs typeface="Arial"/>
                        </a:rPr>
                        <a:t>surface </a:t>
                      </a:r>
                      <a:r>
                        <a:rPr lang="uk-UA" sz="3500" dirty="0" smtClean="0">
                          <a:solidFill>
                            <a:srgbClr val="002060"/>
                          </a:solidFill>
                          <a:latin typeface="Arial"/>
                          <a:cs typeface="Arial"/>
                        </a:rPr>
                        <a:t>(</a:t>
                      </a:r>
                      <a:r>
                        <a:rPr lang="en-US" sz="3500" dirty="0" smtClean="0">
                          <a:solidFill>
                            <a:srgbClr val="002060"/>
                          </a:solidFill>
                          <a:latin typeface="Arial"/>
                          <a:cs typeface="Arial"/>
                        </a:rPr>
                        <a:t>CPMF</a:t>
                      </a:r>
                      <a:r>
                        <a:rPr lang="uk-UA" sz="3500" dirty="0" smtClean="0">
                          <a:solidFill>
                            <a:srgbClr val="002060"/>
                          </a:solidFill>
                          <a:latin typeface="Arial"/>
                          <a:cs typeface="Arial"/>
                        </a:rPr>
                        <a:t>) </a:t>
                      </a:r>
                      <a:r>
                        <a:rPr lang="en-US" sz="3500" dirty="0" smtClean="0">
                          <a:solidFill>
                            <a:srgbClr val="002060"/>
                          </a:solidFill>
                          <a:latin typeface="Arial"/>
                          <a:cs typeface="Arial"/>
                        </a:rPr>
                        <a:t>obtained at service stations in Rivne (Ukraine). These filters were used on Renault, Volkswagen, and BMW vehicles. The CPMF filters were flat or cylindrical in shape, with a cellulose-paper filter material inside. A sealing element made of porous polyurethane was placed along the contour. The paper filter surface was fixed with strips of EVA or PA plastic.</a:t>
                      </a:r>
                      <a:r>
                        <a:rPr lang="ru-RU" sz="3500" dirty="0" smtClean="0">
                          <a:solidFill>
                            <a:srgbClr val="002060"/>
                          </a:solidFill>
                          <a:latin typeface="Arial"/>
                          <a:cs typeface="Arial"/>
                        </a:rPr>
                        <a:t> </a:t>
                      </a:r>
                      <a:r>
                        <a:rPr lang="en-US" sz="3500" dirty="0" smtClean="0">
                          <a:solidFill>
                            <a:srgbClr val="002060"/>
                          </a:solidFill>
                          <a:latin typeface="Arial"/>
                          <a:cs typeface="Arial"/>
                        </a:rPr>
                        <a:t>The used CPMF filters were sent for mechanical processing according to the technological scheme, which included crushing on a granulator, air classification 1 to obtain a light fraction LF 1 and a heavy fraction HF 1, friction separation of the heavy fraction to obtain an elastic fraction EF and a solid fraction SF, sieving by size of 5 mm of the solid fraction and subsequent air classification of the undersize product 0-5 mm to obtain a light fraction LF 2 and a heavy fraction HF 2</a:t>
                      </a:r>
                      <a:r>
                        <a:rPr lang="en-US" sz="3500" dirty="0" smtClean="0">
                          <a:solidFill>
                            <a:srgbClr val="002060"/>
                          </a:solidFill>
                          <a:latin typeface="Arial"/>
                          <a:cs typeface="Arial"/>
                        </a:rPr>
                        <a:t>.</a:t>
                      </a:r>
                      <a:r>
                        <a:rPr lang="uk-UA" sz="3500" dirty="0" smtClean="0">
                          <a:solidFill>
                            <a:srgbClr val="002060"/>
                          </a:solidFill>
                          <a:latin typeface="Arial"/>
                          <a:cs typeface="Arial"/>
                        </a:rPr>
                        <a:t> </a:t>
                      </a:r>
                      <a:r>
                        <a:rPr lang="en-US" sz="3500" dirty="0" smtClean="0">
                          <a:solidFill>
                            <a:srgbClr val="002060"/>
                          </a:solidFill>
                          <a:latin typeface="Arial"/>
                          <a:cs typeface="Arial"/>
                        </a:rPr>
                        <a:t>The products were crushed on a rotary shear granulator MN-300 (</a:t>
                      </a:r>
                      <a:r>
                        <a:rPr lang="en-US" sz="3500" dirty="0" err="1" smtClean="0">
                          <a:solidFill>
                            <a:srgbClr val="002060"/>
                          </a:solidFill>
                          <a:latin typeface="Arial"/>
                          <a:cs typeface="Arial"/>
                        </a:rPr>
                        <a:t>Castulik</a:t>
                      </a:r>
                      <a:r>
                        <a:rPr lang="en-US" sz="3500" dirty="0" smtClean="0">
                          <a:solidFill>
                            <a:srgbClr val="002060"/>
                          </a:solidFill>
                          <a:latin typeface="Arial"/>
                          <a:cs typeface="Arial"/>
                        </a:rPr>
                        <a:t>, Slovakia) equipped with a discharge screen, with round holes with a diameter of 10 mm. Air classification was performed on a light fraction separator of the “Zig-Zag” type SLF-5-15/30 (SMF “Prodecologia”, Ukraine) and friction separation was performed on a ST-100 separator (SMF “Prodecologia”, Ukraine)</a:t>
                      </a:r>
                      <a:r>
                        <a:rPr lang="uk-UA" sz="3500" dirty="0" smtClean="0">
                          <a:solidFill>
                            <a:srgbClr val="002060"/>
                          </a:solidFill>
                          <a:latin typeface="Arial"/>
                          <a:cs typeface="Arial"/>
                        </a:rPr>
                        <a:t>.</a:t>
                      </a:r>
                      <a:r>
                        <a:rPr lang="ru-RU" sz="3500" dirty="0" smtClean="0">
                          <a:solidFill>
                            <a:srgbClr val="002060"/>
                          </a:solidFill>
                          <a:latin typeface="Arial"/>
                          <a:cs typeface="Arial"/>
                        </a:rPr>
                        <a:t> </a:t>
                      </a:r>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813626275"/>
              </p:ext>
            </p:extLst>
          </p:nvPr>
        </p:nvGraphicFramePr>
        <p:xfrm>
          <a:off x="1347570" y="19818245"/>
          <a:ext cx="29764038" cy="1454801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919162">
                <a:tc>
                  <a:txBody>
                    <a:bodyPr/>
                    <a:lstStyle/>
                    <a:p>
                      <a:pPr algn="ctr"/>
                      <a:r>
                        <a:rPr lang="sk-SK" sz="4500" cap="small" baseline="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814425">
                <a:tc>
                  <a:txBody>
                    <a:bodyPr/>
                    <a:lstStyle/>
                    <a:p>
                      <a:pPr>
                        <a:tabLst>
                          <a:tab pos="29497338" algn="l"/>
                        </a:tabLst>
                      </a:pPr>
                      <a:r>
                        <a:rPr lang="sk-SK" sz="3500" dirty="0">
                          <a:solidFill>
                            <a:srgbClr val="002060"/>
                          </a:solidFill>
                          <a:latin typeface="Arial"/>
                          <a:cs typeface="Arial"/>
                        </a:rPr>
                        <a:t>Academic Findings &amp; </a:t>
                      </a:r>
                      <a:r>
                        <a:rPr lang="sk-SK" sz="3500" dirty="0" smtClean="0">
                          <a:solidFill>
                            <a:srgbClr val="002060"/>
                          </a:solidFill>
                          <a:latin typeface="Arial"/>
                          <a:cs typeface="Arial"/>
                        </a:rPr>
                        <a:t>Innovation</a:t>
                      </a:r>
                      <a:r>
                        <a:rPr lang="uk-UA" sz="3500" dirty="0" smtClean="0">
                          <a:solidFill>
                            <a:srgbClr val="002060"/>
                          </a:solidFill>
                          <a:latin typeface="Arial"/>
                          <a:cs typeface="Arial"/>
                        </a:rPr>
                        <a:t> </a:t>
                      </a:r>
                      <a:r>
                        <a:rPr lang="sk-SK" sz="3500" dirty="0" smtClean="0">
                          <a:solidFill>
                            <a:srgbClr val="002060"/>
                          </a:solidFill>
                          <a:latin typeface="Arial"/>
                          <a:cs typeface="Arial"/>
                        </a:rPr>
                        <a:t>Practical Applications </a:t>
                      </a:r>
                      <a:endParaRPr lang="uk-UA" sz="3500" dirty="0" smtClean="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6814425">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544754796"/>
              </p:ext>
            </p:extLst>
          </p:nvPr>
        </p:nvGraphicFramePr>
        <p:xfrm>
          <a:off x="1347570" y="34300954"/>
          <a:ext cx="29764038" cy="783146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r>
                        <a:rPr lang="sk-SK" sz="3500" dirty="0">
                          <a:solidFill>
                            <a:srgbClr val="002060"/>
                          </a:solidFill>
                          <a:latin typeface="Arial" panose="020B0604020202020204" pitchFamily="34" charset="0"/>
                          <a:cs typeface="Arial" panose="020B0604020202020204" pitchFamily="34" charset="0"/>
                        </a:rPr>
                        <a:t>S</a:t>
                      </a:r>
                      <a:r>
                        <a:rPr lang="en-US" sz="3500" dirty="0" err="1">
                          <a:solidFill>
                            <a:srgbClr val="002060"/>
                          </a:solidFill>
                          <a:latin typeface="Arial" panose="020B0604020202020204" pitchFamily="34" charset="0"/>
                          <a:cs typeface="Arial" panose="020B0604020202020204" pitchFamily="34" charset="0"/>
                        </a:rPr>
                        <a:t>ummary</a:t>
                      </a:r>
                      <a:r>
                        <a:rPr lang="en-US" sz="3500" dirty="0">
                          <a:solidFill>
                            <a:srgbClr val="002060"/>
                          </a:solidFill>
                          <a:latin typeface="Arial" panose="020B0604020202020204" pitchFamily="34" charset="0"/>
                          <a:cs typeface="Arial" panose="020B0604020202020204" pitchFamily="34" charset="0"/>
                        </a:rPr>
                        <a:t> of research conclusion</a:t>
                      </a:r>
                      <a:r>
                        <a:rPr lang="sk-SK" sz="3500" dirty="0">
                          <a:solidFill>
                            <a:srgbClr val="002060"/>
                          </a:solidFill>
                          <a:latin typeface="Arial" panose="020B0604020202020204" pitchFamily="34" charset="0"/>
                          <a:cs typeface="Arial" panose="020B0604020202020204" pitchFamily="34" charset="0"/>
                        </a:rPr>
                        <a:t>s</a:t>
                      </a:r>
                      <a:r>
                        <a:rPr lang="en-US" sz="3500" dirty="0">
                          <a:solidFill>
                            <a:srgbClr val="002060"/>
                          </a:solidFill>
                          <a:latin typeface="Arial" panose="020B0604020202020204" pitchFamily="34" charset="0"/>
                          <a:cs typeface="Arial" panose="020B0604020202020204" pitchFamily="34" charset="0"/>
                        </a:rPr>
                        <a:t>, impact and potential areas of further research in this </a:t>
                      </a:r>
                      <a:r>
                        <a:rPr lang="en-US" sz="3500" dirty="0" smtClean="0">
                          <a:solidFill>
                            <a:srgbClr val="002060"/>
                          </a:solidFill>
                          <a:latin typeface="Arial" panose="020B0604020202020204" pitchFamily="34" charset="0"/>
                          <a:cs typeface="Arial" panose="020B0604020202020204" pitchFamily="34" charset="0"/>
                        </a:rPr>
                        <a:t>field</a:t>
                      </a:r>
                      <a:r>
                        <a:rPr lang="uk-UA" sz="3500" dirty="0" smtClean="0">
                          <a:solidFill>
                            <a:srgbClr val="002060"/>
                          </a:solidFill>
                          <a:latin typeface="Arial" panose="020B0604020202020204" pitchFamily="34" charset="0"/>
                          <a:cs typeface="Arial" panose="020B0604020202020204" pitchFamily="34" charset="0"/>
                        </a:rPr>
                        <a:t> </a:t>
                      </a:r>
                    </a:p>
                    <a:p>
                      <a:r>
                        <a:rPr lang="en-US" sz="3500" dirty="0" smtClean="0">
                          <a:solidFill>
                            <a:srgbClr val="002060"/>
                          </a:solidFill>
                          <a:latin typeface="Arial" panose="020B0604020202020204" pitchFamily="34" charset="0"/>
                          <a:cs typeface="Arial" panose="020B0604020202020204" pitchFamily="34" charset="0"/>
                        </a:rPr>
                        <a:t>The paper proposes an improved technological scheme for the recycling of used vehicle air filters, including crushing, air classification and separation by friction, and sieving. Used vehicle air filters consist of cellulose and paper filter material, polyurethane foam, and plastic. Crushing the used filters on a rotary shear granulator with a 10 mm discharge screen ensures a material </a:t>
                      </a:r>
                      <a:r>
                        <a:rPr lang="en-US" sz="3500" dirty="0" smtClean="0">
                          <a:solidFill>
                            <a:srgbClr val="002060"/>
                          </a:solidFill>
                          <a:latin typeface="Arial" panose="020B0604020202020204" pitchFamily="34" charset="0"/>
                          <a:cs typeface="Arial" panose="020B0604020202020204" pitchFamily="34" charset="0"/>
                        </a:rPr>
                        <a:t>degree of liberation </a:t>
                      </a:r>
                      <a:r>
                        <a:rPr lang="en-US" sz="3500" dirty="0" smtClean="0">
                          <a:solidFill>
                            <a:srgbClr val="002060"/>
                          </a:solidFill>
                          <a:latin typeface="Arial" panose="020B0604020202020204" pitchFamily="34" charset="0"/>
                          <a:cs typeface="Arial" panose="020B0604020202020204" pitchFamily="34" charset="0"/>
                        </a:rPr>
                        <a:t>to achieve 94.2 %. The use of air classification ensures efficient separation into light fractions LF 1 and LF 2 at average air flow rates of 3.5 and 5.5 m/s of cellulose and paper filter material with a recovery of 89.6 % and a purity of 97.4 %. Friction separation on a glass working surface with a gap between the dividers ensures a recovery of 75.9 % and a purity of 94.4 % of foamed polyurethane with the potential to increase this recovery by a further 8.7 % by additional recovery of the +5 mm oversize product together with the feed material. The plastic recovery to plastic product was 80.5 %. This product requires additional purification and sorting of plastics by type using electrostatic separation and near-infrared separation. </a:t>
                      </a:r>
                      <a:endParaRPr lang="uk-UA" sz="3500" dirty="0" smtClean="0">
                        <a:solidFill>
                          <a:srgbClr val="002060"/>
                        </a:solidFill>
                        <a:latin typeface="Arial" panose="020B0604020202020204" pitchFamily="34" charset="0"/>
                        <a:cs typeface="Arial" panose="020B0604020202020204" pitchFamily="34" charset="0"/>
                      </a:endParaRPr>
                    </a:p>
                    <a:p>
                      <a:r>
                        <a:rPr lang="en-US" sz="3500" dirty="0" smtClean="0">
                          <a:solidFill>
                            <a:srgbClr val="002060"/>
                          </a:solidFill>
                          <a:latin typeface="Arial" panose="020B0604020202020204" pitchFamily="34" charset="0"/>
                          <a:cs typeface="Arial" panose="020B0604020202020204" pitchFamily="34" charset="0"/>
                        </a:rPr>
                        <a:t>The research was carried out on semi-industrial equipment, which allows repeating the technological scheme on an industrial scale.</a:t>
                      </a:r>
                    </a:p>
                    <a:p>
                      <a:r>
                        <a:rPr lang="en-US" sz="3500" dirty="0" smtClean="0">
                          <a:solidFill>
                            <a:srgbClr val="002060"/>
                          </a:solidFill>
                          <a:latin typeface="Arial" panose="020B0604020202020204" pitchFamily="34" charset="0"/>
                          <a:cs typeface="Arial" panose="020B0604020202020204" pitchFamily="34" charset="0"/>
                        </a:rPr>
                        <a:t>The </a:t>
                      </a:r>
                      <a:r>
                        <a:rPr lang="en-US" sz="3500" dirty="0" smtClean="0">
                          <a:solidFill>
                            <a:srgbClr val="002060"/>
                          </a:solidFill>
                          <a:latin typeface="Arial" panose="020B0604020202020204" pitchFamily="34" charset="0"/>
                          <a:cs typeface="Arial" panose="020B0604020202020204" pitchFamily="34" charset="0"/>
                        </a:rPr>
                        <a:t>improved technological scheme for recycling used vehicle air filters is environmentally friendly, as it does not require the use of water and reagent solutions. It is also advisable to perform a similar study for vehicle air filters with polyester filter material.</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16" name="Рисунок 15"/>
          <p:cNvPicPr/>
          <p:nvPr/>
        </p:nvPicPr>
        <p:blipFill>
          <a:blip r:embed="rId4"/>
          <a:stretch>
            <a:fillRect/>
          </a:stretch>
        </p:blipFill>
        <p:spPr>
          <a:xfrm>
            <a:off x="15305424" y="20901794"/>
            <a:ext cx="3372701" cy="4005636"/>
          </a:xfrm>
          <a:prstGeom prst="rect">
            <a:avLst/>
          </a:prstGeom>
        </p:spPr>
      </p:pic>
      <p:pic>
        <p:nvPicPr>
          <p:cNvPr id="10" name="Рисунок 9"/>
          <p:cNvPicPr>
            <a:picLocks noChangeAspect="1"/>
          </p:cNvPicPr>
          <p:nvPr/>
        </p:nvPicPr>
        <p:blipFill>
          <a:blip r:embed="rId5"/>
          <a:stretch>
            <a:fillRect/>
          </a:stretch>
        </p:blipFill>
        <p:spPr>
          <a:xfrm>
            <a:off x="18760591" y="21113200"/>
            <a:ext cx="12248534" cy="11731506"/>
          </a:xfrm>
          <a:prstGeom prst="rect">
            <a:avLst/>
          </a:prstGeom>
        </p:spPr>
      </p:pic>
      <p:pic>
        <p:nvPicPr>
          <p:cNvPr id="22" name="Рисунок 21"/>
          <p:cNvPicPr/>
          <p:nvPr/>
        </p:nvPicPr>
        <p:blipFill rotWithShape="1">
          <a:blip r:embed="rId6" cstate="print">
            <a:extLst>
              <a:ext uri="{28A0092B-C50C-407E-A947-70E740481C1C}">
                <a14:useLocalDpi xmlns:a14="http://schemas.microsoft.com/office/drawing/2010/main" val="0"/>
              </a:ext>
            </a:extLst>
          </a:blip>
          <a:srcRect b="43461"/>
          <a:stretch/>
        </p:blipFill>
        <p:spPr>
          <a:xfrm>
            <a:off x="15427824" y="25527050"/>
            <a:ext cx="3127902" cy="2357941"/>
          </a:xfrm>
          <a:prstGeom prst="rect">
            <a:avLst/>
          </a:prstGeom>
        </p:spPr>
      </p:pic>
      <p:pic>
        <p:nvPicPr>
          <p:cNvPr id="23" name="Рисунок 22"/>
          <p:cNvPicPr/>
          <p:nvPr/>
        </p:nvPicPr>
        <p:blipFill rotWithShape="1">
          <a:blip r:embed="rId7" cstate="print">
            <a:extLst>
              <a:ext uri="{28A0092B-C50C-407E-A947-70E740481C1C}">
                <a14:useLocalDpi xmlns:a14="http://schemas.microsoft.com/office/drawing/2010/main" val="0"/>
              </a:ext>
            </a:extLst>
          </a:blip>
          <a:srcRect l="9661" t="48535"/>
          <a:stretch/>
        </p:blipFill>
        <p:spPr>
          <a:xfrm>
            <a:off x="15395988" y="28466702"/>
            <a:ext cx="3159738" cy="2357941"/>
          </a:xfrm>
          <a:prstGeom prst="rect">
            <a:avLst/>
          </a:prstGeom>
        </p:spPr>
      </p:pic>
      <p:pic>
        <p:nvPicPr>
          <p:cNvPr id="24" name="Рисунок 23"/>
          <p:cNvPicPr/>
          <p:nvPr/>
        </p:nvPicPr>
        <p:blipFill rotWithShape="1">
          <a:blip r:embed="rId8"/>
          <a:srcRect r="12316" b="8432"/>
          <a:stretch/>
        </p:blipFill>
        <p:spPr bwMode="auto">
          <a:xfrm>
            <a:off x="15332316" y="31474860"/>
            <a:ext cx="3127902" cy="2195152"/>
          </a:xfrm>
          <a:prstGeom prst="rect">
            <a:avLst/>
          </a:prstGeom>
          <a:ln>
            <a:noFill/>
          </a:ln>
          <a:extLst>
            <a:ext uri="{53640926-AAD7-44D8-BBD7-CCE9431645EC}">
              <a14:shadowObscured xmlns:a14="http://schemas.microsoft.com/office/drawing/2010/main"/>
            </a:ext>
          </a:extLst>
        </p:spPr>
      </p:pic>
      <p:sp>
        <p:nvSpPr>
          <p:cNvPr id="9" name="TextBox 8"/>
          <p:cNvSpPr txBox="1"/>
          <p:nvPr/>
        </p:nvSpPr>
        <p:spPr>
          <a:xfrm>
            <a:off x="1811435" y="22061687"/>
            <a:ext cx="184731" cy="369332"/>
          </a:xfrm>
          <a:prstGeom prst="rect">
            <a:avLst/>
          </a:prstGeom>
          <a:noFill/>
        </p:spPr>
        <p:txBody>
          <a:bodyPr wrap="none" rtlCol="0">
            <a:spAutoFit/>
          </a:bodyPr>
          <a:lstStyle/>
          <a:p>
            <a:endParaRPr lang="en-US" dirty="0"/>
          </a:p>
        </p:txBody>
      </p:sp>
      <p:sp>
        <p:nvSpPr>
          <p:cNvPr id="11" name="TextBox 10"/>
          <p:cNvSpPr txBox="1"/>
          <p:nvPr/>
        </p:nvSpPr>
        <p:spPr>
          <a:xfrm>
            <a:off x="1317623" y="21418618"/>
            <a:ext cx="14110201" cy="14096167"/>
          </a:xfrm>
          <a:prstGeom prst="rect">
            <a:avLst/>
          </a:prstGeom>
          <a:noFill/>
        </p:spPr>
        <p:txBody>
          <a:bodyPr wrap="square" rtlCol="0">
            <a:spAutoFit/>
          </a:bodyPr>
          <a:lstStyle/>
          <a:p>
            <a:pPr lvl="0" defTabSz="3243263"/>
            <a:r>
              <a:rPr lang="en-US" sz="3500" dirty="0" smtClean="0">
                <a:solidFill>
                  <a:srgbClr val="002060"/>
                </a:solidFill>
                <a:latin typeface="Arial"/>
                <a:cs typeface="Arial"/>
              </a:rPr>
              <a:t>According to </a:t>
            </a:r>
            <a:r>
              <a:rPr lang="en-US" sz="3500" dirty="0">
                <a:solidFill>
                  <a:srgbClr val="002060"/>
                </a:solidFill>
                <a:latin typeface="Arial"/>
                <a:cs typeface="Arial"/>
              </a:rPr>
              <a:t>the improved technological scheme of </a:t>
            </a:r>
            <a:r>
              <a:rPr lang="en-US" sz="3500" dirty="0" smtClean="0">
                <a:solidFill>
                  <a:srgbClr val="002060"/>
                </a:solidFill>
                <a:latin typeface="Arial"/>
                <a:cs typeface="Arial"/>
              </a:rPr>
              <a:t>recycling used vehicle air filters, </a:t>
            </a:r>
            <a:r>
              <a:rPr lang="en-US" sz="3500" dirty="0">
                <a:solidFill>
                  <a:srgbClr val="002060"/>
                </a:solidFill>
                <a:latin typeface="Arial"/>
                <a:cs typeface="Arial"/>
              </a:rPr>
              <a:t>which includes crushing, air classification 1, friction separation, sieving and air classification 2, we obtained filter material (LF 1+LF 2) with 89.6 % recovery and 97.4 % purity, PU foam (EF) with 75.9 % recovery and 94.4 % purity, and a plastic product with 80.5 % recovery of plastics, including 48.5 % of plastics. An additional potential to increase the recovery of filter material and PU foam is the oversized separated product (+5 mm), which is recommended to be crushed together with the original product, allowing a better recovery. When conducting research, not enough plastic product was generated to obtain concentrates of the different types of plastic present. Plastic product (HF 2), it can be further purified by electrostatic separation and sorting using the near infrared spectrum. Compared to the process of Wilke et al. (2024), an increase in the purity of the filter material from 96.7% to 97.4% with a partial decrease in the recovery of the filter material from 90.1% to 89.6% and an increase in the purity of the PU foam from 93% to 94.4% with a decrease in the recovery from 90% to 75.9% with a possible potential to increase it up to 84.6% with processing of fraction +5 mm were obtained. The results obtained do not contradict previous studies and correspond to their level</a:t>
            </a:r>
            <a:r>
              <a:rPr lang="en-US" sz="3500" dirty="0" smtClean="0">
                <a:solidFill>
                  <a:srgbClr val="002060"/>
                </a:solidFill>
                <a:latin typeface="Arial"/>
                <a:cs typeface="Arial"/>
              </a:rPr>
              <a:t>.</a:t>
            </a:r>
            <a:r>
              <a:rPr lang="uk-UA" sz="3500" dirty="0" smtClean="0">
                <a:solidFill>
                  <a:srgbClr val="002060"/>
                </a:solidFill>
                <a:latin typeface="Arial"/>
                <a:cs typeface="Arial"/>
              </a:rPr>
              <a:t> </a:t>
            </a:r>
            <a:r>
              <a:rPr lang="en-US" sz="3500" dirty="0">
                <a:solidFill>
                  <a:srgbClr val="002060"/>
                </a:solidFill>
                <a:latin typeface="Arial"/>
                <a:cs typeface="Arial"/>
              </a:rPr>
              <a:t>The main advantage is that the improved process scheme using friction separation and air classification is more environmentally friendly, as there is no need to use reagent solutions that require additional regeneration and disposal</a:t>
            </a:r>
            <a:r>
              <a:rPr lang="en-US" sz="3500" dirty="0" smtClean="0">
                <a:solidFill>
                  <a:srgbClr val="002060"/>
                </a:solidFill>
                <a:latin typeface="Arial"/>
                <a:cs typeface="Arial"/>
              </a:rPr>
              <a:t>.</a:t>
            </a:r>
            <a:endParaRPr lang="uk-UA" sz="3500" dirty="0">
              <a:solidFill>
                <a:srgbClr val="002060"/>
              </a:solidFill>
              <a:latin typeface="Arial"/>
              <a:cs typeface="Arial"/>
            </a:endParaRPr>
          </a:p>
          <a:p>
            <a:pPr lvl="0" defTabSz="3243263"/>
            <a:endParaRPr lang="sk-SK" sz="3500" dirty="0">
              <a:solidFill>
                <a:prstClr val="black"/>
              </a:solidFill>
              <a:latin typeface="Arial"/>
              <a:cs typeface="Arial"/>
            </a:endParaRPr>
          </a:p>
        </p:txBody>
      </p:sp>
      <p:sp>
        <p:nvSpPr>
          <p:cNvPr id="12" name="TextBox 11"/>
          <p:cNvSpPr txBox="1"/>
          <p:nvPr/>
        </p:nvSpPr>
        <p:spPr>
          <a:xfrm>
            <a:off x="15395988" y="24907430"/>
            <a:ext cx="3215149" cy="630942"/>
          </a:xfrm>
          <a:prstGeom prst="rect">
            <a:avLst/>
          </a:prstGeom>
          <a:noFill/>
        </p:spPr>
        <p:txBody>
          <a:bodyPr wrap="square" rtlCol="0">
            <a:spAutoFit/>
          </a:bodyPr>
          <a:lstStyle/>
          <a:p>
            <a:r>
              <a:rPr lang="en-US" sz="3500" dirty="0" smtClean="0">
                <a:solidFill>
                  <a:srgbClr val="002060"/>
                </a:solidFill>
                <a:latin typeface="Arial"/>
                <a:cs typeface="Arial"/>
              </a:rPr>
              <a:t>Used air </a:t>
            </a:r>
            <a:r>
              <a:rPr lang="en-US" sz="3500" dirty="0">
                <a:solidFill>
                  <a:srgbClr val="002060"/>
                </a:solidFill>
                <a:latin typeface="Arial"/>
                <a:cs typeface="Arial"/>
              </a:rPr>
              <a:t>filters</a:t>
            </a:r>
            <a:endParaRPr lang="en-US" dirty="0"/>
          </a:p>
        </p:txBody>
      </p:sp>
      <p:sp>
        <p:nvSpPr>
          <p:cNvPr id="13" name="TextBox 12"/>
          <p:cNvSpPr txBox="1"/>
          <p:nvPr/>
        </p:nvSpPr>
        <p:spPr>
          <a:xfrm>
            <a:off x="15395988" y="27892756"/>
            <a:ext cx="3064230" cy="630942"/>
          </a:xfrm>
          <a:prstGeom prst="rect">
            <a:avLst/>
          </a:prstGeom>
          <a:noFill/>
        </p:spPr>
        <p:txBody>
          <a:bodyPr wrap="square" rtlCol="0">
            <a:spAutoFit/>
          </a:bodyPr>
          <a:lstStyle/>
          <a:p>
            <a:r>
              <a:rPr lang="en-US" sz="3500" dirty="0" smtClean="0">
                <a:solidFill>
                  <a:srgbClr val="002060"/>
                </a:solidFill>
                <a:latin typeface="Arial"/>
                <a:cs typeface="Arial"/>
              </a:rPr>
              <a:t>Filter material</a:t>
            </a:r>
            <a:endParaRPr lang="en-US" dirty="0"/>
          </a:p>
        </p:txBody>
      </p:sp>
      <p:sp>
        <p:nvSpPr>
          <p:cNvPr id="14" name="TextBox 13"/>
          <p:cNvSpPr txBox="1"/>
          <p:nvPr/>
        </p:nvSpPr>
        <p:spPr>
          <a:xfrm>
            <a:off x="15362493" y="30894579"/>
            <a:ext cx="3097725" cy="630942"/>
          </a:xfrm>
          <a:prstGeom prst="rect">
            <a:avLst/>
          </a:prstGeom>
          <a:noFill/>
        </p:spPr>
        <p:txBody>
          <a:bodyPr wrap="square" rtlCol="0">
            <a:spAutoFit/>
          </a:bodyPr>
          <a:lstStyle/>
          <a:p>
            <a:pPr algn="ctr"/>
            <a:r>
              <a:rPr lang="en-US" sz="3500" dirty="0">
                <a:solidFill>
                  <a:srgbClr val="002060"/>
                </a:solidFill>
                <a:latin typeface="Arial"/>
                <a:cs typeface="Arial"/>
              </a:rPr>
              <a:t>PU foam</a:t>
            </a:r>
            <a:endParaRPr lang="en-US" dirty="0"/>
          </a:p>
        </p:txBody>
      </p:sp>
      <p:sp>
        <p:nvSpPr>
          <p:cNvPr id="15" name="TextBox 14"/>
          <p:cNvSpPr txBox="1"/>
          <p:nvPr/>
        </p:nvSpPr>
        <p:spPr>
          <a:xfrm>
            <a:off x="15333958" y="33670012"/>
            <a:ext cx="3154794" cy="630942"/>
          </a:xfrm>
          <a:prstGeom prst="rect">
            <a:avLst/>
          </a:prstGeom>
          <a:noFill/>
        </p:spPr>
        <p:txBody>
          <a:bodyPr wrap="square" rtlCol="0">
            <a:spAutoFit/>
          </a:bodyPr>
          <a:lstStyle/>
          <a:p>
            <a:pPr algn="ctr"/>
            <a:r>
              <a:rPr lang="en-US" sz="3500" dirty="0" smtClean="0">
                <a:solidFill>
                  <a:srgbClr val="002060"/>
                </a:solidFill>
                <a:latin typeface="Arial"/>
                <a:cs typeface="Arial"/>
              </a:rPr>
              <a:t>Plastic product</a:t>
            </a:r>
            <a:endParaRPr lang="en-US" dirty="0"/>
          </a:p>
        </p:txBody>
      </p:sp>
      <p:sp>
        <p:nvSpPr>
          <p:cNvPr id="25" name="TextBox 24"/>
          <p:cNvSpPr txBox="1"/>
          <p:nvPr/>
        </p:nvSpPr>
        <p:spPr>
          <a:xfrm>
            <a:off x="18760592" y="32932687"/>
            <a:ext cx="12248534" cy="1169551"/>
          </a:xfrm>
          <a:prstGeom prst="rect">
            <a:avLst/>
          </a:prstGeom>
          <a:noFill/>
        </p:spPr>
        <p:txBody>
          <a:bodyPr wrap="square" rtlCol="0">
            <a:spAutoFit/>
          </a:bodyPr>
          <a:lstStyle/>
          <a:p>
            <a:pPr algn="ctr"/>
            <a:r>
              <a:rPr lang="en-US" sz="3500" dirty="0" smtClean="0">
                <a:solidFill>
                  <a:srgbClr val="002060"/>
                </a:solidFill>
                <a:latin typeface="Arial"/>
                <a:cs typeface="Arial"/>
              </a:rPr>
              <a:t>Fig. </a:t>
            </a:r>
            <a:r>
              <a:rPr lang="en-US" sz="3500" dirty="0">
                <a:solidFill>
                  <a:srgbClr val="002060"/>
                </a:solidFill>
                <a:latin typeface="Arial"/>
                <a:cs typeface="Arial"/>
              </a:rPr>
              <a:t>Technological scheme for the recycling of used vehicle air filters</a:t>
            </a:r>
            <a:endParaRPr lang="en-US" dirty="0"/>
          </a:p>
        </p:txBody>
      </p:sp>
    </p:spTree>
    <p:extLst>
      <p:ext uri="{BB962C8B-B14F-4D97-AF65-F5344CB8AC3E}">
        <p14:creationId xmlns:p14="http://schemas.microsoft.com/office/powerpoint/2010/main" val="4012650382"/>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660</TotalTime>
  <Words>1084</Words>
  <Application>Microsoft Office PowerPoint</Application>
  <PresentationFormat>Произвольный</PresentationFormat>
  <Paragraphs>30</Paragraphs>
  <Slides>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vt:i4>
      </vt:variant>
    </vt:vector>
  </HeadingPairs>
  <TitlesOfParts>
    <vt:vector size="6" baseType="lpstr">
      <vt:lpstr>Aptos</vt:lpstr>
      <vt:lpstr>Aptos Display</vt:lpstr>
      <vt:lpstr>Arial</vt:lpstr>
      <vt:lpstr>Times New Roman</vt:lpstr>
      <vt:lpstr>Motív Office</vt:lpstr>
      <vt:lpstr>Improving the recycling technology of consumable vehicle components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TRANSCOM 2025 paper</dc:title>
  <dc:creator>Katarína Poláčková</dc:creator>
  <cp:lastModifiedBy>Olexandr</cp:lastModifiedBy>
  <cp:revision>32</cp:revision>
  <cp:lastPrinted>2025-03-29T06:04:16Z</cp:lastPrinted>
  <dcterms:created xsi:type="dcterms:W3CDTF">2024-08-16T05:44:32Z</dcterms:created>
  <dcterms:modified xsi:type="dcterms:W3CDTF">2025-03-31T11:24:48Z</dcterms:modified>
</cp:coreProperties>
</file>