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04546-C430-4CD4-93EE-48B3801D4CC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BD9AE-2C78-461E-8229-0CF530386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13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E107A-217C-448A-B143-A010632F1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B69665-313D-47EE-A889-697C086974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9EECD-A4FD-4FBD-8186-A5E8A16EC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22F81-7BF1-4EB1-BBB6-37D43E1FE681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EAEDC-914B-470B-B242-5924CB505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D55EC-3065-46F0-AA38-8AB5595D5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9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9A950-2D38-4930-828E-683C2E795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5859D-BA4E-4987-8EAE-9A8837277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C7FE8-8F48-4BBE-B6C1-0D9596880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1005D-7230-4457-B8E9-DBA64A36228E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11276-D986-431A-B737-9C393E083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492FC-602D-493D-89DE-A5B5E0FAD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00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D4C42-1263-4448-B7E0-29C393FD8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B38DA-3D6F-4390-A833-AB6EF0C37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C5316-11FB-4B5F-9C6F-A3DCBB5C6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CB4C4-AF63-499A-82CF-EDCEDC9EFE27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23A33-4B04-4E97-B525-14DDF246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A4352-5FFB-4C32-9088-91AE8A84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995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B5428-3249-4726-B740-4E2347CE3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3DAE4-4FBA-4D5C-9CC5-6950D7C6E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B5692-2B70-4A66-9E52-2F6877591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31D5DF-42F3-47FA-B20E-1E311C585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B2BC-B746-444D-A648-9D23179F9424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A05A2-19B6-4082-8EC3-F78E8E62D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932183-BD7D-4F3A-BE5D-1505BE442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42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2A01D-EDFA-4188-B8E4-8D2D36234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A0977-C070-498D-A39A-D664AED54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A5AF1-8FFF-45B0-8FCD-1491A1334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31D1D3-BF83-4A37-B5FB-D571EB724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3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ACB861-924E-480D-A116-2F95F7042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3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5BEF6F-6A18-40EB-A291-E4FC3B2B4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A6202-8A9E-400B-BE47-A9995322B1A0}" type="datetime1">
              <a:rPr lang="en-US" smtClean="0"/>
              <a:t>4/14/2025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9B15C7-9133-404E-AA7C-5108436BF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5FFE-4BB6-4C6F-B7F5-5AA1FE0A7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1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2ED52-F2F0-43DE-B025-E358EEE3B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289AFA-C271-4FEE-B8F4-A9638383B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655E-74D0-4A3E-A05A-07A863D83D68}" type="datetime1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600393-DCC0-47E8-BAF3-1BBC4BAE5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D3BC43-2A99-4AD8-9F1D-7812DA266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36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1C283C-7412-4A69-9919-378F79D9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A84C-2E83-4A85-97A8-EEBC880B00C7}" type="datetime1">
              <a:rPr lang="en-US" smtClean="0"/>
              <a:t>4/14/2025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12A5FB-023E-4AC0-B5B6-2DD079CA9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35A7BC-8B8E-4301-ADF7-595F5751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49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FD7EF-D076-4E19-90AF-017DB9C84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26735-4427-4BC1-BCFF-31258E78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9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AA211-24E3-4C64-9CC6-2812CB0DB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E8E9D-F944-4318-9882-A6224F293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C7C8-CA4E-46E4-9C8B-60D4FC0F3AF5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D38048-9BC5-417E-A1BC-901BCDF83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AAD047-66B1-40C1-873D-B7217F4BD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06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5741F-5939-409A-ABF5-800DD5145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593B14-640F-4A64-B15B-CA2672AAC5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9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6F072-46A4-46C8-8497-D157F4712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E7E58E-8FF7-4084-AEC0-3805833F8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91B88-0A09-40C8-BA08-378E8D3D2564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36E396-1AD9-4451-A8C3-7A1277785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4D6EA-D9BC-401E-A2BB-A067CF950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4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37AC4-977B-4FFB-906A-442486DED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DF0657-1330-4FCD-BFA6-8644C6ACB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9E609-003C-4565-A4CC-C77166D75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76602-4EF5-4E6E-809E-95795FCC5EAD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8A801-830B-4064-9FA5-3E1339EA7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FA8EC-6DA2-4D81-B9F9-32AD38227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14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7E4D64-0B9B-45E4-A646-C0C7CBEF3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C0A1DE-B810-4628-A86E-0980FC74B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3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A855A-2A39-44C8-8498-3203D8A10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75868-9343-4F16-8336-87574CD7B660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71EB9-5B51-4065-8824-6A24B28D8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A1039-5CCA-4498-BF02-AD432A1D8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34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65684A-198C-40AF-8AFB-E0E147ED6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E3802-09D8-493B-BC6B-C41738DE8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3DEF6-7386-415B-BBB1-C1041ABDF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EE4CA-2F92-4A57-961B-D3EE63C47F59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98E53-7A53-4CD0-9B09-164D03740E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3124A-03CB-4213-B1E1-FF2E4C060A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7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621" y="2055961"/>
            <a:ext cx="8451273" cy="1470025"/>
          </a:xfrm>
        </p:spPr>
        <p:txBody>
          <a:bodyPr>
            <a:noAutofit/>
          </a:bodyPr>
          <a:lstStyle/>
          <a:p>
            <a:r>
              <a:rPr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Impact of Hydrogen Percentage on the Combustion, Performance, and Emissions of NG-H₂-Diesel Naturally Aspirated Engine at High Load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112" y="3673845"/>
            <a:ext cx="7577776" cy="17526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By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sz="2400" dirty="0">
                <a:solidFill>
                  <a:schemeClr val="tx1"/>
                </a:solidFill>
              </a:rPr>
              <a:t>Hassan Sadah Muhssen, </a:t>
            </a:r>
            <a:r>
              <a:rPr sz="2400" dirty="0" err="1">
                <a:solidFill>
                  <a:schemeClr val="tx1"/>
                </a:solidFill>
              </a:rPr>
              <a:t>Ákos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Bereczky</a:t>
            </a:r>
            <a:r>
              <a:rPr sz="2400" dirty="0">
                <a:solidFill>
                  <a:schemeClr val="tx1"/>
                </a:solidFill>
              </a:rPr>
              <a:t>, </a:t>
            </a:r>
            <a:r>
              <a:rPr sz="2400" dirty="0" err="1">
                <a:solidFill>
                  <a:schemeClr val="tx1"/>
                </a:solidFill>
              </a:rPr>
              <a:t>Máté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Zöldy</a:t>
            </a:r>
            <a:r>
              <a:rPr sz="2400" dirty="0">
                <a:solidFill>
                  <a:schemeClr val="tx1"/>
                </a:solidFill>
              </a:rPr>
              <a:t>, </a:t>
            </a:r>
            <a:r>
              <a:rPr sz="2400" dirty="0" err="1">
                <a:solidFill>
                  <a:schemeClr val="tx1"/>
                </a:solidFill>
              </a:rPr>
              <a:t>Lukács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Kristóf</a:t>
            </a:r>
            <a:endParaRPr lang="en-US" sz="2400" dirty="0">
              <a:solidFill>
                <a:schemeClr val="tx1"/>
              </a:solidFill>
            </a:endParaRPr>
          </a:p>
          <a:p>
            <a:endParaRPr sz="2400" dirty="0">
              <a:solidFill>
                <a:schemeClr val="tx1"/>
              </a:solidFill>
            </a:endParaRPr>
          </a:p>
          <a:p>
            <a:r>
              <a:rPr sz="2400" dirty="0">
                <a:solidFill>
                  <a:schemeClr val="tx1"/>
                </a:solidFill>
              </a:rPr>
              <a:t>Budapest University of Technology and Economics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And</a:t>
            </a:r>
          </a:p>
          <a:p>
            <a:r>
              <a:rPr sz="2400" dirty="0" err="1">
                <a:solidFill>
                  <a:schemeClr val="tx1"/>
                </a:solidFill>
              </a:rPr>
              <a:t>Wasit</a:t>
            </a:r>
            <a:r>
              <a:rPr sz="2400" dirty="0">
                <a:solidFill>
                  <a:schemeClr val="tx1"/>
                </a:solidFill>
              </a:rPr>
              <a:t> University</a:t>
            </a:r>
            <a:r>
              <a:rPr lang="en-US" sz="2400" dirty="0">
                <a:solidFill>
                  <a:schemeClr val="tx1"/>
                </a:solidFill>
              </a:rPr>
              <a:t>-Iraq</a:t>
            </a: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C5E53C-81EE-4071-A2FA-B3604DA9595F}"/>
              </a:ext>
            </a:extLst>
          </p:cNvPr>
          <p:cNvSpPr txBox="1"/>
          <p:nvPr/>
        </p:nvSpPr>
        <p:spPr>
          <a:xfrm>
            <a:off x="3802480" y="1459023"/>
            <a:ext cx="13635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</a:rPr>
              <a:t>2025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9D49ED9-7832-43E5-A85B-AB65D4FE2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2" y="47663"/>
            <a:ext cx="7577776" cy="1616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44486-4887-45B2-9A4E-9BD2F308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5726" y="6356354"/>
            <a:ext cx="259624" cy="365125"/>
          </a:xfrm>
        </p:spPr>
        <p:txBody>
          <a:bodyPr/>
          <a:lstStyle/>
          <a:p>
            <a:fld id="{C1FF6DA9-008F-8B48-92A6-B652298478BF}" type="slidenum">
              <a:rPr lang="en-US" sz="1200" smtClean="0">
                <a:solidFill>
                  <a:schemeClr val="tx1"/>
                </a:solidFill>
              </a:rPr>
              <a:t>1</a:t>
            </a:fld>
            <a:endParaRPr 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4294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744139"/>
            <a:ext cx="8726532" cy="4525963"/>
          </a:xfrm>
        </p:spPr>
        <p:txBody>
          <a:bodyPr>
            <a:noAutofit/>
          </a:bodyPr>
          <a:lstStyle/>
          <a:p>
            <a:pPr>
              <a:spcAft>
                <a:spcPts val="300"/>
              </a:spcAft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Rising demand for efficient and cleaner internal combustion engines.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300"/>
              </a:spcAft>
            </a:pP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300"/>
              </a:spcAft>
            </a:pPr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Hydrogen (H₂) enrichment enhances natural gas (NG)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combustion efficiency.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300"/>
              </a:spcAft>
            </a:pP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300"/>
              </a:spcAft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Tri-fuel mode (H₂-NG-Diesel) combines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all three fuels.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300"/>
              </a:spcAft>
            </a:pP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300"/>
              </a:spcAft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gap: Lack of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naturally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aspirated engines with mechanical diesel pumps.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802C4-8340-4966-A786-BBF750EDD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182566"/>
            <a:ext cx="268333" cy="365125"/>
          </a:xfrm>
        </p:spPr>
        <p:txBody>
          <a:bodyPr/>
          <a:lstStyle/>
          <a:p>
            <a:fld id="{C1FF6DA9-008F-8B48-92A6-B652298478BF}" type="slidenum">
              <a:rPr lang="en-US" sz="2800" smtClean="0">
                <a:solidFill>
                  <a:schemeClr val="tx1"/>
                </a:solidFill>
              </a:rPr>
              <a:t>2</a:t>
            </a:fld>
            <a:endParaRPr lang="en-US" sz="28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64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1067979"/>
            <a:ext cx="8972549" cy="435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Experimental investigation of gradually increasing hydrogen (H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) percentage in fuel mixture on the combustion, performance, and emissions of H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-natural gas (NG)-diesel naturally aspirated engine at high load (20 kW). </a:t>
            </a:r>
            <a:endParaRPr sz="4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EDA23-26BB-43BE-BF02-57BC7EDD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172954"/>
            <a:ext cx="311876" cy="365125"/>
          </a:xfrm>
        </p:spPr>
        <p:txBody>
          <a:bodyPr/>
          <a:lstStyle/>
          <a:p>
            <a:fld id="{C1FF6DA9-008F-8B48-92A6-B652298478BF}" type="slidenum">
              <a:rPr lang="en-US" sz="2800" smtClean="0">
                <a:solidFill>
                  <a:schemeClr val="tx1"/>
                </a:solidFill>
              </a:rPr>
              <a:t>3</a:t>
            </a:fld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903"/>
            <a:ext cx="9143999" cy="51137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742" y="637313"/>
            <a:ext cx="3350023" cy="3543617"/>
          </a:xfrm>
        </p:spPr>
        <p:txBody>
          <a:bodyPr>
            <a:normAutofit/>
          </a:bodyPr>
          <a:lstStyle/>
          <a:p>
            <a:r>
              <a:rPr sz="2000" b="1" dirty="0"/>
              <a:t>Engine:</a:t>
            </a:r>
            <a:r>
              <a:rPr sz="2000" dirty="0"/>
              <a:t> IVECO AIFO 8031 06.05, 3-cylinder, naturally aspirated, mechanical</a:t>
            </a:r>
            <a:r>
              <a:rPr lang="en-US" sz="2000" dirty="0"/>
              <a:t> diesel</a:t>
            </a:r>
            <a:r>
              <a:rPr sz="2000" dirty="0"/>
              <a:t> injection</a:t>
            </a:r>
            <a:r>
              <a:rPr lang="en-US" sz="2000" dirty="0"/>
              <a:t> pump (MDIP)</a:t>
            </a:r>
            <a:r>
              <a:rPr sz="2000" dirty="0"/>
              <a:t>.</a:t>
            </a:r>
          </a:p>
          <a:p>
            <a:r>
              <a:rPr sz="2000" b="1" dirty="0"/>
              <a:t>Fuel delivery: </a:t>
            </a:r>
            <a:r>
              <a:rPr sz="2000" dirty="0"/>
              <a:t>Diesel (mechanically </a:t>
            </a:r>
            <a:r>
              <a:rPr lang="en-US" sz="2000" dirty="0"/>
              <a:t>controlled by MDIP</a:t>
            </a:r>
            <a:r>
              <a:rPr sz="2000" dirty="0"/>
              <a:t>), NG and H₂ (gaseous, via mixer).</a:t>
            </a:r>
          </a:p>
          <a:p>
            <a:r>
              <a:rPr sz="2000" b="1" dirty="0"/>
              <a:t>Measurement:</a:t>
            </a:r>
            <a:r>
              <a:rPr sz="2000" dirty="0"/>
              <a:t> Flow meters, sensors, emissions analyzer.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AB5AA4-0FFF-4A7B-B0F9-AC07EBA1F0CE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6765" y="637309"/>
            <a:ext cx="5400495" cy="3652315"/>
          </a:xfrm>
          <a:prstGeom prst="rect">
            <a:avLst/>
          </a:prstGeom>
          <a:ln w="6350">
            <a:solidFill>
              <a:sysClr val="windowText" lastClr="0000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22AED6-D7C1-4FE4-BE55-845AA9D961A2}"/>
              </a:ext>
            </a:extLst>
          </p:cNvPr>
          <p:cNvSpPr txBox="1"/>
          <p:nvPr/>
        </p:nvSpPr>
        <p:spPr>
          <a:xfrm>
            <a:off x="3480722" y="4290399"/>
            <a:ext cx="553258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Fig. 1. </a:t>
            </a:r>
            <a:r>
              <a:rPr lang="en-GB" sz="1400" dirty="0">
                <a:latin typeface="Times New Roman" panose="02020603050405020304" pitchFamily="18" charset="0"/>
                <a:ea typeface="SimSun" panose="02010600030101010101" pitchFamily="2" charset="-122"/>
              </a:rPr>
              <a:t>Diagram of the experimental setup, 1- Engine, 2- In-cylinder pressure sensor, 3- Diesel fuel injector, 4- Crank angle encoder, 5- Crank angle sensor, 6- Control and monitor board, 7- Electric generator, 8- Thermal load (water heater), 9, 10, 11, 12, 13- Temperature sensors, 14- Pipes, 15- Air filter, 16- Intake pulsation dumping tank, 17- Intake air flow meter, 18- Intake manifold, 19- Gas-air mixer, 20- NG flow controller, 21- NG inlet, 22- Manually ball valve, 23- NG flow meter, 24- Smoke meter, 25- Exhaust manifold, 26- Emissions meter, 27- Amplifier and A/D, D/A module, 28- PC, 29- Diesel fuel flow meter, 30- Diesel fuel tank, , 31- Diesel fuel pressure sensor, 32- Diesel fuel pump, 33- H</a:t>
            </a:r>
            <a:r>
              <a:rPr lang="en-GB" sz="1400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en-GB" sz="1400" dirty="0">
                <a:latin typeface="Times New Roman" panose="02020603050405020304" pitchFamily="18" charset="0"/>
                <a:ea typeface="SimSun" panose="02010600030101010101" pitchFamily="2" charset="-122"/>
              </a:rPr>
              <a:t> tank, 34- H</a:t>
            </a:r>
            <a:r>
              <a:rPr lang="en-GB" sz="1400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en-GB" sz="1400" dirty="0">
                <a:latin typeface="Times New Roman" panose="02020603050405020304" pitchFamily="18" charset="0"/>
                <a:ea typeface="SimSun" panose="02010600030101010101" pitchFamily="2" charset="-122"/>
              </a:rPr>
              <a:t> manually flow control valve, 35- H</a:t>
            </a:r>
            <a:r>
              <a:rPr lang="en-GB" sz="1400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en-GB" sz="1400" dirty="0">
                <a:latin typeface="Times New Roman" panose="02020603050405020304" pitchFamily="18" charset="0"/>
                <a:ea typeface="SimSun" panose="02010600030101010101" pitchFamily="2" charset="-122"/>
              </a:rPr>
              <a:t> pressure regulator, 36- H</a:t>
            </a:r>
            <a:r>
              <a:rPr lang="en-GB" sz="1400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en-GB" sz="1400" dirty="0">
                <a:latin typeface="Times New Roman" panose="02020603050405020304" pitchFamily="18" charset="0"/>
                <a:ea typeface="SimSun" panose="02010600030101010101" pitchFamily="2" charset="-122"/>
              </a:rPr>
              <a:t> flow meter.</a:t>
            </a:r>
            <a:endParaRPr lang="en-US" sz="32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2F74AA-F44B-4A75-A65F-B053CDA0E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7230" y="70222"/>
            <a:ext cx="294459" cy="365125"/>
          </a:xfrm>
        </p:spPr>
        <p:txBody>
          <a:bodyPr/>
          <a:lstStyle/>
          <a:p>
            <a:fld id="{C1FF6DA9-008F-8B48-92A6-B652298478BF}" type="slidenum">
              <a:rPr lang="en-US" sz="2800" smtClean="0">
                <a:solidFill>
                  <a:schemeClr val="tx1"/>
                </a:solidFill>
              </a:rPr>
              <a:t>4</a:t>
            </a:fld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" y="3"/>
            <a:ext cx="9143993" cy="54056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Fuel Properties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559DE3-442F-4C79-BEF6-35103C98DC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20" r="24405" b="15741"/>
          <a:stretch/>
        </p:blipFill>
        <p:spPr>
          <a:xfrm>
            <a:off x="1136471" y="1096476"/>
            <a:ext cx="6432368" cy="55357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59993A-879B-4B66-BE6E-6B77364514C2}"/>
              </a:ext>
            </a:extLst>
          </p:cNvPr>
          <p:cNvSpPr txBox="1"/>
          <p:nvPr/>
        </p:nvSpPr>
        <p:spPr>
          <a:xfrm>
            <a:off x="3" y="634814"/>
            <a:ext cx="87521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Characteristics of diesel, natural gas, and hydrogen fuels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5B7F920-7D16-40AD-9247-12D04664F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785" y="96882"/>
            <a:ext cx="268333" cy="346805"/>
          </a:xfrm>
        </p:spPr>
        <p:txBody>
          <a:bodyPr/>
          <a:lstStyle/>
          <a:p>
            <a:fld id="{C1FF6DA9-008F-8B48-92A6-B652298478BF}" type="slidenum">
              <a:rPr lang="en-US" sz="2800" smtClean="0">
                <a:solidFill>
                  <a:schemeClr val="tx1"/>
                </a:solidFill>
              </a:rPr>
              <a:t>5</a:t>
            </a:fld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151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111522"/>
            <a:ext cx="8629650" cy="5417866"/>
          </a:xfrm>
        </p:spPr>
        <p:txBody>
          <a:bodyPr>
            <a:normAutofit/>
          </a:bodyPr>
          <a:lstStyle/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engine load (83%), and constant speed of 1500 rpm</a:t>
            </a:r>
          </a:p>
          <a:p>
            <a:pPr algn="just"/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control for NG and H₂,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automatically adjusted diesel, and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 diesel injection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timing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Tested with increasing H₂ flow: 0.02 to 0.1 m³/min.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 peak pressure, BSFC, emissions (CO, THC, NOx, smoke).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6E68C-960E-4E0E-ACA4-E8F08A99A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153193"/>
            <a:ext cx="285750" cy="365125"/>
          </a:xfrm>
        </p:spPr>
        <p:txBody>
          <a:bodyPr/>
          <a:lstStyle/>
          <a:p>
            <a:fld id="{C1FF6DA9-008F-8B48-92A6-B652298478BF}" type="slidenum">
              <a:rPr lang="en-US" sz="2800" smtClean="0">
                <a:solidFill>
                  <a:schemeClr val="tx1"/>
                </a:solidFill>
              </a:rPr>
              <a:t>6</a:t>
            </a:fld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3AF1-CECA-4405-BF2E-DAA5E6133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52322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39D838-B3D2-48FE-BE8B-EBA0B5A0A9B9}"/>
              </a:ext>
            </a:extLst>
          </p:cNvPr>
          <p:cNvSpPr txBox="1"/>
          <p:nvPr/>
        </p:nvSpPr>
        <p:spPr>
          <a:xfrm>
            <a:off x="0" y="551810"/>
            <a:ext cx="50879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In-Cylinder Pressure and BSFC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aphic 5">
            <a:extLst>
              <a:ext uri="{FF2B5EF4-FFF2-40B4-BE49-F238E27FC236}">
                <a16:creationId xmlns:a16="http://schemas.microsoft.com/office/drawing/2014/main" id="{8DF6642B-69F3-4F7E-83BE-11019FA53266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1274" y="664968"/>
            <a:ext cx="3753801" cy="22732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0DD15B-47C4-4B31-8A31-433421C76165}"/>
              </a:ext>
            </a:extLst>
          </p:cNvPr>
          <p:cNvSpPr txBox="1"/>
          <p:nvPr/>
        </p:nvSpPr>
        <p:spPr>
          <a:xfrm>
            <a:off x="5311274" y="2999978"/>
            <a:ext cx="37538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ea typeface="SimSun" panose="02010600030101010101" pitchFamily="2" charset="-122"/>
              </a:rPr>
              <a:t>Fig. 2 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</a:rPr>
              <a:t>. In-cylinder peak pressure% plotted against crank angle</a:t>
            </a:r>
            <a:endParaRPr lang="en-US" sz="4800" dirty="0"/>
          </a:p>
        </p:txBody>
      </p:sp>
      <p:pic>
        <p:nvPicPr>
          <p:cNvPr id="11" name="Graphic 9">
            <a:extLst>
              <a:ext uri="{FF2B5EF4-FFF2-40B4-BE49-F238E27FC236}">
                <a16:creationId xmlns:a16="http://schemas.microsoft.com/office/drawing/2014/main" id="{BE87B336-1E55-4774-87F6-52BB517A761B}"/>
              </a:ext>
            </a:extLst>
          </p:cNvPr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11271" y="3646309"/>
            <a:ext cx="3753803" cy="26291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80A1F9F-2783-43B2-99DB-523AE84C6A4E}"/>
              </a:ext>
            </a:extLst>
          </p:cNvPr>
          <p:cNvSpPr txBox="1"/>
          <p:nvPr/>
        </p:nvSpPr>
        <p:spPr>
          <a:xfrm>
            <a:off x="5311270" y="6211669"/>
            <a:ext cx="3753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Fig. 3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. </a:t>
            </a:r>
            <a:r>
              <a:rPr lang="en-GB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BSFC% as a function of fuel mixture</a:t>
            </a:r>
            <a:endParaRPr lang="en-US" sz="4800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95D92A2-BAFF-4F30-9209-E7C43E3A6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221" y="59109"/>
            <a:ext cx="311876" cy="365125"/>
          </a:xfrm>
        </p:spPr>
        <p:txBody>
          <a:bodyPr/>
          <a:lstStyle/>
          <a:p>
            <a:fld id="{C1FF6DA9-008F-8B48-92A6-B652298478BF}" type="slidenum">
              <a:rPr lang="en-US" sz="2800" smtClean="0">
                <a:solidFill>
                  <a:schemeClr val="tx1"/>
                </a:solidFill>
              </a:rPr>
              <a:t>7</a:t>
            </a:fld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99ABEE-2763-4C62-ABF2-23A653FB27F3}"/>
              </a:ext>
            </a:extLst>
          </p:cNvPr>
          <p:cNvSpPr txBox="1"/>
          <p:nvPr/>
        </p:nvSpPr>
        <p:spPr>
          <a:xfrm>
            <a:off x="199890" y="1209035"/>
            <a:ext cx="457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NG-diesel dual fuel shows the lowest peak in-cylinder pressure at 83% (369.141° CA), while adding H₂ from 0.02 to 0.1 m³/min raises it from 85% to 102%.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42585C-D596-4F6F-AEB9-641AA346B3D8}"/>
              </a:ext>
            </a:extLst>
          </p:cNvPr>
          <p:cNvSpPr txBox="1"/>
          <p:nvPr/>
        </p:nvSpPr>
        <p:spPr>
          <a:xfrm>
            <a:off x="256903" y="3521337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Switching to NG-diesel increases BSFC to 102%, but adding H₂ from 0.02 to 0.1 m³/min reduces it from 98% to 80% of the diesel baseline.</a:t>
            </a:r>
          </a:p>
        </p:txBody>
      </p:sp>
    </p:spTree>
    <p:extLst>
      <p:ext uri="{BB962C8B-B14F-4D97-AF65-F5344CB8AC3E}">
        <p14:creationId xmlns:p14="http://schemas.microsoft.com/office/powerpoint/2010/main" val="122182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3AF1-CECA-4405-BF2E-DAA5E6133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887"/>
            <a:ext cx="9143999" cy="51103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39D838-B3D2-48FE-BE8B-EBA0B5A0A9B9}"/>
              </a:ext>
            </a:extLst>
          </p:cNvPr>
          <p:cNvSpPr txBox="1"/>
          <p:nvPr/>
        </p:nvSpPr>
        <p:spPr>
          <a:xfrm>
            <a:off x="62592" y="523005"/>
            <a:ext cx="45094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 and THC emissions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95D92A2-BAFF-4F30-9209-E7C43E3A6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221" y="59109"/>
            <a:ext cx="311876" cy="365125"/>
          </a:xfrm>
        </p:spPr>
        <p:txBody>
          <a:bodyPr/>
          <a:lstStyle/>
          <a:p>
            <a:fld id="{C1FF6DA9-008F-8B48-92A6-B652298478BF}" type="slidenum">
              <a:rPr lang="en-US" sz="2800" smtClean="0">
                <a:solidFill>
                  <a:schemeClr val="tx1"/>
                </a:solidFill>
              </a:rPr>
              <a:t>8</a:t>
            </a:fld>
            <a:endParaRPr lang="en-US" sz="2800">
              <a:solidFill>
                <a:schemeClr val="tx1"/>
              </a:solidFill>
            </a:endParaRPr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E91AB5CC-A94D-40C0-996B-B22A0894C130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2452" y="947426"/>
            <a:ext cx="3837079" cy="2317950"/>
          </a:xfrm>
          <a:prstGeom prst="rect">
            <a:avLst/>
          </a:prstGeom>
        </p:spPr>
      </p:pic>
      <p:pic>
        <p:nvPicPr>
          <p:cNvPr id="12" name="Graphic 12">
            <a:extLst>
              <a:ext uri="{FF2B5EF4-FFF2-40B4-BE49-F238E27FC236}">
                <a16:creationId xmlns:a16="http://schemas.microsoft.com/office/drawing/2014/main" id="{450217D4-1481-4E20-B83E-72B6625B5FCF}"/>
              </a:ext>
            </a:extLst>
          </p:cNvPr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32452" y="3667883"/>
            <a:ext cx="3837079" cy="25270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5CABF2-312B-4BAB-A40F-1D6D53628E10}"/>
              </a:ext>
            </a:extLst>
          </p:cNvPr>
          <p:cNvSpPr txBox="1"/>
          <p:nvPr/>
        </p:nvSpPr>
        <p:spPr>
          <a:xfrm>
            <a:off x="4932451" y="3259723"/>
            <a:ext cx="38370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Fig. 4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. 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CO% vs. fuel mixture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5F3EE9-B8E7-4A3A-8D44-2EB1EE259229}"/>
              </a:ext>
            </a:extLst>
          </p:cNvPr>
          <p:cNvSpPr txBox="1"/>
          <p:nvPr/>
        </p:nvSpPr>
        <p:spPr>
          <a:xfrm>
            <a:off x="4932452" y="6194911"/>
            <a:ext cx="38370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Fig. 5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. 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THC% vs. fuel mixture</a:t>
            </a:r>
            <a:endParaRPr lang="en-US" sz="20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D753854-C90F-4B10-9D0D-F8E72D5F9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337" y="1132092"/>
            <a:ext cx="474617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 emissions peak at 295% with NG-diesel but drop from 194% to 66% as H₂ increases from 0.02 to 0.1 m³/min.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60E4AF-E514-4082-BC8E-C8F44D79A731}"/>
              </a:ext>
            </a:extLst>
          </p:cNvPr>
          <p:cNvSpPr txBox="1"/>
          <p:nvPr/>
        </p:nvSpPr>
        <p:spPr>
          <a:xfrm>
            <a:off x="186280" y="3615583"/>
            <a:ext cx="46992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THC emissions rise to 867% with NG-diesel but drop from 429% to 133% as H₂ increases from 0.02 to 0.1 m³/min.</a:t>
            </a:r>
          </a:p>
        </p:txBody>
      </p:sp>
    </p:spTree>
    <p:extLst>
      <p:ext uri="{BB962C8B-B14F-4D97-AF65-F5344CB8AC3E}">
        <p14:creationId xmlns:p14="http://schemas.microsoft.com/office/powerpoint/2010/main" val="397933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3AF1-CECA-4405-BF2E-DAA5E6133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48768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39D838-B3D2-48FE-BE8B-EBA0B5A0A9B9}"/>
              </a:ext>
            </a:extLst>
          </p:cNvPr>
          <p:cNvSpPr txBox="1"/>
          <p:nvPr/>
        </p:nvSpPr>
        <p:spPr>
          <a:xfrm>
            <a:off x="239621" y="496718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NO</a:t>
            </a:r>
            <a:r>
              <a:rPr lang="en-US" sz="2800" b="1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and Smoke emissions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95D92A2-BAFF-4F30-9209-E7C43E3A6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221" y="59109"/>
            <a:ext cx="311876" cy="365125"/>
          </a:xfrm>
        </p:spPr>
        <p:txBody>
          <a:bodyPr/>
          <a:lstStyle/>
          <a:p>
            <a:fld id="{C1FF6DA9-008F-8B48-92A6-B652298478BF}" type="slidenum">
              <a:rPr lang="en-US" sz="2800" smtClean="0">
                <a:solidFill>
                  <a:schemeClr val="tx1"/>
                </a:solidFill>
              </a:rPr>
              <a:t>9</a:t>
            </a:fld>
            <a:endParaRPr lang="en-US" sz="2800">
              <a:solidFill>
                <a:schemeClr val="tx1"/>
              </a:solidFill>
            </a:endParaRPr>
          </a:p>
        </p:txBody>
      </p:sp>
      <p:pic>
        <p:nvPicPr>
          <p:cNvPr id="8" name="Graphic 1">
            <a:extLst>
              <a:ext uri="{FF2B5EF4-FFF2-40B4-BE49-F238E27FC236}">
                <a16:creationId xmlns:a16="http://schemas.microsoft.com/office/drawing/2014/main" id="{6A85DD47-1C88-4CD2-A3EF-092B9FDC6CEB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4064" y="740972"/>
            <a:ext cx="3825467" cy="2553154"/>
          </a:xfrm>
          <a:prstGeom prst="rect">
            <a:avLst/>
          </a:prstGeom>
        </p:spPr>
      </p:pic>
      <p:pic>
        <p:nvPicPr>
          <p:cNvPr id="10" name="Graphic 15">
            <a:extLst>
              <a:ext uri="{FF2B5EF4-FFF2-40B4-BE49-F238E27FC236}">
                <a16:creationId xmlns:a16="http://schemas.microsoft.com/office/drawing/2014/main" id="{5FDFACE9-C6C3-4EEF-9E54-18044D3BD20C}"/>
              </a:ext>
            </a:extLst>
          </p:cNvPr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44063" y="3765214"/>
            <a:ext cx="3825467" cy="25531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05DB87-41F1-47FD-AB2C-2FB2D138380D}"/>
              </a:ext>
            </a:extLst>
          </p:cNvPr>
          <p:cNvSpPr txBox="1"/>
          <p:nvPr/>
        </p:nvSpPr>
        <p:spPr>
          <a:xfrm>
            <a:off x="4915272" y="3286332"/>
            <a:ext cx="38830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Fig. 6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. 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NO</a:t>
            </a:r>
            <a:r>
              <a:rPr lang="en-US" sz="2000" baseline="-25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x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% vs. fuel mixture</a:t>
            </a:r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6F1DC9-8904-44B5-8910-EC6306EBA281}"/>
              </a:ext>
            </a:extLst>
          </p:cNvPr>
          <p:cNvSpPr txBox="1"/>
          <p:nvPr/>
        </p:nvSpPr>
        <p:spPr>
          <a:xfrm>
            <a:off x="4944063" y="6380986"/>
            <a:ext cx="38254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Fig. 7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t>. 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Smoke% vs. fuel mixture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6D30B6-F31D-40F4-BAA0-610BD3669786}"/>
              </a:ext>
            </a:extLst>
          </p:cNvPr>
          <p:cNvSpPr txBox="1"/>
          <p:nvPr/>
        </p:nvSpPr>
        <p:spPr>
          <a:xfrm>
            <a:off x="314484" y="977043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NOₓ emissions decrease from 100% with diesel to 43% with NG-diesel, then increase from 55% to 83% as H₂ rises from 0.02 to 0.1 m³/min.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A7D608-DC0D-4271-B61F-628206B83EFE}"/>
              </a:ext>
            </a:extLst>
          </p:cNvPr>
          <p:cNvSpPr txBox="1"/>
          <p:nvPr/>
        </p:nvSpPr>
        <p:spPr>
          <a:xfrm>
            <a:off x="314484" y="3765214"/>
            <a:ext cx="457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Smoke emissions decrease from 100% with diesel to 15% with NG-diesel, then drop from 14% to 9% as H₂ increases from 0.02 to 0.1 m³/min.</a:t>
            </a:r>
          </a:p>
        </p:txBody>
      </p:sp>
    </p:spTree>
    <p:extLst>
      <p:ext uri="{BB962C8B-B14F-4D97-AF65-F5344CB8AC3E}">
        <p14:creationId xmlns:p14="http://schemas.microsoft.com/office/powerpoint/2010/main" val="3676628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3AF1-CECA-4405-BF2E-DAA5E6133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53993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95D92A2-BAFF-4F30-9209-E7C43E3A6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73143" y="59109"/>
            <a:ext cx="613954" cy="365125"/>
          </a:xfrm>
        </p:spPr>
        <p:txBody>
          <a:bodyPr/>
          <a:lstStyle/>
          <a:p>
            <a:fld id="{C1FF6DA9-008F-8B48-92A6-B652298478BF}" type="slidenum">
              <a:rPr lang="en-US" sz="2800" smtClean="0">
                <a:solidFill>
                  <a:schemeClr val="tx1"/>
                </a:solidFill>
              </a:rPr>
              <a:t>10</a:t>
            </a:fld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EE5517-9BB7-4B07-A72E-2B9F82BF2986}"/>
              </a:ext>
            </a:extLst>
          </p:cNvPr>
          <p:cNvSpPr txBox="1"/>
          <p:nvPr/>
        </p:nvSpPr>
        <p:spPr>
          <a:xfrm>
            <a:off x="167911" y="599040"/>
            <a:ext cx="871918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NG-diesel mode shows the highest BSFC (102%), CO (295%), and THC (867%), while H₂ addition reduces these values to 80%, 66%, and 133%, respectively, with NOₓ rising to 83% and smoke decreasing to 9%.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H₂-NG-diesel offers a considerably improved efficiency and lower exhaust emissions, while further research should refine H₂ levels and fuel injection strategies for practical application can maximize the benefits of this research result.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tested engine in this study can be used with tri-fuel mode in agriculture, power generation, and transportation, as it is already widely used with diesel fuel in many countries.</a:t>
            </a:r>
          </a:p>
        </p:txBody>
      </p:sp>
    </p:spTree>
    <p:extLst>
      <p:ext uri="{BB962C8B-B14F-4D97-AF65-F5344CB8AC3E}">
        <p14:creationId xmlns:p14="http://schemas.microsoft.com/office/powerpoint/2010/main" val="4069697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89C37-0930-410B-8D94-02B7B4797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5068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8800" dirty="0"/>
              <a:t>Thank you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BEDBA-5B36-4DB8-BBFC-87EFF778C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43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856</Words>
  <Application>Microsoft Office PowerPoint</Application>
  <PresentationFormat>On-screen Show (4:3)</PresentationFormat>
  <Paragraphs>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The Impact of Hydrogen Percentage on the Combustion, Performance, and Emissions of NG-H₂-Diesel Naturally Aspirated Engine at High Load</vt:lpstr>
      <vt:lpstr>Introduction</vt:lpstr>
      <vt:lpstr>Objectives</vt:lpstr>
      <vt:lpstr>Experimental Setup</vt:lpstr>
      <vt:lpstr>Fuel Properties</vt:lpstr>
      <vt:lpstr>Methodology</vt:lpstr>
      <vt:lpstr>Results</vt:lpstr>
      <vt:lpstr>Results</vt:lpstr>
      <vt:lpstr>Results</vt:lpstr>
      <vt:lpstr>Conclusion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Hydrogen Percentage on the Combustion, Performance, and Emissions of NG-H₂-Diesel Naturally Aspirated Engine at High Load</dc:title>
  <dc:subject/>
  <dc:creator>student</dc:creator>
  <cp:keywords/>
  <dc:description>generated using python-pptx</dc:description>
  <cp:lastModifiedBy>Abo Ameeama Zainab Atiyah Ibrahim</cp:lastModifiedBy>
  <cp:revision>31</cp:revision>
  <dcterms:created xsi:type="dcterms:W3CDTF">2013-01-27T09:14:16Z</dcterms:created>
  <dcterms:modified xsi:type="dcterms:W3CDTF">2025-04-14T14:56:29Z</dcterms:modified>
  <cp:category/>
</cp:coreProperties>
</file>