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120801-23A3-4A6B-B469-00B5B39D0826}" v="5" dt="2025-04-01T12:05:11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4" d="100"/>
          <a:sy n="24" d="100"/>
        </p:scale>
        <p:origin x="4008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Jurkovič" userId="a0883ab9-0a87-4cd9-b59c-539abb975ece" providerId="ADAL" clId="{C6120801-23A3-4A6B-B469-00B5B39D0826}"/>
    <pc:docChg chg="undo custSel modSld">
      <pc:chgData name="Martin Jurkovič" userId="a0883ab9-0a87-4cd9-b59c-539abb975ece" providerId="ADAL" clId="{C6120801-23A3-4A6B-B469-00B5B39D0826}" dt="2025-04-01T12:07:57.911" v="42" actId="1076"/>
      <pc:docMkLst>
        <pc:docMk/>
      </pc:docMkLst>
      <pc:sldChg chg="addSp delSp modSp mod">
        <pc:chgData name="Martin Jurkovič" userId="a0883ab9-0a87-4cd9-b59c-539abb975ece" providerId="ADAL" clId="{C6120801-23A3-4A6B-B469-00B5B39D0826}" dt="2025-04-01T12:07:57.911" v="42" actId="1076"/>
        <pc:sldMkLst>
          <pc:docMk/>
          <pc:sldMk cId="4012650382" sldId="256"/>
        </pc:sldMkLst>
        <pc:graphicFrameChg chg="modGraphic">
          <ac:chgData name="Martin Jurkovič" userId="a0883ab9-0a87-4cd9-b59c-539abb975ece" providerId="ADAL" clId="{C6120801-23A3-4A6B-B469-00B5B39D0826}" dt="2025-04-01T12:07:21.950" v="36" actId="313"/>
          <ac:graphicFrameMkLst>
            <pc:docMk/>
            <pc:sldMk cId="4012650382" sldId="256"/>
            <ac:graphicFrameMk id="17" creationId="{DF5353FD-5685-A5A2-FD19-A44C8EE41F2C}"/>
          </ac:graphicFrameMkLst>
        </pc:graphicFrameChg>
        <pc:graphicFrameChg chg="modGraphic">
          <ac:chgData name="Martin Jurkovič" userId="a0883ab9-0a87-4cd9-b59c-539abb975ece" providerId="ADAL" clId="{C6120801-23A3-4A6B-B469-00B5B39D0826}" dt="2025-04-01T12:07:16.736" v="35" actId="313"/>
          <ac:graphicFrameMkLst>
            <pc:docMk/>
            <pc:sldMk cId="4012650382" sldId="256"/>
            <ac:graphicFrameMk id="19" creationId="{07FF1C1F-8FAD-4F1C-164D-C2C476E30DE7}"/>
          </ac:graphicFrameMkLst>
        </pc:graphicFrameChg>
        <pc:picChg chg="add del">
          <ac:chgData name="Martin Jurkovič" userId="a0883ab9-0a87-4cd9-b59c-539abb975ece" providerId="ADAL" clId="{C6120801-23A3-4A6B-B469-00B5B39D0826}" dt="2025-04-01T12:04:40.668" v="17" actId="478"/>
          <ac:picMkLst>
            <pc:docMk/>
            <pc:sldMk cId="4012650382" sldId="256"/>
            <ac:picMk id="9" creationId="{FA12A08E-7EB4-D06E-2207-5346EE511AF5}"/>
          </ac:picMkLst>
        </pc:picChg>
        <pc:picChg chg="del">
          <ac:chgData name="Martin Jurkovič" userId="a0883ab9-0a87-4cd9-b59c-539abb975ece" providerId="ADAL" clId="{C6120801-23A3-4A6B-B469-00B5B39D0826}" dt="2025-04-01T12:02:35.541" v="0" actId="478"/>
          <ac:picMkLst>
            <pc:docMk/>
            <pc:sldMk cId="4012650382" sldId="256"/>
            <ac:picMk id="11" creationId="{5FD135F0-7AB1-B89D-4E2F-0B55D5971E78}"/>
          </ac:picMkLst>
        </pc:picChg>
        <pc:picChg chg="del">
          <ac:chgData name="Martin Jurkovič" userId="a0883ab9-0a87-4cd9-b59c-539abb975ece" providerId="ADAL" clId="{C6120801-23A3-4A6B-B469-00B5B39D0826}" dt="2025-04-01T12:04:23.536" v="10" actId="478"/>
          <ac:picMkLst>
            <pc:docMk/>
            <pc:sldMk cId="4012650382" sldId="256"/>
            <ac:picMk id="13" creationId="{09318BDD-A869-6873-B0E6-F446CB699DDC}"/>
          </ac:picMkLst>
        </pc:picChg>
        <pc:picChg chg="del">
          <ac:chgData name="Martin Jurkovič" userId="a0883ab9-0a87-4cd9-b59c-539abb975ece" providerId="ADAL" clId="{C6120801-23A3-4A6B-B469-00B5B39D0826}" dt="2025-04-01T12:05:05.372" v="24" actId="478"/>
          <ac:picMkLst>
            <pc:docMk/>
            <pc:sldMk cId="4012650382" sldId="256"/>
            <ac:picMk id="22" creationId="{2DD81ADA-76C5-3F90-81EB-188888823CEA}"/>
          </ac:picMkLst>
        </pc:picChg>
        <pc:picChg chg="add del mod">
          <ac:chgData name="Martin Jurkovič" userId="a0883ab9-0a87-4cd9-b59c-539abb975ece" providerId="ADAL" clId="{C6120801-23A3-4A6B-B469-00B5B39D0826}" dt="2025-04-01T12:02:46.869" v="5" actId="478"/>
          <ac:picMkLst>
            <pc:docMk/>
            <pc:sldMk cId="4012650382" sldId="256"/>
            <ac:picMk id="25" creationId="{D9F320F3-1945-ED9A-7AB7-D3E707234655}"/>
          </ac:picMkLst>
        </pc:picChg>
        <pc:picChg chg="add mod">
          <ac:chgData name="Martin Jurkovič" userId="a0883ab9-0a87-4cd9-b59c-539abb975ece" providerId="ADAL" clId="{C6120801-23A3-4A6B-B469-00B5B39D0826}" dt="2025-04-01T12:04:11.036" v="9" actId="962"/>
          <ac:picMkLst>
            <pc:docMk/>
            <pc:sldMk cId="4012650382" sldId="256"/>
            <ac:picMk id="27" creationId="{FF7D4DD9-6B7D-ABD8-9F42-273109EB2E1A}"/>
          </ac:picMkLst>
        </pc:picChg>
        <pc:picChg chg="add mod">
          <ac:chgData name="Martin Jurkovič" userId="a0883ab9-0a87-4cd9-b59c-539abb975ece" providerId="ADAL" clId="{C6120801-23A3-4A6B-B469-00B5B39D0826}" dt="2025-04-01T12:07:57.911" v="42" actId="1076"/>
          <ac:picMkLst>
            <pc:docMk/>
            <pc:sldMk cId="4012650382" sldId="256"/>
            <ac:picMk id="29" creationId="{19F5A919-A612-64F4-3809-90C1AC671E09}"/>
          </ac:picMkLst>
        </pc:picChg>
        <pc:picChg chg="add mod">
          <ac:chgData name="Martin Jurkovič" userId="a0883ab9-0a87-4cd9-b59c-539abb975ece" providerId="ADAL" clId="{C6120801-23A3-4A6B-B469-00B5B39D0826}" dt="2025-04-01T12:07:48.623" v="38" actId="1076"/>
          <ac:picMkLst>
            <pc:docMk/>
            <pc:sldMk cId="4012650382" sldId="256"/>
            <ac:picMk id="31" creationId="{8D166657-7A1A-ABB5-8069-EDD9862E0006}"/>
          </ac:picMkLst>
        </pc:picChg>
        <pc:picChg chg="add mod">
          <ac:chgData name="Martin Jurkovič" userId="a0883ab9-0a87-4cd9-b59c-539abb975ece" providerId="ADAL" clId="{C6120801-23A3-4A6B-B469-00B5B39D0826}" dt="2025-04-01T12:05:17.745" v="29" actId="1076"/>
          <ac:picMkLst>
            <pc:docMk/>
            <pc:sldMk cId="4012650382" sldId="256"/>
            <ac:picMk id="33" creationId="{ED3ACC1C-2DF5-C93C-EC21-03881B26BA8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7568" y="3367637"/>
            <a:ext cx="31385435" cy="1358003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Decarbonizing Inland Waterway Transport: Transition to Low and Zero Carbon Fuels</a:t>
            </a: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47568" y="5168629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 Jurkovič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Róbert Kadnár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Jarmila Sosedová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Tomáš Kalina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Aditya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Rio Prabowo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Oleksiy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Melnyk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S M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Rashidul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Hasan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47568" y="6485882"/>
            <a:ext cx="29764040" cy="146493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 fontScale="92500" lnSpcReduction="2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Zilina, Zilina, Slovakia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Universitas Sebelas Maret, Surakarta, Indonesia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Odesa National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Maritime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Odesa,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Ukraine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Bangabandhu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Sheikh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Mujibur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Rahman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Maritime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Bangladesh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Dhaka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973288"/>
              </p:ext>
            </p:extLst>
          </p:nvPr>
        </p:nvGraphicFramePr>
        <p:xfrm>
          <a:off x="1317621" y="8040515"/>
          <a:ext cx="29764038" cy="4426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565497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649488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decarbonization of inland waterway transport (IWT) is a crucial component of Europe’s strategy for achieving climate neutrality by 2050.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NAIADES III action plan and Repower EU emphasize the shift to low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zero-emission vessels through innovation, regulation, and investment. 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paper identifies the technological, regulatory, and economic challenges in transitioning to clean fuels within the Danube region, focusing on alternative fuel readiness and infrastructure gaps.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900111"/>
              </p:ext>
            </p:extLst>
          </p:nvPr>
        </p:nvGraphicFramePr>
        <p:xfrm>
          <a:off x="1317621" y="12906515"/>
          <a:ext cx="29764038" cy="14082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45985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746237">
                <a:tc>
                  <a:txBody>
                    <a:bodyPr/>
                    <a:lstStyle/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analysis is based on international roadmaps (CCNR, CESNI), EU policy frameworks (NAIADES III, REGULATION 2023/1804), and feasibility studies on green fuels.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Fuel technologies were evaluated in terms of: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7151" marR="0" lvl="1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Readiness Level (TRL)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2077151" marR="0" lvl="1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 reduction potential (CO₂, NOₓ, PM)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2077151" marR="0" lvl="1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Applicability to long-distance navigation (e.g. 600–1880 km voyages)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2077151" marR="0" lvl="1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Compatibility with Danube convoy systems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2077151" marR="0" lvl="1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 feasibility (CAPEX, OPEX, grant requirements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Drop-in fuels such as HVO and Bio-LNG emerged as strong near-term solutions, while hydrogen and methanol offer longer-term benefits under certain constraints.</a:t>
                      </a:r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746237">
                <a:tc>
                  <a:txBody>
                    <a:bodyPr/>
                    <a:lstStyle/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373156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684856"/>
              </p:ext>
            </p:extLst>
          </p:nvPr>
        </p:nvGraphicFramePr>
        <p:xfrm>
          <a:off x="1347570" y="21434428"/>
          <a:ext cx="29764038" cy="11179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78319">
                <a:tc>
                  <a:txBody>
                    <a:bodyPr/>
                    <a:lstStyle/>
                    <a:p>
                      <a:pPr algn="ctr"/>
                      <a:r>
                        <a:rPr lang="en-GB" sz="4500" cap="small" baseline="0" noProof="0" dirty="0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200426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Battery and hydrogen propulsion systems were found impractical for Danube conditions due to long voyage durations and high energy demand.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Conversely, internal combustion engines fuelled by HVO or Bio-LNG demonstrated full compatibility and immediate applicability.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Cost analysis indicates: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CCS is the most affordable zero-emission option,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Hydrogen and ammonia remain costly (3x vs. HFO),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Financial gaps up to 60% exist for smaller vessels.</a:t>
                      </a: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35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policy shift towards accepting LNG, hydrogen, and methanol under ES-TRIN 2025/1 marks a significant regulatory milestone.</a:t>
                      </a:r>
                      <a:endParaRPr lang="en-GB" sz="3500" noProof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200426">
                <a:tc>
                  <a:txBody>
                    <a:bodyPr/>
                    <a:lstStyle/>
                    <a:p>
                      <a:endParaRPr lang="en-GB" sz="3500" noProof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158879"/>
              </p:ext>
            </p:extLst>
          </p:nvPr>
        </p:nvGraphicFramePr>
        <p:xfrm>
          <a:off x="1317621" y="33052870"/>
          <a:ext cx="29764038" cy="5932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97787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034647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successful energy transition in Danube IWT depends on a hybrid approach: regulatory support, infrastructure deployment, and scalable clean fuel technologies.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Biofuels stand out for their maturity, emission performance, and availability. </a:t>
                      </a:r>
                      <a:b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Coordinated EU and national actions are essential, including: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7151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TEN-T port refueling infrastructure,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7151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financial aid schemes for retrofitting,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7151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standardization of safety and performance protocols.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investments today will determine whether inland navigation can truly become a zero-emission mode of transport.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580394"/>
              </p:ext>
            </p:extLst>
          </p:nvPr>
        </p:nvGraphicFramePr>
        <p:xfrm>
          <a:off x="1317621" y="39357300"/>
          <a:ext cx="29764038" cy="3231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31310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40016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This work is the result of the Project VEGA No.1/0312/25: Research on the economic efficiency of inland water transport, 2025-2027.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sp>
        <p:nvSpPr>
          <p:cNvPr id="24" name="BlokTextu 23">
            <a:extLst>
              <a:ext uri="{FF2B5EF4-FFF2-40B4-BE49-F238E27FC236}">
                <a16:creationId xmlns:a16="http://schemas.microsoft.com/office/drawing/2014/main" id="{8A278D4B-DBDB-2970-321E-325164D7DD35}"/>
              </a:ext>
            </a:extLst>
          </p:cNvPr>
          <p:cNvSpPr txBox="1"/>
          <p:nvPr/>
        </p:nvSpPr>
        <p:spPr>
          <a:xfrm>
            <a:off x="1883986" y="25928674"/>
            <a:ext cx="7419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27" name="Obrázok 26" descr="Obrázok, na ktorom je snímka obrazovky, hudba&#10;&#10;Obsah vygenerovaný umelou inteligenciou môže byť nesprávny.">
            <a:extLst>
              <a:ext uri="{FF2B5EF4-FFF2-40B4-BE49-F238E27FC236}">
                <a16:creationId xmlns:a16="http://schemas.microsoft.com/office/drawing/2014/main" id="{FF7D4DD9-6B7D-ABD8-9F42-273109EB2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2881" y="14545114"/>
            <a:ext cx="10972822" cy="5486411"/>
          </a:xfrm>
          <a:prstGeom prst="rect">
            <a:avLst/>
          </a:prstGeom>
        </p:spPr>
      </p:pic>
      <p:pic>
        <p:nvPicPr>
          <p:cNvPr id="29" name="Obrázok 28" descr="Obrázok, na ktorom je snímka obrazovky, text, diagram&#10;&#10;Obsah vygenerovaný umelou inteligenciou môže byť nesprávny.">
            <a:extLst>
              <a:ext uri="{FF2B5EF4-FFF2-40B4-BE49-F238E27FC236}">
                <a16:creationId xmlns:a16="http://schemas.microsoft.com/office/drawing/2014/main" id="{19F5A919-A612-64F4-3809-90C1AC671E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226" y="26243412"/>
            <a:ext cx="9667052" cy="5800231"/>
          </a:xfrm>
          <a:prstGeom prst="rect">
            <a:avLst/>
          </a:prstGeom>
        </p:spPr>
      </p:pic>
      <p:pic>
        <p:nvPicPr>
          <p:cNvPr id="31" name="Obrázok 30" descr="Obrázok, na ktorom je snímka obrazovky, štvorec, diagram&#10;&#10;Obsah vygenerovaný umelou inteligenciou môže byť nesprávny.">
            <a:extLst>
              <a:ext uri="{FF2B5EF4-FFF2-40B4-BE49-F238E27FC236}">
                <a16:creationId xmlns:a16="http://schemas.microsoft.com/office/drawing/2014/main" id="{8D166657-7A1A-ABB5-8069-EDD9862E0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6323" y="26557232"/>
            <a:ext cx="8778258" cy="5486411"/>
          </a:xfrm>
          <a:prstGeom prst="rect">
            <a:avLst/>
          </a:prstGeom>
        </p:spPr>
      </p:pic>
      <p:pic>
        <p:nvPicPr>
          <p:cNvPr id="33" name="Obrázok 32" descr="Obrázok, na ktorom je grafika, kreslený obrázok, kresba, animák&#10;&#10;Obsah vygenerovaný umelou inteligenciou môže byť nesprávny.">
            <a:extLst>
              <a:ext uri="{FF2B5EF4-FFF2-40B4-BE49-F238E27FC236}">
                <a16:creationId xmlns:a16="http://schemas.microsoft.com/office/drawing/2014/main" id="{ED3ACC1C-2DF5-C93C-EC21-03881B26BA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05024" y="27465543"/>
            <a:ext cx="3807619" cy="380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486</Words>
  <Application>Microsoft Office PowerPoint</Application>
  <PresentationFormat>Vlastná</PresentationFormat>
  <Paragraphs>43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Decarbonizing Inland Waterway Transport: Transition to Low and Zero Carbon Fuels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Martin Jurkovič</cp:lastModifiedBy>
  <cp:revision>4</cp:revision>
  <dcterms:created xsi:type="dcterms:W3CDTF">2024-08-16T05:44:32Z</dcterms:created>
  <dcterms:modified xsi:type="dcterms:W3CDTF">2025-04-01T12:08:04Z</dcterms:modified>
</cp:coreProperties>
</file>