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7" autoAdjust="0"/>
    <p:restoredTop sz="94660"/>
  </p:normalViewPr>
  <p:slideViewPr>
    <p:cSldViewPr snapToGrid="0">
      <p:cViewPr>
        <p:scale>
          <a:sx n="33" d="100"/>
          <a:sy n="33" d="100"/>
        </p:scale>
        <p:origin x="-1572" y="3030"/>
      </p:cViewPr>
      <p:guideLst>
        <p:guide orient="horz" pos="13606"/>
        <p:guide pos="10204"/>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 impact of electrification of public transport on environmental pollution on the example of the city of </a:t>
            </a:r>
            <a:r>
              <a:rPr lang="en-GB"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Rzeszów</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xmlns="" id="{DC399250-BA77-3C57-F104-B092F0A545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xmlns=""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xmlns=""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smtClean="0">
                <a:solidFill>
                  <a:srgbClr val="002060"/>
                </a:solidFill>
                <a:latin typeface="Arial" panose="020B0604020202020204" pitchFamily="34" charset="0"/>
                <a:cs typeface="Arial" panose="020B0604020202020204" pitchFamily="34" charset="0"/>
              </a:rPr>
              <a:t>Mirosław Śmieszek</a:t>
            </a:r>
            <a:r>
              <a:rPr lang="sk-SK" sz="4500" baseline="30000" dirty="0" smtClean="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Vasyl Mateichyk</a:t>
            </a:r>
            <a:r>
              <a:rPr lang="sk-SK" sz="4500" baseline="30000" dirty="0">
                <a:solidFill>
                  <a:srgbClr val="002060"/>
                </a:solidFill>
                <a:latin typeface="Arial" panose="020B0604020202020204" pitchFamily="34" charset="0"/>
                <a:cs typeface="Arial" panose="020B0604020202020204" pitchFamily="34" charset="0"/>
              </a:rPr>
              <a:t>1</a:t>
            </a:r>
            <a:r>
              <a:rPr lang="sk-SK" sz="4500" dirty="0" smtClean="0">
                <a:solidFill>
                  <a:srgbClr val="002060"/>
                </a:solidFill>
                <a:latin typeface="Arial" panose="020B0604020202020204" pitchFamily="34" charset="0"/>
                <a:cs typeface="Arial" panose="020B0604020202020204" pitchFamily="34" charset="0"/>
              </a:rPr>
              <a:t>, Jakub Mościszewski</a:t>
            </a:r>
            <a:r>
              <a:rPr lang="sk-SK" sz="4500" baseline="30000" dirty="0" smtClean="0">
                <a:solidFill>
                  <a:srgbClr val="002060"/>
                </a:solidFill>
                <a:latin typeface="Arial" panose="020B0604020202020204" pitchFamily="34" charset="0"/>
                <a:cs typeface="Arial" panose="020B0604020202020204" pitchFamily="34" charset="0"/>
              </a:rPr>
              <a:t>1</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xmlns="" id="{20F7CD64-85F1-247D-E70C-3773FAB96CA9}"/>
              </a:ext>
            </a:extLst>
          </p:cNvPr>
          <p:cNvSpPr txBox="1">
            <a:spLocks/>
          </p:cNvSpPr>
          <p:nvPr/>
        </p:nvSpPr>
        <p:spPr>
          <a:xfrm>
            <a:off x="1266395" y="5803614"/>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smtClean="0">
                <a:solidFill>
                  <a:srgbClr val="002060"/>
                </a:solidFill>
                <a:latin typeface="Arial" panose="020B0604020202020204" pitchFamily="34" charset="0"/>
                <a:cs typeface="Arial" panose="020B0604020202020204" pitchFamily="34" charset="0"/>
              </a:rPr>
              <a:t>Rzeszów University of Technology, Rzeszów, Poland</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xmlns="" id="{DF5353FD-5685-A5A2-FD19-A44C8EE41F2C}"/>
              </a:ext>
            </a:extLst>
          </p:cNvPr>
          <p:cNvGraphicFramePr>
            <a:graphicFrameLocks noGrp="1"/>
          </p:cNvGraphicFramePr>
          <p:nvPr>
            <p:extLst>
              <p:ext uri="{D42A27DB-BD31-4B8C-83A1-F6EECF244321}">
                <p14:modId xmlns:p14="http://schemas.microsoft.com/office/powerpoint/2010/main" val="762045993"/>
              </p:ext>
            </p:extLst>
          </p:nvPr>
        </p:nvGraphicFramePr>
        <p:xfrm>
          <a:off x="1317626" y="7311952"/>
          <a:ext cx="29764038" cy="4858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xmlns="" val="3004831674"/>
                    </a:ext>
                  </a:extLst>
                </a:gridCol>
                <a:gridCol w="9921346">
                  <a:extLst>
                    <a:ext uri="{9D8B030D-6E8A-4147-A177-3AD203B41FA5}">
                      <a16:colId xmlns:a16="http://schemas.microsoft.com/office/drawing/2014/main" xmlns="" val="1252346389"/>
                    </a:ext>
                  </a:extLst>
                </a:gridCol>
                <a:gridCol w="9921346">
                  <a:extLst>
                    <a:ext uri="{9D8B030D-6E8A-4147-A177-3AD203B41FA5}">
                      <a16:colId xmlns:a16="http://schemas.microsoft.com/office/drawing/2014/main" xmlns="" val="4221354044"/>
                    </a:ext>
                  </a:extLst>
                </a:gridCol>
              </a:tblGrid>
              <a:tr h="1032916">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xmlns="" val="3482022218"/>
                  </a:ext>
                </a:extLst>
              </a:tr>
              <a:tr h="3400242">
                <a:tc>
                  <a:txBody>
                    <a:bodyPr/>
                    <a:lstStyle/>
                    <a:p>
                      <a:pPr algn="just"/>
                      <a:r>
                        <a:rPr lang="en-GB" sz="3500" dirty="0" smtClean="0">
                          <a:solidFill>
                            <a:srgbClr val="002060"/>
                          </a:solidFill>
                          <a:latin typeface="Arial" panose="020B0604020202020204" pitchFamily="34" charset="0"/>
                          <a:cs typeface="Arial" panose="020B0604020202020204" pitchFamily="34" charset="0"/>
                        </a:rPr>
                        <a:t>Sustainable development requires limiting energy consumption and emissions of toxic substances into the atmosphere. In public transport, there is a gradual transition to zero-emission transport means.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dirty="0" smtClean="0">
                          <a:solidFill>
                            <a:srgbClr val="002060"/>
                          </a:solidFill>
                          <a:latin typeface="Arial" panose="020B0604020202020204" pitchFamily="34" charset="0"/>
                          <a:cs typeface="Arial" panose="020B0604020202020204" pitchFamily="34" charset="0"/>
                        </a:rPr>
                        <a:t>The introduction of </a:t>
                      </a:r>
                      <a:r>
                        <a:rPr lang="pl-PL" sz="3500" dirty="0" smtClean="0">
                          <a:solidFill>
                            <a:srgbClr val="002060"/>
                          </a:solidFill>
                          <a:latin typeface="Arial" panose="020B0604020202020204" pitchFamily="34" charset="0"/>
                          <a:cs typeface="Arial" panose="020B0604020202020204" pitchFamily="34" charset="0"/>
                        </a:rPr>
                        <a:t>zero-</a:t>
                      </a:r>
                      <a:r>
                        <a:rPr lang="pl-PL" sz="3500" dirty="0" err="1" smtClean="0">
                          <a:solidFill>
                            <a:srgbClr val="002060"/>
                          </a:solidFill>
                          <a:latin typeface="Arial" panose="020B0604020202020204" pitchFamily="34" charset="0"/>
                          <a:cs typeface="Arial" panose="020B0604020202020204" pitchFamily="34" charset="0"/>
                        </a:rPr>
                        <a:t>emission</a:t>
                      </a:r>
                      <a:r>
                        <a:rPr lang="pl-PL" sz="3500" dirty="0" smtClean="0">
                          <a:solidFill>
                            <a:srgbClr val="002060"/>
                          </a:solidFill>
                          <a:latin typeface="Arial" panose="020B0604020202020204" pitchFamily="34" charset="0"/>
                          <a:cs typeface="Arial" panose="020B0604020202020204" pitchFamily="34" charset="0"/>
                        </a:rPr>
                        <a:t> </a:t>
                      </a:r>
                      <a:r>
                        <a:rPr lang="en-GB" sz="3500" dirty="0" smtClean="0">
                          <a:solidFill>
                            <a:srgbClr val="002060"/>
                          </a:solidFill>
                          <a:latin typeface="Arial" panose="020B0604020202020204" pitchFamily="34" charset="0"/>
                          <a:cs typeface="Arial" panose="020B0604020202020204" pitchFamily="34" charset="0"/>
                        </a:rPr>
                        <a:t>vehicles does not always lead to a significant reduction in emissions of toxic substances into the atmosphere.</a:t>
                      </a:r>
                      <a:r>
                        <a:rPr lang="pl-PL" sz="3500" dirty="0" smtClean="0">
                          <a:solidFill>
                            <a:srgbClr val="002060"/>
                          </a:solidFill>
                          <a:latin typeface="Arial" panose="020B0604020202020204" pitchFamily="34" charset="0"/>
                          <a:cs typeface="Arial" panose="020B0604020202020204" pitchFamily="34" charset="0"/>
                        </a:rPr>
                        <a:t> </a:t>
                      </a:r>
                      <a:r>
                        <a:rPr lang="en-GB" sz="3500" dirty="0" smtClean="0">
                          <a:solidFill>
                            <a:srgbClr val="002060"/>
                          </a:solidFill>
                          <a:latin typeface="Arial" panose="020B0604020202020204" pitchFamily="34" charset="0"/>
                          <a:cs typeface="Arial" panose="020B0604020202020204" pitchFamily="34" charset="0"/>
                        </a:rPr>
                        <a:t>The decisive factor in the scale of reduction is the method of generating electricity</a:t>
                      </a:r>
                      <a:r>
                        <a:rPr lang="pl-PL" sz="3500" dirty="0" smtClean="0">
                          <a:solidFill>
                            <a:srgbClr val="002060"/>
                          </a:solidFill>
                          <a:latin typeface="Arial" panose="020B0604020202020204" pitchFamily="34" charset="0"/>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dirty="0" smtClean="0">
                          <a:solidFill>
                            <a:srgbClr val="002060"/>
                          </a:solidFill>
                          <a:latin typeface="Arial" panose="020B0604020202020204" pitchFamily="34" charset="0"/>
                          <a:cs typeface="Arial" panose="020B0604020202020204" pitchFamily="34" charset="0"/>
                        </a:rPr>
                        <a:t>Poland has one of the most unfavourable emission rates</a:t>
                      </a:r>
                      <a:r>
                        <a:rPr lang="pl-PL" sz="3500" dirty="0" smtClean="0">
                          <a:solidFill>
                            <a:srgbClr val="002060"/>
                          </a:solidFill>
                          <a:latin typeface="Arial" panose="020B0604020202020204" pitchFamily="34" charset="0"/>
                          <a:cs typeface="Arial" panose="020B0604020202020204" pitchFamily="34" charset="0"/>
                        </a:rPr>
                        <a:t> from </a:t>
                      </a:r>
                      <a:r>
                        <a:rPr lang="en-GB" sz="3500" noProof="0" dirty="0" smtClean="0">
                          <a:solidFill>
                            <a:srgbClr val="002060"/>
                          </a:solidFill>
                          <a:latin typeface="Arial" panose="020B0604020202020204" pitchFamily="34" charset="0"/>
                          <a:cs typeface="Arial" panose="020B0604020202020204" pitchFamily="34" charset="0"/>
                        </a:rPr>
                        <a:t>electricity</a:t>
                      </a:r>
                      <a:r>
                        <a:rPr lang="pl-PL" sz="3500" dirty="0" smtClean="0">
                          <a:solidFill>
                            <a:srgbClr val="002060"/>
                          </a:solidFill>
                          <a:latin typeface="Arial" panose="020B0604020202020204" pitchFamily="34" charset="0"/>
                          <a:cs typeface="Arial" panose="020B0604020202020204" pitchFamily="34" charset="0"/>
                        </a:rPr>
                        <a:t> </a:t>
                      </a:r>
                      <a:r>
                        <a:rPr lang="pl-PL" sz="3500" dirty="0" err="1" smtClean="0">
                          <a:solidFill>
                            <a:srgbClr val="002060"/>
                          </a:solidFill>
                          <a:latin typeface="Arial" panose="020B0604020202020204" pitchFamily="34" charset="0"/>
                          <a:cs typeface="Arial" panose="020B0604020202020204" pitchFamily="34" charset="0"/>
                        </a:rPr>
                        <a:t>generation</a:t>
                      </a:r>
                      <a:r>
                        <a:rPr lang="en-GB" sz="3500" dirty="0" smtClean="0">
                          <a:solidFill>
                            <a:srgbClr val="002060"/>
                          </a:solidFill>
                          <a:latin typeface="Arial" panose="020B0604020202020204" pitchFamily="34" charset="0"/>
                          <a:cs typeface="Arial" panose="020B0604020202020204" pitchFamily="34" charset="0"/>
                        </a:rPr>
                        <a:t> in the EU</a:t>
                      </a:r>
                      <a:r>
                        <a:rPr lang="pl-PL" sz="3500" dirty="0" smtClean="0">
                          <a:solidFill>
                            <a:srgbClr val="002060"/>
                          </a:solidFill>
                          <a:latin typeface="Arial" panose="020B0604020202020204" pitchFamily="34" charset="0"/>
                          <a:cs typeface="Arial" panose="020B0604020202020204" pitchFamily="34" charset="0"/>
                        </a:rPr>
                        <a:t>.</a:t>
                      </a:r>
                      <a:r>
                        <a:rPr lang="pl-PL" sz="3500" baseline="0" dirty="0" smtClean="0">
                          <a:solidFill>
                            <a:srgbClr val="002060"/>
                          </a:solidFill>
                          <a:latin typeface="Arial" panose="020B0604020202020204" pitchFamily="34" charset="0"/>
                          <a:cs typeface="Arial" panose="020B0604020202020204" pitchFamily="34" charset="0"/>
                        </a:rPr>
                        <a:t> The </a:t>
                      </a:r>
                      <a:r>
                        <a:rPr lang="pl-PL" sz="3500" baseline="0" dirty="0" err="1" smtClean="0">
                          <a:solidFill>
                            <a:srgbClr val="002060"/>
                          </a:solidFill>
                          <a:latin typeface="Arial" panose="020B0604020202020204" pitchFamily="34" charset="0"/>
                          <a:cs typeface="Arial" panose="020B0604020202020204" pitchFamily="34" charset="0"/>
                        </a:rPr>
                        <a:t>objective</a:t>
                      </a:r>
                      <a:r>
                        <a:rPr lang="pl-PL" sz="3500" baseline="0" dirty="0" smtClean="0">
                          <a:solidFill>
                            <a:srgbClr val="002060"/>
                          </a:solidFill>
                          <a:latin typeface="Arial" panose="020B0604020202020204" pitchFamily="34" charset="0"/>
                          <a:cs typeface="Arial" panose="020B0604020202020204" pitchFamily="34" charset="0"/>
                        </a:rPr>
                        <a:t> was</a:t>
                      </a:r>
                      <a:r>
                        <a:rPr lang="en-GB" sz="3500" baseline="0" dirty="0" smtClean="0">
                          <a:solidFill>
                            <a:srgbClr val="002060"/>
                          </a:solidFill>
                          <a:latin typeface="Arial" panose="020B0604020202020204" pitchFamily="34" charset="0"/>
                          <a:cs typeface="Arial" panose="020B0604020202020204" pitchFamily="34" charset="0"/>
                        </a:rPr>
                        <a:t> to </a:t>
                      </a:r>
                      <a:r>
                        <a:rPr lang="en-GB" sz="3500" baseline="0" dirty="0" err="1" smtClean="0">
                          <a:solidFill>
                            <a:srgbClr val="002060"/>
                          </a:solidFill>
                          <a:latin typeface="Arial" panose="020B0604020202020204" pitchFamily="34" charset="0"/>
                          <a:cs typeface="Arial" panose="020B0604020202020204" pitchFamily="34" charset="0"/>
                        </a:rPr>
                        <a:t>analyze</a:t>
                      </a:r>
                      <a:r>
                        <a:rPr lang="en-GB" sz="3500" baseline="0" dirty="0" smtClean="0">
                          <a:solidFill>
                            <a:srgbClr val="002060"/>
                          </a:solidFill>
                          <a:latin typeface="Arial" panose="020B0604020202020204" pitchFamily="34" charset="0"/>
                          <a:cs typeface="Arial" panose="020B0604020202020204" pitchFamily="34" charset="0"/>
                        </a:rPr>
                        <a:t> potential possibilities of reducing toxic emissions into the atmosphere</a:t>
                      </a:r>
                      <a:r>
                        <a:rPr lang="pl-PL" sz="3500" baseline="0" dirty="0" smtClean="0">
                          <a:solidFill>
                            <a:srgbClr val="002060"/>
                          </a:solidFill>
                          <a:latin typeface="Arial" panose="020B0604020202020204" pitchFamily="34" charset="0"/>
                          <a:cs typeface="Arial" panose="020B0604020202020204" pitchFamily="34" charset="0"/>
                        </a:rPr>
                        <a:t> by </a:t>
                      </a:r>
                      <a:r>
                        <a:rPr lang="pl-PL" sz="3500" baseline="0" dirty="0" err="1" smtClean="0">
                          <a:solidFill>
                            <a:srgbClr val="002060"/>
                          </a:solidFill>
                          <a:latin typeface="Arial" panose="020B0604020202020204" pitchFamily="34" charset="0"/>
                          <a:cs typeface="Arial" panose="020B0604020202020204" pitchFamily="34" charset="0"/>
                        </a:rPr>
                        <a:t>replacing</a:t>
                      </a:r>
                      <a:r>
                        <a:rPr lang="pl-PL" sz="3500" baseline="0" dirty="0" smtClean="0">
                          <a:solidFill>
                            <a:srgbClr val="002060"/>
                          </a:solidFill>
                          <a:latin typeface="Arial" panose="020B0604020202020204" pitchFamily="34" charset="0"/>
                          <a:cs typeface="Arial" panose="020B0604020202020204" pitchFamily="34" charset="0"/>
                        </a:rPr>
                        <a:t> public </a:t>
                      </a:r>
                      <a:r>
                        <a:rPr lang="pl-PL" sz="3500" baseline="0" dirty="0" err="1" smtClean="0">
                          <a:solidFill>
                            <a:srgbClr val="002060"/>
                          </a:solidFill>
                          <a:latin typeface="Arial" panose="020B0604020202020204" pitchFamily="34" charset="0"/>
                          <a:cs typeface="Arial" panose="020B0604020202020204" pitchFamily="34" charset="0"/>
                        </a:rPr>
                        <a:t>bus</a:t>
                      </a:r>
                      <a:r>
                        <a:rPr lang="pl-PL" sz="3500" baseline="0" dirty="0" smtClean="0">
                          <a:solidFill>
                            <a:srgbClr val="002060"/>
                          </a:solidFill>
                          <a:latin typeface="Arial" panose="020B0604020202020204" pitchFamily="34" charset="0"/>
                          <a:cs typeface="Arial" panose="020B0604020202020204" pitchFamily="34" charset="0"/>
                        </a:rPr>
                        <a:t> </a:t>
                      </a:r>
                      <a:r>
                        <a:rPr lang="pl-PL" sz="3500" baseline="0" dirty="0" err="1" smtClean="0">
                          <a:solidFill>
                            <a:srgbClr val="002060"/>
                          </a:solidFill>
                          <a:latin typeface="Arial" panose="020B0604020202020204" pitchFamily="34" charset="0"/>
                          <a:cs typeface="Arial" panose="020B0604020202020204" pitchFamily="34" charset="0"/>
                        </a:rPr>
                        <a:t>fleet</a:t>
                      </a:r>
                      <a:r>
                        <a:rPr lang="pl-PL" sz="3500" baseline="0" dirty="0" smtClean="0">
                          <a:solidFill>
                            <a:srgbClr val="002060"/>
                          </a:solidFill>
                          <a:latin typeface="Arial" panose="020B0604020202020204" pitchFamily="34" charset="0"/>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2408792212"/>
                  </a:ext>
                </a:extLst>
              </a:tr>
            </a:tbl>
          </a:graphicData>
        </a:graphic>
      </p:graphicFrame>
      <p:graphicFrame>
        <p:nvGraphicFramePr>
          <p:cNvPr id="18" name="Tabuľka 17">
            <a:extLst>
              <a:ext uri="{FF2B5EF4-FFF2-40B4-BE49-F238E27FC236}">
                <a16:creationId xmlns:a16="http://schemas.microsoft.com/office/drawing/2014/main" xmlns="" id="{F44B0654-B2C0-F3DE-3695-CD7C25B59000}"/>
              </a:ext>
            </a:extLst>
          </p:cNvPr>
          <p:cNvGraphicFramePr>
            <a:graphicFrameLocks noGrp="1"/>
          </p:cNvGraphicFramePr>
          <p:nvPr>
            <p:extLst>
              <p:ext uri="{D42A27DB-BD31-4B8C-83A1-F6EECF244321}">
                <p14:modId xmlns:p14="http://schemas.microsoft.com/office/powerpoint/2010/main" val="3330165295"/>
              </p:ext>
            </p:extLst>
          </p:nvPr>
        </p:nvGraphicFramePr>
        <p:xfrm>
          <a:off x="1317621" y="11748526"/>
          <a:ext cx="29764038" cy="519644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900825">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4295624">
                <a:tc>
                  <a:txBody>
                    <a:bodyPr/>
                    <a:lstStyle/>
                    <a:p>
                      <a:pPr algn="just"/>
                      <a:r>
                        <a:rPr lang="en-GB" sz="3500" dirty="0" smtClean="0">
                          <a:solidFill>
                            <a:srgbClr val="002060"/>
                          </a:solidFill>
                          <a:latin typeface="Arial"/>
                          <a:cs typeface="Arial"/>
                        </a:rPr>
                        <a:t>Three simulation scenarios were performed. The first scenario included the replacement of conventional buses with electric buses with an unchanged energy mix. The second scenario included a change in the energy mix for electric buses operating on line "0". The third scenario included the replacement of conventional buses with electric buses with a simultaneous change in energy mix. In the first and third scenarios, a constant annual mileage of 12,000,000 km was assumed in the years 2023-2040. In the second scenario, the annual mileage was constant and equal to the mileage on line "0" in 2023. The average values of energy consumption and CO2 emissions characteristic of various fuel types of buses were also constant. </a:t>
                      </a:r>
                      <a:r>
                        <a:rPr lang="pl-PL" sz="3500" dirty="0" smtClean="0">
                          <a:solidFill>
                            <a:srgbClr val="002060"/>
                          </a:solidFill>
                          <a:latin typeface="Arial"/>
                          <a:cs typeface="Arial"/>
                        </a:rPr>
                        <a:t>The </a:t>
                      </a:r>
                      <a:r>
                        <a:rPr lang="pl-PL" sz="3500" dirty="0" err="1" smtClean="0">
                          <a:solidFill>
                            <a:srgbClr val="002060"/>
                          </a:solidFill>
                          <a:latin typeface="Arial"/>
                          <a:cs typeface="Arial"/>
                        </a:rPr>
                        <a:t>emission</a:t>
                      </a:r>
                      <a:r>
                        <a:rPr lang="pl-PL" sz="3500" baseline="0" dirty="0" smtClean="0">
                          <a:solidFill>
                            <a:srgbClr val="002060"/>
                          </a:solidFill>
                          <a:latin typeface="Arial"/>
                          <a:cs typeface="Arial"/>
                        </a:rPr>
                        <a:t> </a:t>
                      </a:r>
                      <a:r>
                        <a:rPr lang="pl-PL" sz="3500" baseline="0" dirty="0" err="1" smtClean="0">
                          <a:solidFill>
                            <a:srgbClr val="002060"/>
                          </a:solidFill>
                          <a:latin typeface="Arial"/>
                          <a:cs typeface="Arial"/>
                        </a:rPr>
                        <a:t>factor</a:t>
                      </a:r>
                      <a:r>
                        <a:rPr lang="pl-PL" sz="3500" baseline="0" dirty="0" smtClean="0">
                          <a:solidFill>
                            <a:srgbClr val="002060"/>
                          </a:solidFill>
                          <a:latin typeface="Arial"/>
                          <a:cs typeface="Arial"/>
                        </a:rPr>
                        <a:t> from </a:t>
                      </a:r>
                      <a:r>
                        <a:rPr lang="pl-PL" sz="3500" baseline="0" dirty="0" err="1" smtClean="0">
                          <a:solidFill>
                            <a:srgbClr val="002060"/>
                          </a:solidFill>
                          <a:latin typeface="Arial"/>
                          <a:cs typeface="Arial"/>
                        </a:rPr>
                        <a:t>electricity</a:t>
                      </a:r>
                      <a:r>
                        <a:rPr lang="pl-PL" sz="3500" baseline="0" dirty="0" smtClean="0">
                          <a:solidFill>
                            <a:srgbClr val="002060"/>
                          </a:solidFill>
                          <a:latin typeface="Arial"/>
                          <a:cs typeface="Arial"/>
                        </a:rPr>
                        <a:t> </a:t>
                      </a:r>
                      <a:r>
                        <a:rPr lang="pl-PL" sz="3500" baseline="0" dirty="0" err="1" smtClean="0">
                          <a:solidFill>
                            <a:srgbClr val="002060"/>
                          </a:solidFill>
                          <a:latin typeface="Arial"/>
                          <a:cs typeface="Arial"/>
                        </a:rPr>
                        <a:t>generation</a:t>
                      </a:r>
                      <a:r>
                        <a:rPr lang="pl-PL" sz="3500" baseline="0" dirty="0" smtClean="0">
                          <a:solidFill>
                            <a:srgbClr val="002060"/>
                          </a:solidFill>
                          <a:latin typeface="Arial"/>
                          <a:cs typeface="Arial"/>
                        </a:rPr>
                        <a:t> was </a:t>
                      </a:r>
                      <a:r>
                        <a:rPr lang="pl-PL" sz="3500" baseline="0" dirty="0" err="1" smtClean="0">
                          <a:solidFill>
                            <a:srgbClr val="002060"/>
                          </a:solidFill>
                          <a:latin typeface="Arial"/>
                          <a:cs typeface="Arial"/>
                        </a:rPr>
                        <a:t>assumed</a:t>
                      </a:r>
                      <a:r>
                        <a:rPr lang="pl-PL" sz="3500" baseline="0" dirty="0" smtClean="0">
                          <a:solidFill>
                            <a:srgbClr val="002060"/>
                          </a:solidFill>
                          <a:latin typeface="Arial"/>
                          <a:cs typeface="Arial"/>
                        </a:rPr>
                        <a:t> to </a:t>
                      </a:r>
                      <a:r>
                        <a:rPr lang="pl-PL" sz="3500" baseline="0" dirty="0" err="1" smtClean="0">
                          <a:solidFill>
                            <a:srgbClr val="002060"/>
                          </a:solidFill>
                          <a:latin typeface="Arial"/>
                          <a:cs typeface="Arial"/>
                        </a:rPr>
                        <a:t>linearly</a:t>
                      </a:r>
                      <a:r>
                        <a:rPr lang="pl-PL" sz="3500" baseline="0" dirty="0" smtClean="0">
                          <a:solidFill>
                            <a:srgbClr val="002060"/>
                          </a:solidFill>
                          <a:latin typeface="Arial"/>
                          <a:cs typeface="Arial"/>
                        </a:rPr>
                        <a:t> </a:t>
                      </a:r>
                      <a:r>
                        <a:rPr lang="pl-PL" sz="3500" baseline="0" dirty="0" err="1" smtClean="0">
                          <a:solidFill>
                            <a:srgbClr val="002060"/>
                          </a:solidFill>
                          <a:latin typeface="Arial"/>
                          <a:cs typeface="Arial"/>
                        </a:rPr>
                        <a:t>decrease</a:t>
                      </a:r>
                      <a:r>
                        <a:rPr lang="pl-PL" sz="3500" baseline="0" dirty="0" smtClean="0">
                          <a:solidFill>
                            <a:srgbClr val="002060"/>
                          </a:solidFill>
                          <a:latin typeface="Arial"/>
                          <a:cs typeface="Arial"/>
                        </a:rPr>
                        <a:t> from </a:t>
                      </a:r>
                      <a:r>
                        <a:rPr lang="pl-PL" sz="3500" baseline="0" dirty="0" err="1" smtClean="0">
                          <a:solidFill>
                            <a:srgbClr val="002060"/>
                          </a:solidFill>
                          <a:latin typeface="Arial"/>
                          <a:cs typeface="Arial"/>
                        </a:rPr>
                        <a:t>value</a:t>
                      </a:r>
                      <a:r>
                        <a:rPr lang="pl-PL" sz="3500" baseline="0" dirty="0" smtClean="0">
                          <a:solidFill>
                            <a:srgbClr val="002060"/>
                          </a:solidFill>
                          <a:latin typeface="Arial"/>
                          <a:cs typeface="Arial"/>
                        </a:rPr>
                        <a:t> of 597 kg CO2/MWh in 2023 to </a:t>
                      </a:r>
                      <a:r>
                        <a:rPr lang="pl-PL" sz="3500" baseline="0" dirty="0" err="1" smtClean="0">
                          <a:solidFill>
                            <a:srgbClr val="002060"/>
                          </a:solidFill>
                          <a:latin typeface="Arial"/>
                          <a:cs typeface="Arial"/>
                        </a:rPr>
                        <a:t>value</a:t>
                      </a:r>
                      <a:r>
                        <a:rPr lang="pl-PL" sz="3500" baseline="0" dirty="0" smtClean="0">
                          <a:solidFill>
                            <a:srgbClr val="002060"/>
                          </a:solidFill>
                          <a:latin typeface="Arial"/>
                          <a:cs typeface="Arial"/>
                        </a:rPr>
                        <a:t> of 268 kg CO2/MWh in 2040.</a:t>
                      </a:r>
                      <a:endParaRPr lang="sk-SK" sz="3500" dirty="0" smtClean="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2408792212"/>
                  </a:ext>
                </a:extLst>
              </a:tr>
            </a:tbl>
          </a:graphicData>
        </a:graphic>
      </p:graphicFrame>
      <p:graphicFrame>
        <p:nvGraphicFramePr>
          <p:cNvPr id="19" name="Tabuľka 18">
            <a:extLst>
              <a:ext uri="{FF2B5EF4-FFF2-40B4-BE49-F238E27FC236}">
                <a16:creationId xmlns:a16="http://schemas.microsoft.com/office/drawing/2014/main" xmlns="" id="{07FF1C1F-8FAD-4F1C-164D-C2C476E30DE7}"/>
              </a:ext>
            </a:extLst>
          </p:cNvPr>
          <p:cNvGraphicFramePr>
            <a:graphicFrameLocks noGrp="1"/>
          </p:cNvGraphicFramePr>
          <p:nvPr>
            <p:extLst>
              <p:ext uri="{D42A27DB-BD31-4B8C-83A1-F6EECF244321}">
                <p14:modId xmlns:p14="http://schemas.microsoft.com/office/powerpoint/2010/main" val="891059914"/>
              </p:ext>
            </p:extLst>
          </p:nvPr>
        </p:nvGraphicFramePr>
        <p:xfrm>
          <a:off x="1347570" y="17221576"/>
          <a:ext cx="29764038" cy="1390855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635101">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6176670">
                <a:tc>
                  <a:txBody>
                    <a:bodyPr/>
                    <a:lstStyle/>
                    <a:p>
                      <a:pPr algn="just"/>
                      <a:r>
                        <a:rPr lang="en-GB" sz="3500" dirty="0" smtClean="0">
                          <a:solidFill>
                            <a:srgbClr val="002060"/>
                          </a:solidFill>
                          <a:latin typeface="Arial"/>
                          <a:cs typeface="Arial"/>
                        </a:rPr>
                        <a:t>The first scenario took into account changes in the structure of the bus fleet. It was assumed that conventional buses would be completely eliminated in 2040</a:t>
                      </a:r>
                      <a:r>
                        <a:rPr lang="pl-PL" sz="3500" dirty="0" smtClean="0">
                          <a:solidFill>
                            <a:srgbClr val="002060"/>
                          </a:solidFill>
                          <a:latin typeface="Arial"/>
                          <a:cs typeface="Arial"/>
                        </a:rPr>
                        <a:t>. </a:t>
                      </a:r>
                      <a:r>
                        <a:rPr lang="en-GB" sz="3500" dirty="0" smtClean="0">
                          <a:solidFill>
                            <a:srgbClr val="002060"/>
                          </a:solidFill>
                          <a:latin typeface="Arial"/>
                          <a:cs typeface="Arial"/>
                        </a:rPr>
                        <a:t>In the second scenario, the CO2 emissions resulting from the movement of electric buses on the route "0" were determined.</a:t>
                      </a:r>
                      <a:endParaRPr lang="sk-SK" sz="3500" dirty="0" smtClean="0">
                        <a:solidFill>
                          <a:srgbClr val="002060"/>
                        </a:solidFill>
                        <a:latin typeface="Arial"/>
                        <a:cs typeface="Arial"/>
                      </a:endParaRPr>
                    </a:p>
                    <a:p>
                      <a:r>
                        <a:rPr lang="en-GB" sz="3500" dirty="0" smtClean="0">
                          <a:solidFill>
                            <a:srgbClr val="002060"/>
                          </a:solidFill>
                          <a:latin typeface="Arial"/>
                          <a:cs typeface="Arial"/>
                        </a:rPr>
                        <a:t>In the third scenario, a simulation was carried out, taking into account the replacement of bus fleet as in the first scenario and additionally a decrease in the CO2 emission factor during the production of electricity as in the second scenario. The entire fleet of city buses was considered. </a:t>
                      </a:r>
                      <a:endParaRPr lang="sk-SK" sz="3500" dirty="0" smtClean="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r>
                        <a:rPr lang="en-GB" sz="3500" dirty="0" smtClean="0">
                          <a:solidFill>
                            <a:srgbClr val="002060"/>
                          </a:solidFill>
                          <a:latin typeface="Arial"/>
                          <a:cs typeface="Arial"/>
                        </a:rPr>
                        <a:t>Each simulation scenario showed a decrease in annual CO2 emissions into the atmosphere. In the first scenario</a:t>
                      </a:r>
                      <a:r>
                        <a:rPr lang="pl-PL" sz="3500" dirty="0" smtClean="0">
                          <a:solidFill>
                            <a:srgbClr val="002060"/>
                          </a:solidFill>
                          <a:latin typeface="Arial"/>
                          <a:cs typeface="Arial"/>
                        </a:rPr>
                        <a:t>, the </a:t>
                      </a:r>
                      <a:r>
                        <a:rPr lang="en-GB" sz="3500" dirty="0" smtClean="0">
                          <a:solidFill>
                            <a:srgbClr val="002060"/>
                          </a:solidFill>
                          <a:latin typeface="Arial"/>
                          <a:cs typeface="Arial"/>
                        </a:rPr>
                        <a:t>decrease in annual CO2 emissions </a:t>
                      </a:r>
                      <a:r>
                        <a:rPr lang="pl-PL" sz="3500" dirty="0" smtClean="0">
                          <a:solidFill>
                            <a:srgbClr val="002060"/>
                          </a:solidFill>
                          <a:latin typeface="Arial"/>
                          <a:cs typeface="Arial"/>
                        </a:rPr>
                        <a:t>of </a:t>
                      </a:r>
                      <a:r>
                        <a:rPr lang="en-GB" sz="3500" dirty="0" smtClean="0">
                          <a:solidFill>
                            <a:srgbClr val="002060"/>
                          </a:solidFill>
                          <a:latin typeface="Arial"/>
                          <a:cs typeface="Arial"/>
                        </a:rPr>
                        <a:t>26%</a:t>
                      </a:r>
                      <a:r>
                        <a:rPr lang="pl-PL" sz="3500" dirty="0" smtClean="0">
                          <a:solidFill>
                            <a:srgbClr val="002060"/>
                          </a:solidFill>
                          <a:latin typeface="Arial"/>
                          <a:cs typeface="Arial"/>
                        </a:rPr>
                        <a:t> was </a:t>
                      </a:r>
                      <a:r>
                        <a:rPr lang="pl-PL" sz="3500" dirty="0" err="1" smtClean="0">
                          <a:solidFill>
                            <a:srgbClr val="002060"/>
                          </a:solidFill>
                          <a:latin typeface="Arial"/>
                          <a:cs typeface="Arial"/>
                        </a:rPr>
                        <a:t>obtained</a:t>
                      </a:r>
                      <a:r>
                        <a:rPr lang="pl-PL" sz="3500" dirty="0" smtClean="0">
                          <a:solidFill>
                            <a:srgbClr val="002060"/>
                          </a:solidFill>
                          <a:latin typeface="Arial"/>
                          <a:cs typeface="Arial"/>
                        </a:rPr>
                        <a:t> in 2040. </a:t>
                      </a:r>
                      <a:r>
                        <a:rPr lang="en-GB" sz="3500" dirty="0" smtClean="0">
                          <a:solidFill>
                            <a:srgbClr val="002060"/>
                          </a:solidFill>
                          <a:latin typeface="Arial"/>
                          <a:cs typeface="Arial"/>
                        </a:rPr>
                        <a:t>This is mainly due to high CO2 emissions in the </a:t>
                      </a:r>
                      <a:r>
                        <a:rPr lang="pl-PL" sz="3500" dirty="0" err="1" smtClean="0">
                          <a:solidFill>
                            <a:srgbClr val="002060"/>
                          </a:solidFill>
                          <a:latin typeface="Arial"/>
                          <a:cs typeface="Arial"/>
                        </a:rPr>
                        <a:t>electricity</a:t>
                      </a:r>
                      <a:r>
                        <a:rPr lang="pl-PL" sz="3500" dirty="0" smtClean="0">
                          <a:solidFill>
                            <a:srgbClr val="002060"/>
                          </a:solidFill>
                          <a:latin typeface="Arial"/>
                          <a:cs typeface="Arial"/>
                        </a:rPr>
                        <a:t> </a:t>
                      </a:r>
                      <a:r>
                        <a:rPr lang="pl-PL" sz="3500" dirty="0" err="1" smtClean="0">
                          <a:solidFill>
                            <a:srgbClr val="002060"/>
                          </a:solidFill>
                          <a:latin typeface="Arial"/>
                          <a:cs typeface="Arial"/>
                        </a:rPr>
                        <a:t>generation</a:t>
                      </a:r>
                      <a:r>
                        <a:rPr lang="pl-PL" sz="3500" dirty="0" smtClean="0">
                          <a:solidFill>
                            <a:srgbClr val="002060"/>
                          </a:solidFill>
                          <a:latin typeface="Arial"/>
                          <a:cs typeface="Arial"/>
                        </a:rPr>
                        <a:t> </a:t>
                      </a:r>
                      <a:r>
                        <a:rPr lang="en-GB" sz="3500" dirty="0" smtClean="0">
                          <a:solidFill>
                            <a:srgbClr val="002060"/>
                          </a:solidFill>
                          <a:latin typeface="Arial"/>
                          <a:cs typeface="Arial"/>
                        </a:rPr>
                        <a:t>in Poland. In the second scenario, the decreases in annual CO2 emissions are significant and will reach 55% in 2040. The assumed value of the CO2 emission factor in Poland by 2040 is, however, higher than the current average value for the EU and more than two times higher than the CO2 emission factor for Slovakia.</a:t>
                      </a:r>
                      <a:r>
                        <a:rPr lang="pl-PL" sz="3500" dirty="0" smtClean="0">
                          <a:solidFill>
                            <a:srgbClr val="002060"/>
                          </a:solidFill>
                          <a:latin typeface="Arial"/>
                          <a:cs typeface="Arial"/>
                        </a:rPr>
                        <a:t> In</a:t>
                      </a:r>
                      <a:r>
                        <a:rPr lang="pl-PL" sz="3500" baseline="0" dirty="0" smtClean="0">
                          <a:solidFill>
                            <a:srgbClr val="002060"/>
                          </a:solidFill>
                          <a:latin typeface="Arial"/>
                          <a:cs typeface="Arial"/>
                        </a:rPr>
                        <a:t> the third </a:t>
                      </a:r>
                      <a:r>
                        <a:rPr lang="pl-PL" sz="3500" baseline="0" dirty="0" err="1" smtClean="0">
                          <a:solidFill>
                            <a:srgbClr val="002060"/>
                          </a:solidFill>
                          <a:latin typeface="Arial"/>
                          <a:cs typeface="Arial"/>
                        </a:rPr>
                        <a:t>scenario</a:t>
                      </a:r>
                      <a:r>
                        <a:rPr lang="pl-PL" sz="3500" baseline="0" dirty="0" smtClean="0">
                          <a:solidFill>
                            <a:srgbClr val="002060"/>
                          </a:solidFill>
                          <a:latin typeface="Arial"/>
                          <a:cs typeface="Arial"/>
                        </a:rPr>
                        <a:t>, </a:t>
                      </a:r>
                      <a:r>
                        <a:rPr lang="en-GB" sz="3500" baseline="0" dirty="0" smtClean="0">
                          <a:solidFill>
                            <a:srgbClr val="002060"/>
                          </a:solidFill>
                          <a:latin typeface="Arial"/>
                          <a:cs typeface="Arial"/>
                        </a:rPr>
                        <a:t>, the decrease in annual CO2 emissions of </a:t>
                      </a:r>
                      <a:r>
                        <a:rPr lang="pl-PL" sz="3500" baseline="0" dirty="0" err="1" smtClean="0">
                          <a:solidFill>
                            <a:srgbClr val="002060"/>
                          </a:solidFill>
                          <a:latin typeface="Arial"/>
                          <a:cs typeface="Arial"/>
                        </a:rPr>
                        <a:t>almost</a:t>
                      </a:r>
                      <a:r>
                        <a:rPr lang="pl-PL" sz="3500" baseline="0" dirty="0" smtClean="0">
                          <a:solidFill>
                            <a:srgbClr val="002060"/>
                          </a:solidFill>
                          <a:latin typeface="Arial"/>
                          <a:cs typeface="Arial"/>
                        </a:rPr>
                        <a:t> 67</a:t>
                      </a:r>
                      <a:r>
                        <a:rPr lang="en-GB" sz="3500" baseline="0" dirty="0" smtClean="0">
                          <a:solidFill>
                            <a:srgbClr val="002060"/>
                          </a:solidFill>
                          <a:latin typeface="Arial"/>
                          <a:cs typeface="Arial"/>
                        </a:rPr>
                        <a:t>% was obtained in 2040</a:t>
                      </a:r>
                      <a:r>
                        <a:rPr lang="pl-PL" sz="3500" baseline="0" dirty="0" smtClean="0">
                          <a:solidFill>
                            <a:srgbClr val="002060"/>
                          </a:solidFill>
                          <a:latin typeface="Arial"/>
                          <a:cs typeface="Arial"/>
                        </a:rPr>
                        <a:t>. </a:t>
                      </a:r>
                    </a:p>
                    <a:p>
                      <a:pPr marL="0" marR="0" indent="0" algn="l" defTabSz="3239902" rtl="0" eaLnBrk="1" fontAlgn="auto" latinLnBrk="0" hangingPunct="1">
                        <a:lnSpc>
                          <a:spcPct val="100000"/>
                        </a:lnSpc>
                        <a:spcBef>
                          <a:spcPts val="0"/>
                        </a:spcBef>
                        <a:spcAft>
                          <a:spcPts val="0"/>
                        </a:spcAft>
                        <a:buClrTx/>
                        <a:buSzTx/>
                        <a:buFontTx/>
                        <a:buNone/>
                        <a:tabLst/>
                        <a:defRPr/>
                      </a:pPr>
                      <a:endParaRPr lang="pl-PL" sz="3500" baseline="0" dirty="0" smtClean="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pl-PL" sz="3500" baseline="0" dirty="0" smtClean="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pl-PL" sz="3500" baseline="0" dirty="0" smtClean="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pl-PL" sz="3500" baseline="0" dirty="0" smtClean="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2408792212"/>
                  </a:ext>
                </a:extLst>
              </a:tr>
              <a:tr h="2689840">
                <a:tc>
                  <a:txBody>
                    <a:bodyPr/>
                    <a:lstStyle/>
                    <a:p>
                      <a:endParaRPr lang="sk-SK" sz="3500" dirty="0" smtClean="0">
                        <a:latin typeface="Arial"/>
                        <a:cs typeface="Arial"/>
                      </a:endParaRPr>
                    </a:p>
                    <a:p>
                      <a:endParaRPr lang="sk-SK" sz="3500" dirty="0" smtClean="0">
                        <a:latin typeface="Arial"/>
                        <a:cs typeface="Arial"/>
                      </a:endParaRPr>
                    </a:p>
                    <a:p>
                      <a:endParaRPr lang="sk-SK" sz="3500" dirty="0" smtClean="0">
                        <a:latin typeface="Arial"/>
                        <a:cs typeface="Arial"/>
                      </a:endParaRPr>
                    </a:p>
                    <a:p>
                      <a:endParaRPr lang="sk-SK" sz="3500" dirty="0" smtClean="0">
                        <a:latin typeface="Arial"/>
                        <a:cs typeface="Arial"/>
                      </a:endParaRPr>
                    </a:p>
                    <a:p>
                      <a:endParaRPr lang="sk-SK" sz="3500" dirty="0" smtClean="0">
                        <a:latin typeface="Arial"/>
                        <a:cs typeface="Arial"/>
                      </a:endParaRPr>
                    </a:p>
                    <a:p>
                      <a:r>
                        <a:rPr lang="sk-SK" sz="3500" dirty="0" smtClean="0">
                          <a:latin typeface="Arial"/>
                          <a:cs typeface="Arial"/>
                        </a:rPr>
                        <a:t>     Fig.</a:t>
                      </a:r>
                      <a:r>
                        <a:rPr lang="sk-SK" sz="3500" baseline="0" dirty="0" smtClean="0">
                          <a:latin typeface="Arial"/>
                          <a:cs typeface="Arial"/>
                        </a:rPr>
                        <a:t> 1. Results of the first scenario                              Fig. 2. Results of the second scenario                    Fig. 3. Results of the third scenario</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515635144"/>
                  </a:ext>
                </a:extLst>
              </a:tr>
              <a:tr h="2280438">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graphicFrame>
        <p:nvGraphicFramePr>
          <p:cNvPr id="20" name="Tabuľka 19">
            <a:extLst>
              <a:ext uri="{FF2B5EF4-FFF2-40B4-BE49-F238E27FC236}">
                <a16:creationId xmlns:a16="http://schemas.microsoft.com/office/drawing/2014/main" xmlns="" id="{D0F106D9-201F-5D9A-4D9A-2EA92CABBE94}"/>
              </a:ext>
            </a:extLst>
          </p:cNvPr>
          <p:cNvGraphicFramePr>
            <a:graphicFrameLocks noGrp="1"/>
          </p:cNvGraphicFramePr>
          <p:nvPr>
            <p:extLst>
              <p:ext uri="{D42A27DB-BD31-4B8C-83A1-F6EECF244321}">
                <p14:modId xmlns:p14="http://schemas.microsoft.com/office/powerpoint/2010/main" val="1756134807"/>
              </p:ext>
            </p:extLst>
          </p:nvPr>
        </p:nvGraphicFramePr>
        <p:xfrm>
          <a:off x="1317621" y="29276670"/>
          <a:ext cx="29764038" cy="555652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719821">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4779284">
                <a:tc>
                  <a:txBody>
                    <a:bodyPr/>
                    <a:lstStyle/>
                    <a:p>
                      <a:pPr marL="0" marR="0" indent="0" algn="just" defTabSz="3239902" rtl="0" eaLnBrk="1" fontAlgn="auto" latinLnBrk="0" hangingPunct="1">
                        <a:lnSpc>
                          <a:spcPct val="100000"/>
                        </a:lnSpc>
                        <a:spcBef>
                          <a:spcPts val="0"/>
                        </a:spcBef>
                        <a:spcAft>
                          <a:spcPts val="0"/>
                        </a:spcAft>
                        <a:buClrTx/>
                        <a:buSzTx/>
                        <a:buFontTx/>
                        <a:buNone/>
                        <a:tabLst/>
                        <a:defRPr/>
                      </a:pPr>
                      <a:r>
                        <a:rPr lang="en-GB" sz="3500" dirty="0" smtClean="0">
                          <a:solidFill>
                            <a:srgbClr val="002060"/>
                          </a:solidFill>
                          <a:latin typeface="Arial" panose="020B0604020202020204" pitchFamily="34" charset="0"/>
                          <a:cs typeface="Arial" panose="020B0604020202020204" pitchFamily="34" charset="0"/>
                        </a:rPr>
                        <a:t>As the results show, electrification of the bus fleet alone will not bring significant environmental benefits in Poland. The replacement of all conventional buses with electric vehicles in </a:t>
                      </a:r>
                      <a:r>
                        <a:rPr lang="en-GB" sz="3500" dirty="0" err="1" smtClean="0">
                          <a:solidFill>
                            <a:srgbClr val="002060"/>
                          </a:solidFill>
                          <a:latin typeface="Arial" panose="020B0604020202020204" pitchFamily="34" charset="0"/>
                          <a:cs typeface="Arial" panose="020B0604020202020204" pitchFamily="34" charset="0"/>
                        </a:rPr>
                        <a:t>Rzeszów</a:t>
                      </a:r>
                      <a:r>
                        <a:rPr lang="en-GB" sz="3500" dirty="0" smtClean="0">
                          <a:solidFill>
                            <a:srgbClr val="002060"/>
                          </a:solidFill>
                          <a:latin typeface="Arial" panose="020B0604020202020204" pitchFamily="34" charset="0"/>
                          <a:cs typeface="Arial" panose="020B0604020202020204" pitchFamily="34" charset="0"/>
                        </a:rPr>
                        <a:t>, with an unchanged energy mix, will result in only about a 26% decrease in annual CO2 emissions. The only positive effect is the shift in emissions from the city to the area around the power plant. </a:t>
                      </a:r>
                      <a:r>
                        <a:rPr lang="en-GB" sz="3500" dirty="0" err="1" smtClean="0">
                          <a:solidFill>
                            <a:srgbClr val="002060"/>
                          </a:solidFill>
                          <a:latin typeface="Arial"/>
                          <a:cs typeface="Arial"/>
                        </a:rPr>
                        <a:t>Analyzing</a:t>
                      </a:r>
                      <a:r>
                        <a:rPr lang="en-GB" sz="3500" dirty="0" smtClean="0">
                          <a:solidFill>
                            <a:srgbClr val="002060"/>
                          </a:solidFill>
                          <a:latin typeface="Arial"/>
                          <a:cs typeface="Arial"/>
                        </a:rPr>
                        <a:t> all three scenarios, it can be concluded that, from the point of view of environmental protection, the emission factor for electricity production is the most important</a:t>
                      </a:r>
                      <a:r>
                        <a:rPr lang="pl-PL" sz="3500" dirty="0" smtClean="0">
                          <a:solidFill>
                            <a:srgbClr val="002060"/>
                          </a:solidFill>
                          <a:latin typeface="Arial"/>
                          <a:cs typeface="Arial"/>
                        </a:rPr>
                        <a:t>. </a:t>
                      </a:r>
                      <a:r>
                        <a:rPr lang="en-GB" sz="3500" dirty="0" smtClean="0">
                          <a:solidFill>
                            <a:srgbClr val="002060"/>
                          </a:solidFill>
                          <a:latin typeface="Arial" panose="020B0604020202020204" pitchFamily="34" charset="0"/>
                          <a:cs typeface="Arial" panose="020B0604020202020204" pitchFamily="34" charset="0"/>
                        </a:rPr>
                        <a:t>To radically reduce the total emissions from public transport, decisive actions are necessary to force changes in the electricity generation process. </a:t>
                      </a:r>
                      <a:endParaRPr lang="pl-PL" sz="3500" dirty="0" smtClean="0">
                        <a:solidFill>
                          <a:srgbClr val="002060"/>
                        </a:solidFill>
                        <a:latin typeface="Arial" panose="020B0604020202020204" pitchFamily="34" charset="0"/>
                        <a:cs typeface="Arial" panose="020B0604020202020204" pitchFamily="34" charset="0"/>
                      </a:endParaRPr>
                    </a:p>
                    <a:p>
                      <a:pPr algn="just"/>
                      <a:r>
                        <a:rPr lang="en-GB" sz="3500" dirty="0" smtClean="0">
                          <a:solidFill>
                            <a:srgbClr val="002060"/>
                          </a:solidFill>
                          <a:latin typeface="Arial" panose="020B0604020202020204" pitchFamily="34" charset="0"/>
                          <a:cs typeface="Arial" panose="020B0604020202020204" pitchFamily="34" charset="0"/>
                        </a:rPr>
                        <a:t>Assuming that </a:t>
                      </a:r>
                      <a:r>
                        <a:rPr lang="pl-PL" sz="3500" dirty="0" smtClean="0">
                          <a:solidFill>
                            <a:srgbClr val="002060"/>
                          </a:solidFill>
                          <a:latin typeface="Arial" panose="020B0604020202020204" pitchFamily="34" charset="0"/>
                          <a:cs typeface="Arial" panose="020B0604020202020204" pitchFamily="34" charset="0"/>
                        </a:rPr>
                        <a:t>the</a:t>
                      </a:r>
                      <a:r>
                        <a:rPr lang="pl-PL" sz="3500" baseline="0" dirty="0" smtClean="0">
                          <a:solidFill>
                            <a:srgbClr val="002060"/>
                          </a:solidFill>
                          <a:latin typeface="Arial" panose="020B0604020202020204" pitchFamily="34" charset="0"/>
                          <a:cs typeface="Arial" panose="020B0604020202020204" pitchFamily="34" charset="0"/>
                        </a:rPr>
                        <a:t> </a:t>
                      </a:r>
                      <a:r>
                        <a:rPr lang="pl-PL" sz="3500" baseline="0" dirty="0" err="1" smtClean="0">
                          <a:solidFill>
                            <a:srgbClr val="002060"/>
                          </a:solidFill>
                          <a:latin typeface="Arial" panose="020B0604020202020204" pitchFamily="34" charset="0"/>
                          <a:cs typeface="Arial" panose="020B0604020202020204" pitchFamily="34" charset="0"/>
                        </a:rPr>
                        <a:t>predicted</a:t>
                      </a:r>
                      <a:r>
                        <a:rPr lang="pl-PL" sz="3500" baseline="0" dirty="0" smtClean="0">
                          <a:solidFill>
                            <a:srgbClr val="002060"/>
                          </a:solidFill>
                          <a:latin typeface="Arial" panose="020B0604020202020204" pitchFamily="34" charset="0"/>
                          <a:cs typeface="Arial" panose="020B0604020202020204" pitchFamily="34" charset="0"/>
                        </a:rPr>
                        <a:t> </a:t>
                      </a:r>
                      <a:r>
                        <a:rPr lang="pl-PL" sz="3500" baseline="0" dirty="0" err="1" smtClean="0">
                          <a:solidFill>
                            <a:srgbClr val="002060"/>
                          </a:solidFill>
                          <a:latin typeface="Arial" panose="020B0604020202020204" pitchFamily="34" charset="0"/>
                          <a:cs typeface="Arial" panose="020B0604020202020204" pitchFamily="34" charset="0"/>
                        </a:rPr>
                        <a:t>value</a:t>
                      </a:r>
                      <a:r>
                        <a:rPr lang="pl-PL" sz="3500" baseline="0" dirty="0" smtClean="0">
                          <a:solidFill>
                            <a:srgbClr val="002060"/>
                          </a:solidFill>
                          <a:latin typeface="Arial" panose="020B0604020202020204" pitchFamily="34" charset="0"/>
                          <a:cs typeface="Arial" panose="020B0604020202020204" pitchFamily="34" charset="0"/>
                        </a:rPr>
                        <a:t> of CO2 </a:t>
                      </a:r>
                      <a:r>
                        <a:rPr lang="en-GB" sz="3500" dirty="0" smtClean="0">
                          <a:solidFill>
                            <a:srgbClr val="002060"/>
                          </a:solidFill>
                          <a:latin typeface="Arial" panose="020B0604020202020204" pitchFamily="34" charset="0"/>
                          <a:cs typeface="Arial" panose="020B0604020202020204" pitchFamily="34" charset="0"/>
                        </a:rPr>
                        <a:t>emissions in electricity </a:t>
                      </a:r>
                      <a:r>
                        <a:rPr lang="pl-PL" sz="3500" dirty="0" err="1" smtClean="0">
                          <a:solidFill>
                            <a:srgbClr val="002060"/>
                          </a:solidFill>
                          <a:latin typeface="Arial" panose="020B0604020202020204" pitchFamily="34" charset="0"/>
                          <a:cs typeface="Arial" panose="020B0604020202020204" pitchFamily="34" charset="0"/>
                        </a:rPr>
                        <a:t>generation</a:t>
                      </a:r>
                      <a:r>
                        <a:rPr lang="pl-PL" sz="3500" dirty="0" smtClean="0">
                          <a:solidFill>
                            <a:srgbClr val="002060"/>
                          </a:solidFill>
                          <a:latin typeface="Arial" panose="020B0604020202020204" pitchFamily="34" charset="0"/>
                          <a:cs typeface="Arial" panose="020B0604020202020204" pitchFamily="34" charset="0"/>
                        </a:rPr>
                        <a:t> in 2040</a:t>
                      </a:r>
                      <a:r>
                        <a:rPr lang="pl-PL" sz="3500" baseline="0" dirty="0" smtClean="0">
                          <a:solidFill>
                            <a:srgbClr val="002060"/>
                          </a:solidFill>
                          <a:latin typeface="Arial" panose="020B0604020202020204" pitchFamily="34" charset="0"/>
                          <a:cs typeface="Arial" panose="020B0604020202020204" pitchFamily="34" charset="0"/>
                        </a:rPr>
                        <a:t> </a:t>
                      </a:r>
                      <a:r>
                        <a:rPr lang="en-GB" sz="3500" dirty="0" smtClean="0">
                          <a:solidFill>
                            <a:srgbClr val="002060"/>
                          </a:solidFill>
                          <a:latin typeface="Arial" panose="020B0604020202020204" pitchFamily="34" charset="0"/>
                          <a:cs typeface="Arial" panose="020B0604020202020204" pitchFamily="34" charset="0"/>
                        </a:rPr>
                        <a:t>will occur, the reduction in CO2 emissions from public transport will be radical and will reach a value of more than 66%. The final assumed emission indicator for electricity production in Poland is still higher than the current EU average and definitely higher than the value for Slovakia.</a:t>
                      </a:r>
                      <a:endParaRPr lang="sk-SK" sz="3500" dirty="0" smtClean="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xmlns="" val="2408792212"/>
                  </a:ext>
                </a:extLst>
              </a:tr>
            </a:tbl>
          </a:graphicData>
        </a:graphic>
      </p:graphicFrame>
      <p:graphicFrame>
        <p:nvGraphicFramePr>
          <p:cNvPr id="21" name="Tabuľka 20">
            <a:extLst>
              <a:ext uri="{FF2B5EF4-FFF2-40B4-BE49-F238E27FC236}">
                <a16:creationId xmlns:a16="http://schemas.microsoft.com/office/drawing/2014/main" xmlns="" id="{2236D02C-5E6A-15DC-1B00-CB28F0624DD4}"/>
              </a:ext>
            </a:extLst>
          </p:cNvPr>
          <p:cNvGraphicFramePr>
            <a:graphicFrameLocks noGrp="1"/>
          </p:cNvGraphicFramePr>
          <p:nvPr>
            <p:extLst>
              <p:ext uri="{D42A27DB-BD31-4B8C-83A1-F6EECF244321}">
                <p14:modId xmlns:p14="http://schemas.microsoft.com/office/powerpoint/2010/main" val="4101111716"/>
              </p:ext>
            </p:extLst>
          </p:nvPr>
        </p:nvGraphicFramePr>
        <p:xfrm>
          <a:off x="1245087" y="34970907"/>
          <a:ext cx="29764038" cy="640586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1026146">
                <a:tc>
                  <a:txBody>
                    <a:bodyPr/>
                    <a:lstStyle/>
                    <a:p>
                      <a:pPr algn="ctr"/>
                      <a:r>
                        <a:rPr lang="sk-SK" sz="44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2962696">
                <a:tc>
                  <a:txBody>
                    <a:bodyPr/>
                    <a:lstStyle/>
                    <a:p>
                      <a:pPr lvl="0">
                        <a:buNone/>
                      </a:pPr>
                      <a:r>
                        <a:rPr lang="pl-PL" sz="3500" b="1" kern="1200" noProof="1" smtClean="0">
                          <a:solidFill>
                            <a:srgbClr val="002060"/>
                          </a:solidFill>
                          <a:latin typeface="Arial"/>
                          <a:ea typeface="+mn-ea"/>
                          <a:cs typeface="Arial"/>
                        </a:rPr>
                        <a:t>R</a:t>
                      </a:r>
                      <a:r>
                        <a:rPr lang="en-US" sz="3500" b="1" kern="1200" noProof="1" smtClean="0">
                          <a:solidFill>
                            <a:srgbClr val="002060"/>
                          </a:solidFill>
                          <a:latin typeface="Arial"/>
                          <a:ea typeface="+mn-ea"/>
                          <a:cs typeface="Arial"/>
                        </a:rPr>
                        <a:t>eferences</a:t>
                      </a:r>
                    </a:p>
                    <a:p>
                      <a:pPr lvl="0">
                        <a:buNone/>
                      </a:pPr>
                      <a:r>
                        <a:rPr lang="en-US" sz="2400" kern="1200" noProof="1" smtClean="0">
                          <a:solidFill>
                            <a:srgbClr val="002060"/>
                          </a:solidFill>
                          <a:latin typeface="Arial"/>
                          <a:ea typeface="+mn-ea"/>
                          <a:cs typeface="Arial"/>
                        </a:rPr>
                        <a:t>Połom, M., Wiśniewski, P., 2021. Assessment of the emission of pollutants from public transport based on the example of diesel buses and trolleybuses in Gdynia and Sopot. International Journal of Environmental Research and Public Health 18, 8379. doi:10.3390/ijerph18168379</a:t>
                      </a:r>
                    </a:p>
                    <a:p>
                      <a:pPr lvl="0">
                        <a:buNone/>
                      </a:pPr>
                      <a:r>
                        <a:rPr lang="en-US" sz="2400" kern="1200" noProof="1" smtClean="0">
                          <a:solidFill>
                            <a:srgbClr val="002060"/>
                          </a:solidFill>
                          <a:latin typeface="Arial"/>
                          <a:ea typeface="+mn-ea"/>
                          <a:cs typeface="Arial"/>
                        </a:rPr>
                        <a:t>Published by Statista Research Department, 10, J., 2024. Electricity production in France by source 2023 [WWW Document]. Statista. URL https://www.statista.com/statistics/768066/electricity-production-france-source/ (accessed 06.01.2025).</a:t>
                      </a:r>
                    </a:p>
                    <a:p>
                      <a:pPr lvl="0">
                        <a:buNone/>
                      </a:pPr>
                      <a:r>
                        <a:rPr lang="en-US" sz="2400" kern="1200" noProof="1" smtClean="0">
                          <a:solidFill>
                            <a:srgbClr val="002060"/>
                          </a:solidFill>
                          <a:latin typeface="Arial"/>
                          <a:ea typeface="+mn-ea"/>
                          <a:cs typeface="Arial"/>
                        </a:rPr>
                        <a:t>Dusiło, M.,. Transformacja Energetyczna w Polsce. Edycja 2024 [WWW Document]. Forum Energii. URL https://www.forum-energii.eu/transformacja-edycja-2024 (accessed 06.01.2025).</a:t>
                      </a:r>
                    </a:p>
                    <a:p>
                      <a:pPr lvl="0">
                        <a:buNone/>
                      </a:pPr>
                      <a:r>
                        <a:rPr lang="en-US" sz="2400" kern="1200" noProof="1" smtClean="0">
                          <a:solidFill>
                            <a:srgbClr val="002060"/>
                          </a:solidFill>
                          <a:latin typeface="Arial"/>
                          <a:ea typeface="+mn-ea"/>
                          <a:cs typeface="Arial"/>
                        </a:rPr>
                        <a:t>Hebda, W., 2022. Energy Policy Of Poland Until 2040: The Challenges And Threats To Energy Security In The Next Two Decades. Politeja, 79, 167–186. https://www.jstor.org/stable/27193574</a:t>
                      </a:r>
                    </a:p>
                    <a:p>
                      <a:pPr lvl="0">
                        <a:buNone/>
                      </a:pPr>
                      <a:r>
                        <a:rPr lang="en-US" sz="2400" kern="1200" noProof="1" smtClean="0">
                          <a:solidFill>
                            <a:srgbClr val="002060"/>
                          </a:solidFill>
                          <a:latin typeface="Arial"/>
                          <a:ea typeface="+mn-ea"/>
                          <a:cs typeface="Arial"/>
                        </a:rPr>
                        <a:t>Maćkowiak-Pandera, J., Skłodowska, M., Derski, B., Metropolis, Zasuń, R., 2024. Pomysł na transformację energetyczną W polsce czyli jak przeciąć Węgiel Gordyjski [WWW Document]. WysokieNapiecie.pl. URL https://wysokienapiecie.pl/96302-pomysl-na-transformacje-energetyczna-w-polsce-czyli-jak-przeciac-wegiel-gordyjski/ (accessed 06.01.2025).</a:t>
                      </a:r>
                    </a:p>
                    <a:p>
                      <a:pPr lvl="0">
                        <a:buNone/>
                      </a:pPr>
                      <a:r>
                        <a:rPr lang="en-US" sz="2400" kern="1200" noProof="1" smtClean="0">
                          <a:solidFill>
                            <a:srgbClr val="002060"/>
                          </a:solidFill>
                          <a:latin typeface="Arial"/>
                          <a:ea typeface="+mn-ea"/>
                          <a:cs typeface="Arial"/>
                        </a:rPr>
                        <a:t>Emissions indicators of CO2, SO2, NOx, CO and total dust for electricity based on information contained in the National Database on Emissions of Greenhouse Gases and Other Substances for 2023, The Institute of Environmental Protection – National Research Institute of Poland, December 2024</a:t>
                      </a:r>
                    </a:p>
                    <a:p>
                      <a:pPr lvl="0">
                        <a:buNone/>
                      </a:pPr>
                      <a:r>
                        <a:rPr lang="en-US" sz="2400" kern="1200" noProof="1" smtClean="0">
                          <a:solidFill>
                            <a:srgbClr val="002060"/>
                          </a:solidFill>
                          <a:latin typeface="Arial"/>
                          <a:ea typeface="+mn-ea"/>
                          <a:cs typeface="Arial"/>
                        </a:rPr>
                        <a:t>EMEP/EEA air pollutant emission inventory guidebook 2023</a:t>
                      </a:r>
                    </a:p>
                    <a:p>
                      <a:pPr lvl="0">
                        <a:buNone/>
                      </a:pPr>
                      <a:r>
                        <a:rPr lang="en-US" sz="2400" kern="1200" noProof="1" smtClean="0">
                          <a:solidFill>
                            <a:srgbClr val="002060"/>
                          </a:solidFill>
                          <a:latin typeface="Arial"/>
                          <a:ea typeface="+mn-ea"/>
                          <a:cs typeface="Arial"/>
                        </a:rPr>
                        <a:t>Engineeringtoolbox, E., 2024. Combustion of fuels - carbon dioxide emission [WWW Document]. Engineering ToolBox. URL https://www.engineeringtoolbox.com/co2-emission-fuels-d_1085.html (accessed 06.01.2025).</a:t>
                      </a:r>
                    </a:p>
                    <a:p>
                      <a:pPr lvl="0">
                        <a:buNone/>
                      </a:pPr>
                      <a:r>
                        <a:rPr lang="en-US" sz="2400" kern="1200" noProof="1" smtClean="0">
                          <a:solidFill>
                            <a:srgbClr val="002060"/>
                          </a:solidFill>
                          <a:latin typeface="Arial"/>
                          <a:ea typeface="+mn-ea"/>
                          <a:cs typeface="Arial"/>
                        </a:rPr>
                        <a:t>e funding agency here, put sponsor acknowledgments and references.</a:t>
                      </a:r>
                      <a:endParaRPr lang="en-US" sz="24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xmlns=""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3" name="Obraz 1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6395" y="23205570"/>
            <a:ext cx="10676965" cy="5047128"/>
          </a:xfrm>
          <a:prstGeom prst="rect">
            <a:avLst/>
          </a:prstGeom>
          <a:noFill/>
          <a:ln>
            <a:noFill/>
          </a:ln>
        </p:spPr>
      </p:pic>
      <p:pic>
        <p:nvPicPr>
          <p:cNvPr id="14" name="Obraz 1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14331" y="23333732"/>
            <a:ext cx="9888294" cy="4918966"/>
          </a:xfrm>
          <a:prstGeom prst="rect">
            <a:avLst/>
          </a:prstGeom>
          <a:noFill/>
          <a:ln>
            <a:noFill/>
          </a:ln>
        </p:spPr>
      </p:pic>
      <p:pic>
        <p:nvPicPr>
          <p:cNvPr id="15" name="Obraz 14"/>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84535" y="23205570"/>
            <a:ext cx="10997129" cy="5047128"/>
          </a:xfrm>
          <a:prstGeom prst="rect">
            <a:avLst/>
          </a:prstGeom>
          <a:noFill/>
          <a:ln>
            <a:noFill/>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212</TotalTime>
  <Words>1053</Words>
  <Application>Microsoft Office PowerPoint</Application>
  <PresentationFormat>Niestandardowy</PresentationFormat>
  <Paragraphs>37</Paragraphs>
  <Slides>1</Slides>
  <Notes>0</Notes>
  <HiddenSlides>0</HiddenSlides>
  <MMClips>0</MMClips>
  <ScaleCrop>false</ScaleCrop>
  <HeadingPairs>
    <vt:vector size="4" baseType="variant">
      <vt:variant>
        <vt:lpstr>Motyw</vt:lpstr>
      </vt:variant>
      <vt:variant>
        <vt:i4>1</vt:i4>
      </vt:variant>
      <vt:variant>
        <vt:lpstr>Tytuły slajdów</vt:lpstr>
      </vt:variant>
      <vt:variant>
        <vt:i4>1</vt:i4>
      </vt:variant>
    </vt:vector>
  </HeadingPairs>
  <TitlesOfParts>
    <vt:vector size="2" baseType="lpstr">
      <vt:lpstr>Motív Office</vt:lpstr>
      <vt:lpstr>The impact of electrification of public transport on environmental pollution on the example of the city of Rzeszów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Admin</cp:lastModifiedBy>
  <cp:revision>14</cp:revision>
  <dcterms:created xsi:type="dcterms:W3CDTF">2024-08-16T05:44:32Z</dcterms:created>
  <dcterms:modified xsi:type="dcterms:W3CDTF">2025-04-11T10:41:37Z</dcterms:modified>
</cp:coreProperties>
</file>