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Stredný štý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Bez štýlu, mriežka tabuľky">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Bez štýlu, bez mrie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Svetlý štý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Svetlý štý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6" d="100"/>
          <a:sy n="16" d="100"/>
        </p:scale>
        <p:origin x="2514" y="78"/>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26. 3. 2025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26. 3. 2025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26. 3. 2025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26. 3. 2025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26. 3. 2025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26. 3. 2025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26. 3. 2025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26. 3. 2025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26. 3. 2025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26. 3. 2025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26. 3. 2025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26. 3. 2025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png"/><Relationship Id="rId10" Type="http://schemas.openxmlformats.org/officeDocument/2006/relationships/image" Target="../media/image9.jpg"/><Relationship Id="rId4" Type="http://schemas.openxmlformats.org/officeDocument/2006/relationships/image" Target="../media/image3.png"/><Relationship Id="rId9" Type="http://schemas.openxmlformats.org/officeDocument/2006/relationships/image" Target="../media/image8.jpg"/><Relationship Id="rId1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3"/>
            <a:ext cx="29764040" cy="2014002"/>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l"/>
            <a:r>
              <a:rPr lang="en-US" sz="79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Additive manufacturing of cellular cores for overcasting</a:t>
            </a:r>
            <a:r>
              <a:rPr lang="sk-SK" sz="79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en-US" sz="79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technology</a:t>
            </a:r>
            <a:endParaRPr lang="sk-SK" sz="79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Martin Medňanský</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Marek Brůna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Michal Kuriš</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Peter Oslanec</a:t>
            </a:r>
            <a:r>
              <a:rPr lang="sk-SK" sz="4500" baseline="30000" dirty="0">
                <a:solidFill>
                  <a:srgbClr val="002060"/>
                </a:solidFill>
                <a:latin typeface="Arial" panose="020B0604020202020204" pitchFamily="34" charset="0"/>
                <a:cs typeface="Arial" panose="020B0604020202020204" pitchFamily="34" charset="0"/>
              </a:rPr>
              <a:t>2</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665045"/>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Univertity</a:t>
            </a:r>
            <a:r>
              <a:rPr lang="sk-SK" sz="3600" i="1" dirty="0">
                <a:solidFill>
                  <a:srgbClr val="002060"/>
                </a:solidFill>
                <a:latin typeface="Arial" panose="020B0604020202020204" pitchFamily="34" charset="0"/>
                <a:cs typeface="Arial" panose="020B0604020202020204" pitchFamily="34" charset="0"/>
              </a:rPr>
              <a:t> of Žilina, Žilina, Slovak </a:t>
            </a:r>
            <a:r>
              <a:rPr lang="sk-SK" sz="3600" i="1" dirty="0" err="1">
                <a:solidFill>
                  <a:srgbClr val="002060"/>
                </a:solidFill>
                <a:latin typeface="Arial" panose="020B0604020202020204" pitchFamily="34" charset="0"/>
                <a:cs typeface="Arial" panose="020B0604020202020204" pitchFamily="34" charset="0"/>
              </a:rPr>
              <a:t>Republic</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2 Slovak </a:t>
            </a:r>
            <a:r>
              <a:rPr lang="sk-SK" sz="3600" i="1" dirty="0" err="1">
                <a:solidFill>
                  <a:srgbClr val="002060"/>
                </a:solidFill>
                <a:latin typeface="Arial" panose="020B0604020202020204" pitchFamily="34" charset="0"/>
                <a:cs typeface="Arial" panose="020B0604020202020204" pitchFamily="34" charset="0"/>
              </a:rPr>
              <a:t>Academy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Sciences</a:t>
            </a:r>
            <a:r>
              <a:rPr lang="sk-SK" sz="3600" i="1" dirty="0">
                <a:solidFill>
                  <a:srgbClr val="002060"/>
                </a:solidFill>
                <a:latin typeface="Arial" panose="020B0604020202020204" pitchFamily="34" charset="0"/>
                <a:cs typeface="Arial" panose="020B0604020202020204" pitchFamily="34" charset="0"/>
              </a:rPr>
              <a:t>, Žiar nad Hronom, Slovak </a:t>
            </a:r>
            <a:r>
              <a:rPr lang="sk-SK" sz="3600" i="1" dirty="0" err="1">
                <a:solidFill>
                  <a:srgbClr val="002060"/>
                </a:solidFill>
                <a:latin typeface="Arial" panose="020B0604020202020204" pitchFamily="34" charset="0"/>
                <a:cs typeface="Arial" panose="020B0604020202020204" pitchFamily="34" charset="0"/>
              </a:rPr>
              <a:t>Republic</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212693107"/>
              </p:ext>
            </p:extLst>
          </p:nvPr>
        </p:nvGraphicFramePr>
        <p:xfrm>
          <a:off x="1347570" y="7038474"/>
          <a:ext cx="29764038" cy="7802880"/>
        </p:xfrm>
        <a:graphic>
          <a:graphicData uri="http://schemas.openxmlformats.org/drawingml/2006/table">
            <a:tbl>
              <a:tblPr firstRow="1" bandRow="1">
                <a:tableStyleId>{5C22544A-7EE6-4342-B048-85BDC9FD1C3A}</a:tableStyleId>
              </a:tblPr>
              <a:tblGrid>
                <a:gridCol w="9507243">
                  <a:extLst>
                    <a:ext uri="{9D8B030D-6E8A-4147-A177-3AD203B41FA5}">
                      <a16:colId xmlns:a16="http://schemas.microsoft.com/office/drawing/2014/main" val="3004831674"/>
                    </a:ext>
                  </a:extLst>
                </a:gridCol>
                <a:gridCol w="11281287">
                  <a:extLst>
                    <a:ext uri="{9D8B030D-6E8A-4147-A177-3AD203B41FA5}">
                      <a16:colId xmlns:a16="http://schemas.microsoft.com/office/drawing/2014/main" val="1252346389"/>
                    </a:ext>
                  </a:extLst>
                </a:gridCol>
                <a:gridCol w="8975508">
                  <a:extLst>
                    <a:ext uri="{9D8B030D-6E8A-4147-A177-3AD203B41FA5}">
                      <a16:colId xmlns:a16="http://schemas.microsoft.com/office/drawing/2014/main" val="4221354044"/>
                    </a:ext>
                  </a:extLst>
                </a:gridCol>
              </a:tblGrid>
              <a:tr h="760069">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6870428">
                <a:tc>
                  <a:txBody>
                    <a:bodyPr/>
                    <a:lstStyle/>
                    <a:p>
                      <a:r>
                        <a:rPr lang="sk-SK" sz="3500" b="1" dirty="0" err="1">
                          <a:solidFill>
                            <a:srgbClr val="002060"/>
                          </a:solidFill>
                          <a:latin typeface="Arial" panose="020B0604020202020204" pitchFamily="34" charset="0"/>
                          <a:cs typeface="Arial" panose="020B0604020202020204" pitchFamily="34" charset="0"/>
                        </a:rPr>
                        <a:t>Backround</a:t>
                      </a:r>
                      <a:r>
                        <a:rPr lang="sk-SK" sz="3500" b="1" dirty="0">
                          <a:solidFill>
                            <a:srgbClr val="002060"/>
                          </a:solidFill>
                          <a:latin typeface="Arial" panose="020B0604020202020204" pitchFamily="34" charset="0"/>
                          <a:cs typeface="Arial" panose="020B0604020202020204" pitchFamily="34" charset="0"/>
                        </a:rPr>
                        <a:t> </a:t>
                      </a:r>
                      <a:r>
                        <a:rPr lang="sk-SK" sz="3500" b="1" dirty="0" err="1">
                          <a:solidFill>
                            <a:srgbClr val="002060"/>
                          </a:solidFill>
                          <a:latin typeface="Arial" panose="020B0604020202020204" pitchFamily="34" charset="0"/>
                          <a:cs typeface="Arial" panose="020B0604020202020204" pitchFamily="34" charset="0"/>
                        </a:rPr>
                        <a:t>information</a:t>
                      </a:r>
                      <a:r>
                        <a:rPr lang="sk-SK" sz="3500" b="1" dirty="0">
                          <a:solidFill>
                            <a:srgbClr val="002060"/>
                          </a:solidFill>
                          <a:latin typeface="Arial" panose="020B0604020202020204" pitchFamily="34" charset="0"/>
                          <a:cs typeface="Arial" panose="020B0604020202020204" pitchFamily="34" charset="0"/>
                        </a:rPr>
                        <a:t> &amp; </a:t>
                      </a:r>
                      <a:r>
                        <a:rPr lang="sk-SK" sz="3500" b="1" dirty="0" err="1">
                          <a:solidFill>
                            <a:srgbClr val="002060"/>
                          </a:solidFill>
                          <a:latin typeface="Arial" panose="020B0604020202020204" pitchFamily="34" charset="0"/>
                          <a:cs typeface="Arial" panose="020B0604020202020204" pitchFamily="34" charset="0"/>
                        </a:rPr>
                        <a:t>Market</a:t>
                      </a:r>
                      <a:r>
                        <a:rPr lang="sk-SK" sz="3500" b="1" dirty="0">
                          <a:solidFill>
                            <a:srgbClr val="002060"/>
                          </a:solidFill>
                          <a:latin typeface="Arial" panose="020B0604020202020204" pitchFamily="34" charset="0"/>
                          <a:cs typeface="Arial" panose="020B0604020202020204" pitchFamily="34" charset="0"/>
                        </a:rPr>
                        <a:t> </a:t>
                      </a:r>
                      <a:r>
                        <a:rPr lang="sk-SK" sz="3500" b="1" dirty="0" err="1">
                          <a:solidFill>
                            <a:srgbClr val="002060"/>
                          </a:solidFill>
                          <a:latin typeface="Arial" panose="020B0604020202020204" pitchFamily="34" charset="0"/>
                          <a:cs typeface="Arial" panose="020B0604020202020204" pitchFamily="34" charset="0"/>
                        </a:rPr>
                        <a:t>Context</a:t>
                      </a:r>
                      <a:endParaRPr lang="sk-SK" sz="3500" b="1" dirty="0">
                        <a:solidFill>
                          <a:srgbClr val="002060"/>
                        </a:solidFill>
                        <a:latin typeface="Arial" panose="020B0604020202020204" pitchFamily="34" charset="0"/>
                        <a:cs typeface="Arial" panose="020B0604020202020204" pitchFamily="34" charset="0"/>
                      </a:endParaRPr>
                    </a:p>
                    <a:p>
                      <a:pPr algn="just"/>
                      <a:r>
                        <a:rPr lang="en-US" sz="3500" dirty="0">
                          <a:latin typeface="Arial" panose="020B0604020202020204" pitchFamily="34" charset="0"/>
                          <a:cs typeface="Arial" panose="020B0604020202020204" pitchFamily="34" charset="0"/>
                        </a:rPr>
                        <a:t>In an effort </a:t>
                      </a:r>
                      <a:r>
                        <a:rPr lang="en-US" sz="3500" b="1" dirty="0">
                          <a:latin typeface="Arial" panose="020B0604020202020204" pitchFamily="34" charset="0"/>
                          <a:cs typeface="Arial" panose="020B0604020202020204" pitchFamily="34" charset="0"/>
                        </a:rPr>
                        <a:t>to reduce car emissions</a:t>
                      </a:r>
                      <a:r>
                        <a:rPr lang="en-US" sz="3500" dirty="0">
                          <a:latin typeface="Arial" panose="020B0604020202020204" pitchFamily="34" charset="0"/>
                          <a:cs typeface="Arial" panose="020B0604020202020204" pitchFamily="34" charset="0"/>
                        </a:rPr>
                        <a:t>, resulting in a reduced negative impact on the environment, car manufacturers are being forced to consider innovative ways to reduce the weight of functional body parts and other components. </a:t>
                      </a:r>
                      <a:endParaRPr lang="sk-SK" sz="3500" dirty="0">
                        <a:latin typeface="Arial" panose="020B0604020202020204" pitchFamily="34" charset="0"/>
                        <a:cs typeface="Arial" panose="020B0604020202020204" pitchFamily="34" charset="0"/>
                      </a:endParaRPr>
                    </a:p>
                    <a:p>
                      <a:pPr algn="just"/>
                      <a:r>
                        <a:rPr lang="en-US" sz="3500" dirty="0">
                          <a:latin typeface="Arial" panose="020B0604020202020204" pitchFamily="34" charset="0"/>
                          <a:cs typeface="Arial" panose="020B0604020202020204" pitchFamily="34" charset="0"/>
                        </a:rPr>
                        <a:t>One of these is the </a:t>
                      </a:r>
                      <a:r>
                        <a:rPr lang="en-US" sz="3500" b="1" dirty="0">
                          <a:latin typeface="Arial" panose="020B0604020202020204" pitchFamily="34" charset="0"/>
                          <a:cs typeface="Arial" panose="020B0604020202020204" pitchFamily="34" charset="0"/>
                        </a:rPr>
                        <a:t>overcasting</a:t>
                      </a:r>
                      <a:r>
                        <a:rPr lang="en-US" sz="3500" dirty="0">
                          <a:latin typeface="Arial" panose="020B0604020202020204" pitchFamily="34" charset="0"/>
                          <a:cs typeface="Arial" panose="020B0604020202020204" pitchFamily="34" charset="0"/>
                        </a:rPr>
                        <a:t>, through which </a:t>
                      </a:r>
                      <a:r>
                        <a:rPr lang="en-US" sz="3500" b="1" dirty="0">
                          <a:latin typeface="Arial" panose="020B0604020202020204" pitchFamily="34" charset="0"/>
                          <a:cs typeface="Arial" panose="020B0604020202020204" pitchFamily="34" charset="0"/>
                        </a:rPr>
                        <a:t>hybrid castings </a:t>
                      </a:r>
                      <a:r>
                        <a:rPr lang="en-US" sz="3500" dirty="0">
                          <a:latin typeface="Arial" panose="020B0604020202020204" pitchFamily="34" charset="0"/>
                          <a:cs typeface="Arial" panose="020B0604020202020204" pitchFamily="34" charset="0"/>
                        </a:rPr>
                        <a:t>can be created. Hybrid aluminum castings with </a:t>
                      </a:r>
                      <a:r>
                        <a:rPr lang="en-US" sz="3500" dirty="0" err="1">
                          <a:latin typeface="Arial" panose="020B0604020202020204" pitchFamily="34" charset="0"/>
                          <a:cs typeface="Arial" panose="020B0604020202020204" pitchFamily="34" charset="0"/>
                        </a:rPr>
                        <a:t>overcasted</a:t>
                      </a:r>
                      <a:r>
                        <a:rPr lang="en-US" sz="3500" dirty="0">
                          <a:latin typeface="Arial" panose="020B0604020202020204" pitchFamily="34" charset="0"/>
                          <a:cs typeface="Arial" panose="020B0604020202020204" pitchFamily="34" charset="0"/>
                        </a:rPr>
                        <a:t> porous aluminum cores with lower relative density are proposed in order to achieve improved mechanical properties.</a:t>
                      </a:r>
                      <a:endParaRPr lang="sk-SK" sz="3500" dirty="0">
                        <a:latin typeface="Arial" panose="020B0604020202020204" pitchFamily="34" charset="0"/>
                        <a:cs typeface="Arial" panose="020B0604020202020204" pitchFamily="34" charset="0"/>
                      </a:endParaRPr>
                    </a:p>
                  </a:txBody>
                  <a:tcPr marL="180000" marR="180000">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sk-SK" sz="3500" b="1" dirty="0" err="1">
                          <a:solidFill>
                            <a:srgbClr val="002060"/>
                          </a:solidFill>
                          <a:latin typeface="Arial" panose="020B0604020202020204" pitchFamily="34" charset="0"/>
                          <a:cs typeface="Arial" panose="020B0604020202020204" pitchFamily="34" charset="0"/>
                        </a:rPr>
                        <a:t>Problem</a:t>
                      </a:r>
                      <a:r>
                        <a:rPr lang="sk-SK" sz="3500" b="1" dirty="0">
                          <a:solidFill>
                            <a:srgbClr val="002060"/>
                          </a:solidFill>
                          <a:latin typeface="Arial" panose="020B0604020202020204" pitchFamily="34" charset="0"/>
                          <a:cs typeface="Arial" panose="020B0604020202020204" pitchFamily="34" charset="0"/>
                        </a:rPr>
                        <a:t> </a:t>
                      </a:r>
                      <a:r>
                        <a:rPr lang="sk-SK" sz="3500" b="1" dirty="0" err="1">
                          <a:solidFill>
                            <a:srgbClr val="002060"/>
                          </a:solidFill>
                          <a:latin typeface="Arial" panose="020B0604020202020204" pitchFamily="34" charset="0"/>
                          <a:cs typeface="Arial" panose="020B0604020202020204" pitchFamily="34" charset="0"/>
                        </a:rPr>
                        <a:t>Statement</a:t>
                      </a:r>
                      <a:r>
                        <a:rPr lang="sk-SK" sz="3500" b="1" dirty="0">
                          <a:solidFill>
                            <a:srgbClr val="002060"/>
                          </a:solidFill>
                          <a:latin typeface="Arial" panose="020B0604020202020204" pitchFamily="34" charset="0"/>
                          <a:cs typeface="Arial" panose="020B0604020202020204" pitchFamily="34" charset="0"/>
                        </a:rPr>
                        <a:t> &amp; </a:t>
                      </a:r>
                      <a:r>
                        <a:rPr lang="sk-SK" sz="3500" b="1" dirty="0" err="1">
                          <a:solidFill>
                            <a:srgbClr val="002060"/>
                          </a:solidFill>
                          <a:latin typeface="Arial" panose="020B0604020202020204" pitchFamily="34" charset="0"/>
                          <a:cs typeface="Arial" panose="020B0604020202020204" pitchFamily="34" charset="0"/>
                        </a:rPr>
                        <a:t>Stakeholders</a:t>
                      </a:r>
                      <a:endParaRPr lang="sk-SK" sz="3500" b="1" dirty="0">
                        <a:solidFill>
                          <a:srgbClr val="002060"/>
                        </a:solidFill>
                        <a:latin typeface="Arial" panose="020B0604020202020204" pitchFamily="34" charset="0"/>
                        <a:cs typeface="Arial" panose="020B0604020202020204" pitchFamily="34" charset="0"/>
                      </a:endParaRPr>
                    </a:p>
                    <a:p>
                      <a:pPr algn="just"/>
                      <a:r>
                        <a:rPr lang="en-US" sz="3500" dirty="0">
                          <a:latin typeface="Arial" panose="020B0604020202020204" pitchFamily="34" charset="0"/>
                          <a:cs typeface="Arial" panose="020B0604020202020204" pitchFamily="34" charset="0"/>
                        </a:rPr>
                        <a:t>The most widely adopted AM technology in general, </a:t>
                      </a:r>
                      <a:r>
                        <a:rPr lang="en-US" sz="3500" b="1" dirty="0">
                          <a:latin typeface="Arial" panose="020B0604020202020204" pitchFamily="34" charset="0"/>
                          <a:cs typeface="Arial" panose="020B0604020202020204" pitchFamily="34" charset="0"/>
                        </a:rPr>
                        <a:t>Fused Filament Fabrication (FFF) </a:t>
                      </a:r>
                      <a:r>
                        <a:rPr lang="en-US" sz="3500" dirty="0">
                          <a:latin typeface="Arial" panose="020B0604020202020204" pitchFamily="34" charset="0"/>
                          <a:cs typeface="Arial" panose="020B0604020202020204" pitchFamily="34" charset="0"/>
                        </a:rPr>
                        <a:t>can be used for metal parts fabrication using highly filled filaments. It promises high cost effectivity with lower initial investments. </a:t>
                      </a:r>
                      <a:r>
                        <a:rPr lang="en-US" sz="3500" b="1" dirty="0">
                          <a:latin typeface="Arial" panose="020B0604020202020204" pitchFamily="34" charset="0"/>
                          <a:cs typeface="Arial" panose="020B0604020202020204" pitchFamily="34" charset="0"/>
                        </a:rPr>
                        <a:t>Highly filled (HF) filaments</a:t>
                      </a:r>
                      <a:r>
                        <a:rPr lang="en-US" sz="3500" dirty="0">
                          <a:latin typeface="Arial" panose="020B0604020202020204" pitchFamily="34" charset="0"/>
                          <a:cs typeface="Arial" panose="020B0604020202020204" pitchFamily="34" charset="0"/>
                        </a:rPr>
                        <a:t> contain high volume percentage of metal particles</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i.e</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Aluminium</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alloy</a:t>
                      </a:r>
                      <a:r>
                        <a:rPr lang="sk-SK" sz="3500" dirty="0">
                          <a:latin typeface="Arial" panose="020B0604020202020204" pitchFamily="34" charset="0"/>
                          <a:cs typeface="Arial" panose="020B0604020202020204" pitchFamily="34" charset="0"/>
                        </a:rPr>
                        <a:t>)</a:t>
                      </a:r>
                      <a:r>
                        <a:rPr lang="en-US" sz="3500" dirty="0">
                          <a:latin typeface="Arial" panose="020B0604020202020204" pitchFamily="34" charset="0"/>
                          <a:cs typeface="Arial" panose="020B0604020202020204" pitchFamily="34" charset="0"/>
                        </a:rPr>
                        <a:t> in polylactic acid (PLA) matrix in the shape of a spooled wire. The 3D-printed part has the polymer binder removed by </a:t>
                      </a:r>
                      <a:r>
                        <a:rPr lang="en-US" sz="3500" dirty="0" err="1">
                          <a:latin typeface="Arial" panose="020B0604020202020204" pitchFamily="34" charset="0"/>
                          <a:cs typeface="Arial" panose="020B0604020202020204" pitchFamily="34" charset="0"/>
                        </a:rPr>
                        <a:t>debinding</a:t>
                      </a:r>
                      <a:r>
                        <a:rPr lang="en-US" sz="3500" dirty="0">
                          <a:latin typeface="Arial" panose="020B0604020202020204" pitchFamily="34" charset="0"/>
                          <a:cs typeface="Arial" panose="020B0604020202020204" pitchFamily="34" charset="0"/>
                        </a:rPr>
                        <a:t> and sintering process, where the material gains its final mechanical properties</a:t>
                      </a:r>
                      <a:r>
                        <a:rPr lang="sk-SK" sz="3500" dirty="0">
                          <a:latin typeface="Arial" panose="020B0604020202020204" pitchFamily="34" charset="0"/>
                          <a:cs typeface="Arial" panose="020B0604020202020204" pitchFamily="34" charset="0"/>
                        </a:rPr>
                        <a:t>. </a:t>
                      </a:r>
                      <a:r>
                        <a:rPr lang="sk-SK" sz="3500" b="1" dirty="0" err="1">
                          <a:latin typeface="Arial" panose="020B0604020202020204" pitchFamily="34" charset="0"/>
                          <a:cs typeface="Arial" panose="020B0604020202020204" pitchFamily="34" charset="0"/>
                        </a:rPr>
                        <a:t>The</a:t>
                      </a:r>
                      <a:r>
                        <a:rPr lang="sk-SK" sz="3500" b="1" dirty="0">
                          <a:latin typeface="Arial" panose="020B0604020202020204" pitchFamily="34" charset="0"/>
                          <a:cs typeface="Arial" panose="020B0604020202020204" pitchFamily="34" charset="0"/>
                        </a:rPr>
                        <a:t> </a:t>
                      </a:r>
                      <a:r>
                        <a:rPr lang="sk-SK" sz="3500" b="1" dirty="0" err="1">
                          <a:latin typeface="Arial" panose="020B0604020202020204" pitchFamily="34" charset="0"/>
                          <a:cs typeface="Arial" panose="020B0604020202020204" pitchFamily="34" charset="0"/>
                        </a:rPr>
                        <a:t>optimal</a:t>
                      </a:r>
                      <a:r>
                        <a:rPr lang="sk-SK" sz="3500" b="1" dirty="0">
                          <a:latin typeface="Arial" panose="020B0604020202020204" pitchFamily="34" charset="0"/>
                          <a:cs typeface="Arial" panose="020B0604020202020204" pitchFamily="34" charset="0"/>
                        </a:rPr>
                        <a:t> </a:t>
                      </a:r>
                      <a:r>
                        <a:rPr lang="sk-SK" sz="3500" b="1" dirty="0" err="1">
                          <a:latin typeface="Arial" panose="020B0604020202020204" pitchFamily="34" charset="0"/>
                          <a:cs typeface="Arial" panose="020B0604020202020204" pitchFamily="34" charset="0"/>
                        </a:rPr>
                        <a:t>sintering</a:t>
                      </a:r>
                      <a:r>
                        <a:rPr lang="sk-SK" sz="3500" b="1" dirty="0">
                          <a:latin typeface="Arial" panose="020B0604020202020204" pitchFamily="34" charset="0"/>
                          <a:cs typeface="Arial" panose="020B0604020202020204" pitchFamily="34" charset="0"/>
                        </a:rPr>
                        <a:t> </a:t>
                      </a:r>
                      <a:r>
                        <a:rPr lang="sk-SK" sz="3500" b="1" dirty="0" err="1">
                          <a:latin typeface="Arial" panose="020B0604020202020204" pitchFamily="34" charset="0"/>
                          <a:cs typeface="Arial" panose="020B0604020202020204" pitchFamily="34" charset="0"/>
                        </a:rPr>
                        <a:t>regime</a:t>
                      </a:r>
                      <a:r>
                        <a:rPr lang="sk-SK" sz="3500" b="1" dirty="0">
                          <a:latin typeface="Arial" panose="020B0604020202020204" pitchFamily="34" charset="0"/>
                          <a:cs typeface="Arial" panose="020B0604020202020204" pitchFamily="34" charset="0"/>
                        </a:rPr>
                        <a:t> </a:t>
                      </a:r>
                      <a:r>
                        <a:rPr lang="sk-SK" sz="3500" b="1" dirty="0" err="1">
                          <a:latin typeface="Arial" panose="020B0604020202020204" pitchFamily="34" charset="0"/>
                          <a:cs typeface="Arial" panose="020B0604020202020204" pitchFamily="34" charset="0"/>
                        </a:rPr>
                        <a:t>for</a:t>
                      </a:r>
                      <a:r>
                        <a:rPr lang="sk-SK" sz="3500" b="1" dirty="0">
                          <a:latin typeface="Arial" panose="020B0604020202020204" pitchFamily="34" charset="0"/>
                          <a:cs typeface="Arial" panose="020B0604020202020204" pitchFamily="34" charset="0"/>
                        </a:rPr>
                        <a:t> AL-PLA HF filament </a:t>
                      </a:r>
                      <a:r>
                        <a:rPr lang="sk-SK" sz="3500" b="1" dirty="0" err="1">
                          <a:latin typeface="Arial" panose="020B0604020202020204" pitchFamily="34" charset="0"/>
                          <a:cs typeface="Arial" panose="020B0604020202020204" pitchFamily="34" charset="0"/>
                        </a:rPr>
                        <a:t>is</a:t>
                      </a:r>
                      <a:r>
                        <a:rPr lang="sk-SK" sz="3500" b="1" dirty="0">
                          <a:latin typeface="Arial" panose="020B0604020202020204" pitchFamily="34" charset="0"/>
                          <a:cs typeface="Arial" panose="020B0604020202020204" pitchFamily="34" charset="0"/>
                        </a:rPr>
                        <a:t> </a:t>
                      </a:r>
                      <a:r>
                        <a:rPr lang="sk-SK" sz="3500" b="1" dirty="0" err="1">
                          <a:latin typeface="Arial" panose="020B0604020202020204" pitchFamily="34" charset="0"/>
                          <a:cs typeface="Arial" panose="020B0604020202020204" pitchFamily="34" charset="0"/>
                        </a:rPr>
                        <a:t>not</a:t>
                      </a:r>
                      <a:r>
                        <a:rPr lang="sk-SK" sz="3500" b="1" dirty="0">
                          <a:latin typeface="Arial" panose="020B0604020202020204" pitchFamily="34" charset="0"/>
                          <a:cs typeface="Arial" panose="020B0604020202020204" pitchFamily="34" charset="0"/>
                        </a:rPr>
                        <a:t> </a:t>
                      </a:r>
                      <a:r>
                        <a:rPr lang="sk-SK" sz="3500" b="1" dirty="0" err="1">
                          <a:latin typeface="Arial" panose="020B0604020202020204" pitchFamily="34" charset="0"/>
                          <a:cs typeface="Arial" panose="020B0604020202020204" pitchFamily="34" charset="0"/>
                        </a:rPr>
                        <a:t>sufficiently</a:t>
                      </a:r>
                      <a:r>
                        <a:rPr lang="sk-SK" sz="3500" b="1" dirty="0">
                          <a:latin typeface="Arial" panose="020B0604020202020204" pitchFamily="34" charset="0"/>
                          <a:cs typeface="Arial" panose="020B0604020202020204" pitchFamily="34" charset="0"/>
                        </a:rPr>
                        <a:t> </a:t>
                      </a:r>
                      <a:r>
                        <a:rPr lang="sk-SK" sz="3500" b="1" dirty="0" err="1">
                          <a:latin typeface="Arial" panose="020B0604020202020204" pitchFamily="34" charset="0"/>
                          <a:cs typeface="Arial" panose="020B0604020202020204" pitchFamily="34" charset="0"/>
                        </a:rPr>
                        <a:t>researched</a:t>
                      </a:r>
                      <a:r>
                        <a:rPr lang="sk-SK" sz="3500" b="1" dirty="0">
                          <a:latin typeface="Arial" panose="020B0604020202020204" pitchFamily="34" charset="0"/>
                          <a:cs typeface="Arial" panose="020B0604020202020204" pitchFamily="34" charset="0"/>
                        </a:rPr>
                        <a:t>.</a:t>
                      </a:r>
                    </a:p>
                  </a:txBody>
                  <a:tcPr marL="180000" marR="180000">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sk-SK" sz="3500" b="1" dirty="0" err="1">
                          <a:solidFill>
                            <a:srgbClr val="002060"/>
                          </a:solidFill>
                          <a:latin typeface="Arial" panose="020B0604020202020204" pitchFamily="34" charset="0"/>
                          <a:cs typeface="Arial" panose="020B0604020202020204" pitchFamily="34" charset="0"/>
                        </a:rPr>
                        <a:t>Research</a:t>
                      </a:r>
                      <a:r>
                        <a:rPr lang="sk-SK" sz="3500" b="1" dirty="0">
                          <a:solidFill>
                            <a:srgbClr val="002060"/>
                          </a:solidFill>
                          <a:latin typeface="Arial" panose="020B0604020202020204" pitchFamily="34" charset="0"/>
                          <a:cs typeface="Arial" panose="020B0604020202020204" pitchFamily="34" charset="0"/>
                        </a:rPr>
                        <a:t> </a:t>
                      </a:r>
                      <a:r>
                        <a:rPr lang="sk-SK" sz="3500" b="1" dirty="0" err="1">
                          <a:solidFill>
                            <a:srgbClr val="002060"/>
                          </a:solidFill>
                          <a:latin typeface="Arial" panose="020B0604020202020204" pitchFamily="34" charset="0"/>
                          <a:cs typeface="Arial" panose="020B0604020202020204" pitchFamily="34" charset="0"/>
                        </a:rPr>
                        <a:t>Objectives</a:t>
                      </a:r>
                      <a:r>
                        <a:rPr lang="sk-SK" sz="3500" b="1" dirty="0">
                          <a:solidFill>
                            <a:srgbClr val="002060"/>
                          </a:solidFill>
                          <a:latin typeface="Arial" panose="020B0604020202020204" pitchFamily="34" charset="0"/>
                          <a:cs typeface="Arial" panose="020B0604020202020204" pitchFamily="34" charset="0"/>
                        </a:rPr>
                        <a:t> &amp; </a:t>
                      </a:r>
                      <a:r>
                        <a:rPr lang="sk-SK" sz="3500" b="1" dirty="0" err="1">
                          <a:solidFill>
                            <a:srgbClr val="002060"/>
                          </a:solidFill>
                          <a:latin typeface="Arial" panose="020B0604020202020204" pitchFamily="34" charset="0"/>
                          <a:cs typeface="Arial" panose="020B0604020202020204" pitchFamily="34" charset="0"/>
                        </a:rPr>
                        <a:t>Expected</a:t>
                      </a:r>
                      <a:r>
                        <a:rPr lang="sk-SK" sz="3500" b="1" dirty="0">
                          <a:solidFill>
                            <a:srgbClr val="002060"/>
                          </a:solidFill>
                          <a:latin typeface="Arial" panose="020B0604020202020204" pitchFamily="34" charset="0"/>
                          <a:cs typeface="Arial" panose="020B0604020202020204" pitchFamily="34" charset="0"/>
                        </a:rPr>
                        <a:t> </a:t>
                      </a:r>
                      <a:r>
                        <a:rPr lang="sk-SK" sz="3500" b="1" dirty="0" err="1">
                          <a:solidFill>
                            <a:srgbClr val="002060"/>
                          </a:solidFill>
                          <a:latin typeface="Arial" panose="020B0604020202020204" pitchFamily="34" charset="0"/>
                          <a:cs typeface="Arial" panose="020B0604020202020204" pitchFamily="34" charset="0"/>
                        </a:rPr>
                        <a:t>Impact</a:t>
                      </a:r>
                      <a:endParaRPr lang="sk-SK" sz="3500" b="1" dirty="0">
                        <a:solidFill>
                          <a:srgbClr val="002060"/>
                        </a:solidFill>
                        <a:latin typeface="Arial" panose="020B0604020202020204" pitchFamily="34" charset="0"/>
                        <a:cs typeface="Arial" panose="020B0604020202020204" pitchFamily="34" charset="0"/>
                      </a:endParaRPr>
                    </a:p>
                    <a:p>
                      <a:pPr algn="just"/>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Evaluation</a:t>
                      </a:r>
                      <a:r>
                        <a:rPr lang="sk-SK" sz="3500" dirty="0">
                          <a:latin typeface="Arial" panose="020B0604020202020204" pitchFamily="34" charset="0"/>
                          <a:cs typeface="Arial" panose="020B0604020202020204" pitchFamily="34" charset="0"/>
                        </a:rPr>
                        <a:t> of </a:t>
                      </a:r>
                      <a:r>
                        <a:rPr lang="sk-SK" sz="3500" dirty="0" err="1">
                          <a:latin typeface="Arial" panose="020B0604020202020204" pitchFamily="34" charset="0"/>
                          <a:cs typeface="Arial" panose="020B0604020202020204" pitchFamily="34" charset="0"/>
                        </a:rPr>
                        <a:t>the</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influence</a:t>
                      </a:r>
                      <a:r>
                        <a:rPr lang="sk-SK" sz="3500" dirty="0">
                          <a:latin typeface="Arial" panose="020B0604020202020204" pitchFamily="34" charset="0"/>
                          <a:cs typeface="Arial" panose="020B0604020202020204" pitchFamily="34" charset="0"/>
                        </a:rPr>
                        <a:t> of </a:t>
                      </a:r>
                      <a:r>
                        <a:rPr lang="sk-SK" sz="3500" dirty="0" err="1">
                          <a:latin typeface="Arial" panose="020B0604020202020204" pitchFamily="34" charset="0"/>
                          <a:cs typeface="Arial" panose="020B0604020202020204" pitchFamily="34" charset="0"/>
                        </a:rPr>
                        <a:t>the</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infill</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shape</a:t>
                      </a:r>
                      <a:r>
                        <a:rPr lang="sk-SK" sz="3500" dirty="0">
                          <a:latin typeface="Arial" panose="020B0604020202020204" pitchFamily="34" charset="0"/>
                          <a:cs typeface="Arial" panose="020B0604020202020204" pitchFamily="34" charset="0"/>
                        </a:rPr>
                        <a:t> on </a:t>
                      </a:r>
                      <a:r>
                        <a:rPr lang="sk-SK" sz="3500" dirty="0" err="1">
                          <a:latin typeface="Arial" panose="020B0604020202020204" pitchFamily="34" charset="0"/>
                          <a:cs typeface="Arial" panose="020B0604020202020204" pitchFamily="34" charset="0"/>
                        </a:rPr>
                        <a:t>the</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resulting</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tensile</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strength</a:t>
                      </a:r>
                      <a:br>
                        <a:rPr lang="sk-SK" sz="3500" dirty="0">
                          <a:latin typeface="Arial" panose="020B0604020202020204" pitchFamily="34" charset="0"/>
                          <a:cs typeface="Arial" panose="020B0604020202020204" pitchFamily="34" charset="0"/>
                        </a:rPr>
                      </a:br>
                      <a:r>
                        <a:rPr lang="sk-SK" sz="3500" dirty="0">
                          <a:latin typeface="Arial" panose="020B0604020202020204" pitchFamily="34" charset="0"/>
                          <a:cs typeface="Arial" panose="020B0604020202020204" pitchFamily="34" charset="0"/>
                        </a:rPr>
                        <a:t>of </a:t>
                      </a:r>
                      <a:r>
                        <a:rPr lang="sk-SK" sz="3500" dirty="0" err="1">
                          <a:latin typeface="Arial" panose="020B0604020202020204" pitchFamily="34" charset="0"/>
                          <a:cs typeface="Arial" panose="020B0604020202020204" pitchFamily="34" charset="0"/>
                        </a:rPr>
                        <a:t>polylactic</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acid</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preliminary</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specimens</a:t>
                      </a:r>
                      <a:r>
                        <a:rPr lang="sk-SK" sz="3500" dirty="0">
                          <a:latin typeface="Arial" panose="020B0604020202020204" pitchFamily="34" charset="0"/>
                          <a:cs typeface="Arial" panose="020B0604020202020204" pitchFamily="34" charset="0"/>
                        </a:rPr>
                        <a:t>.</a:t>
                      </a:r>
                    </a:p>
                    <a:p>
                      <a:pPr marL="0" marR="0" lvl="0" indent="0" algn="just" defTabSz="3239902" rtl="0" eaLnBrk="1" fontAlgn="auto" latinLnBrk="0" hangingPunct="1">
                        <a:lnSpc>
                          <a:spcPct val="100000"/>
                        </a:lnSpc>
                        <a:spcBef>
                          <a:spcPts val="0"/>
                        </a:spcBef>
                        <a:spcAft>
                          <a:spcPts val="0"/>
                        </a:spcAft>
                        <a:buClrTx/>
                        <a:buSzTx/>
                        <a:buFontTx/>
                        <a:buNone/>
                        <a:tabLst/>
                        <a:defRPr/>
                      </a:pP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Sintering</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green</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parts</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using</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varying</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sintering</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regimes</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utilizing</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resistance</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furnace</a:t>
                      </a:r>
                      <a:r>
                        <a:rPr lang="sk-SK" sz="3500" dirty="0">
                          <a:latin typeface="Arial" panose="020B0604020202020204" pitchFamily="34" charset="0"/>
                          <a:cs typeface="Arial" panose="020B0604020202020204" pitchFamily="34" charset="0"/>
                        </a:rPr>
                        <a:t> and </a:t>
                      </a:r>
                      <a:r>
                        <a:rPr lang="sk-SK" sz="3500" dirty="0" err="1">
                          <a:latin typeface="Arial" panose="020B0604020202020204" pitchFamily="34" charset="0"/>
                          <a:cs typeface="Arial" panose="020B0604020202020204" pitchFamily="34" charset="0"/>
                        </a:rPr>
                        <a:t>inductor</a:t>
                      </a:r>
                      <a:r>
                        <a:rPr lang="sk-SK" sz="3500" dirty="0">
                          <a:latin typeface="Arial" panose="020B0604020202020204" pitchFamily="34" charset="0"/>
                          <a:cs typeface="Arial" panose="020B0604020202020204" pitchFamily="34" charset="0"/>
                        </a:rPr>
                        <a:t>.</a:t>
                      </a:r>
                    </a:p>
                    <a:p>
                      <a:pPr marL="0" marR="0" lvl="0" indent="0" algn="just" defTabSz="3239902" rtl="0" eaLnBrk="1" fontAlgn="auto" latinLnBrk="0" hangingPunct="1">
                        <a:lnSpc>
                          <a:spcPct val="100000"/>
                        </a:lnSpc>
                        <a:spcBef>
                          <a:spcPts val="0"/>
                        </a:spcBef>
                        <a:spcAft>
                          <a:spcPts val="0"/>
                        </a:spcAft>
                        <a:buClrTx/>
                        <a:buSzTx/>
                        <a:buFontTx/>
                        <a:buNone/>
                        <a:tabLst/>
                        <a:defRPr/>
                      </a:pP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Microscopic</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observation</a:t>
                      </a:r>
                      <a:r>
                        <a:rPr lang="sk-SK" sz="3500" dirty="0">
                          <a:latin typeface="Arial" panose="020B0604020202020204" pitchFamily="34" charset="0"/>
                          <a:cs typeface="Arial" panose="020B0604020202020204" pitchFamily="34" charset="0"/>
                        </a:rPr>
                        <a:t> of </a:t>
                      </a:r>
                      <a:r>
                        <a:rPr lang="sk-SK" sz="3500" dirty="0" err="1">
                          <a:latin typeface="Arial" panose="020B0604020202020204" pitchFamily="34" charset="0"/>
                          <a:cs typeface="Arial" panose="020B0604020202020204" pitchFamily="34" charset="0"/>
                        </a:rPr>
                        <a:t>the</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sintered</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specimen</a:t>
                      </a:r>
                      <a:r>
                        <a:rPr lang="sk-SK" sz="3500" dirty="0">
                          <a:latin typeface="Arial" panose="020B0604020202020204" pitchFamily="34" charset="0"/>
                          <a:cs typeface="Arial" panose="020B0604020202020204" pitchFamily="34" charset="0"/>
                        </a:rPr>
                        <a:t>.</a:t>
                      </a:r>
                    </a:p>
                    <a:p>
                      <a:pPr marL="0" marR="0" lvl="0" indent="0" algn="just" defTabSz="3239902" rtl="0" eaLnBrk="1" fontAlgn="auto" latinLnBrk="0" hangingPunct="1">
                        <a:lnSpc>
                          <a:spcPct val="100000"/>
                        </a:lnSpc>
                        <a:spcBef>
                          <a:spcPts val="0"/>
                        </a:spcBef>
                        <a:spcAft>
                          <a:spcPts val="0"/>
                        </a:spcAft>
                        <a:buClrTx/>
                        <a:buSzTx/>
                        <a:buFontTx/>
                        <a:buNone/>
                        <a:tabLst/>
                        <a:defRPr/>
                      </a:pPr>
                      <a:endParaRPr lang="sk-SK" sz="3500" dirty="0">
                        <a:latin typeface="Arial" panose="020B0604020202020204" pitchFamily="34" charset="0"/>
                        <a:cs typeface="Arial" panose="020B0604020202020204" pitchFamily="34" charset="0"/>
                      </a:endParaRPr>
                    </a:p>
                    <a:p>
                      <a:pPr marL="0" marR="0" lvl="0" indent="0" algn="just" defTabSz="3239902" rtl="0" eaLnBrk="1" fontAlgn="auto" latinLnBrk="0" hangingPunct="1">
                        <a:lnSpc>
                          <a:spcPct val="100000"/>
                        </a:lnSpc>
                        <a:spcBef>
                          <a:spcPts val="0"/>
                        </a:spcBef>
                        <a:spcAft>
                          <a:spcPts val="0"/>
                        </a:spcAft>
                        <a:buClrTx/>
                        <a:buSzTx/>
                        <a:buFontTx/>
                        <a:buNone/>
                        <a:tabLst/>
                        <a:defRPr/>
                      </a:pPr>
                      <a:r>
                        <a:rPr lang="sk-SK" sz="3500" dirty="0" err="1">
                          <a:latin typeface="Arial" panose="020B0604020202020204" pitchFamily="34" charset="0"/>
                          <a:cs typeface="Arial" panose="020B0604020202020204" pitchFamily="34" charset="0"/>
                        </a:rPr>
                        <a:t>Impact</a:t>
                      </a:r>
                      <a:r>
                        <a:rPr lang="sk-SK" sz="3500" dirty="0">
                          <a:latin typeface="Arial" panose="020B0604020202020204" pitchFamily="34" charset="0"/>
                          <a:cs typeface="Arial" panose="020B0604020202020204" pitchFamily="34" charset="0"/>
                        </a:rPr>
                        <a:t> – </a:t>
                      </a:r>
                      <a:r>
                        <a:rPr lang="sk-SK" sz="3500" dirty="0" err="1">
                          <a:latin typeface="Arial" panose="020B0604020202020204" pitchFamily="34" charset="0"/>
                          <a:cs typeface="Arial" panose="020B0604020202020204" pitchFamily="34" charset="0"/>
                        </a:rPr>
                        <a:t>results</a:t>
                      </a:r>
                      <a:r>
                        <a:rPr lang="sk-SK" sz="3500" dirty="0">
                          <a:latin typeface="Arial" panose="020B0604020202020204" pitchFamily="34" charset="0"/>
                          <a:cs typeface="Arial" panose="020B0604020202020204" pitchFamily="34" charset="0"/>
                        </a:rPr>
                        <a:t> of </a:t>
                      </a:r>
                      <a:r>
                        <a:rPr lang="sk-SK" sz="3500" dirty="0" err="1">
                          <a:latin typeface="Arial" panose="020B0604020202020204" pitchFamily="34" charset="0"/>
                          <a:cs typeface="Arial" panose="020B0604020202020204" pitchFamily="34" charset="0"/>
                        </a:rPr>
                        <a:t>much</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needed</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research</a:t>
                      </a:r>
                      <a:r>
                        <a:rPr lang="sk-SK" sz="3500" dirty="0">
                          <a:latin typeface="Arial" panose="020B0604020202020204" pitchFamily="34" charset="0"/>
                          <a:cs typeface="Arial" panose="020B0604020202020204" pitchFamily="34" charset="0"/>
                        </a:rPr>
                        <a:t> of </a:t>
                      </a:r>
                      <a:r>
                        <a:rPr lang="sk-SK" sz="3500" dirty="0" err="1">
                          <a:latin typeface="Arial" panose="020B0604020202020204" pitchFamily="34" charset="0"/>
                          <a:cs typeface="Arial" panose="020B0604020202020204" pitchFamily="34" charset="0"/>
                        </a:rPr>
                        <a:t>the</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sintering</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regimes</a:t>
                      </a:r>
                      <a:r>
                        <a:rPr lang="sk-SK" sz="3500" dirty="0">
                          <a:latin typeface="Arial" panose="020B0604020202020204" pitchFamily="34" charset="0"/>
                          <a:cs typeface="Arial" panose="020B0604020202020204" pitchFamily="34" charset="0"/>
                        </a:rPr>
                        <a:t> </a:t>
                      </a:r>
                      <a:r>
                        <a:rPr lang="sk-SK" sz="3500" dirty="0" err="1">
                          <a:latin typeface="Arial" panose="020B0604020202020204" pitchFamily="34" charset="0"/>
                          <a:cs typeface="Arial" panose="020B0604020202020204" pitchFamily="34" charset="0"/>
                        </a:rPr>
                        <a:t>for</a:t>
                      </a:r>
                      <a:r>
                        <a:rPr lang="sk-SK" sz="3500" dirty="0">
                          <a:latin typeface="Arial" panose="020B0604020202020204" pitchFamily="34" charset="0"/>
                          <a:cs typeface="Arial" panose="020B0604020202020204" pitchFamily="34" charset="0"/>
                        </a:rPr>
                        <a:t> AL-PLA HF filament.</a:t>
                      </a:r>
                    </a:p>
                  </a:txBody>
                  <a:tcPr marL="180000" marR="180000">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595752984"/>
              </p:ext>
            </p:extLst>
          </p:nvPr>
        </p:nvGraphicFramePr>
        <p:xfrm>
          <a:off x="1317621" y="14841354"/>
          <a:ext cx="29764038" cy="8437928"/>
        </p:xfrm>
        <a:graphic>
          <a:graphicData uri="http://schemas.openxmlformats.org/drawingml/2006/table">
            <a:tbl>
              <a:tblPr firstRow="1" bandRow="1">
                <a:tableStyleId>{5C22544A-7EE6-4342-B048-85BDC9FD1C3A}</a:tableStyleId>
              </a:tblPr>
              <a:tblGrid>
                <a:gridCol w="16203463">
                  <a:extLst>
                    <a:ext uri="{9D8B030D-6E8A-4147-A177-3AD203B41FA5}">
                      <a16:colId xmlns:a16="http://schemas.microsoft.com/office/drawing/2014/main" val="3004831674"/>
                    </a:ext>
                  </a:extLst>
                </a:gridCol>
                <a:gridCol w="13560575">
                  <a:extLst>
                    <a:ext uri="{9D8B030D-6E8A-4147-A177-3AD203B41FA5}">
                      <a16:colId xmlns:a16="http://schemas.microsoft.com/office/drawing/2014/main" val="1369407029"/>
                    </a:ext>
                  </a:extLst>
                </a:gridCol>
              </a:tblGrid>
              <a:tr h="741416">
                <a:tc gridSpan="2">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I</a:t>
                      </a:r>
                      <a:r>
                        <a:rPr lang="sk-SK" sz="4500" cap="small" baseline="0">
                          <a:latin typeface="Arial"/>
                          <a:cs typeface="Arial"/>
                        </a:rPr>
                        <a:t>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extLst>
                  <a:ext uri="{0D108BD9-81ED-4DB2-BD59-A6C34878D82A}">
                    <a16:rowId xmlns:a16="http://schemas.microsoft.com/office/drawing/2014/main" val="3482022218"/>
                  </a:ext>
                </a:extLst>
              </a:tr>
              <a:tr h="7660688">
                <a:tc>
                  <a:txBody>
                    <a:bodyPr/>
                    <a:lstStyle/>
                    <a:p>
                      <a:pPr marL="514350" indent="-514350" algn="just">
                        <a:buAutoNum type="arabicParenR"/>
                      </a:pPr>
                      <a:r>
                        <a:rPr lang="sk-SK" sz="3500" b="1" dirty="0">
                          <a:solidFill>
                            <a:srgbClr val="002060"/>
                          </a:solidFill>
                          <a:latin typeface="Arial"/>
                          <a:cs typeface="Arial"/>
                        </a:rPr>
                        <a:t>PLA </a:t>
                      </a:r>
                      <a:r>
                        <a:rPr lang="sk-SK" sz="3500" b="1" dirty="0" err="1">
                          <a:solidFill>
                            <a:srgbClr val="002060"/>
                          </a:solidFill>
                          <a:latin typeface="Arial"/>
                          <a:cs typeface="Arial"/>
                        </a:rPr>
                        <a:t>tensile</a:t>
                      </a:r>
                      <a:r>
                        <a:rPr lang="sk-SK" sz="3500" b="1" dirty="0">
                          <a:solidFill>
                            <a:srgbClr val="002060"/>
                          </a:solidFill>
                          <a:latin typeface="Arial"/>
                          <a:cs typeface="Arial"/>
                        </a:rPr>
                        <a:t> </a:t>
                      </a:r>
                      <a:r>
                        <a:rPr lang="sk-SK" sz="3500" b="1" dirty="0" err="1">
                          <a:solidFill>
                            <a:srgbClr val="002060"/>
                          </a:solidFill>
                          <a:latin typeface="Arial"/>
                          <a:cs typeface="Arial"/>
                        </a:rPr>
                        <a:t>testing</a:t>
                      </a:r>
                      <a:endParaRPr lang="sk-SK" sz="3500" b="1" dirty="0">
                        <a:solidFill>
                          <a:srgbClr val="002060"/>
                        </a:solidFill>
                        <a:latin typeface="Arial"/>
                        <a:cs typeface="Arial"/>
                      </a:endParaRPr>
                    </a:p>
                    <a:p>
                      <a:pPr marL="0" indent="0" algn="just">
                        <a:buNone/>
                      </a:pPr>
                      <a:r>
                        <a:rPr lang="sk-SK" sz="3500" dirty="0" err="1">
                          <a:solidFill>
                            <a:schemeClr val="tx1"/>
                          </a:solidFill>
                          <a:latin typeface="Arial"/>
                          <a:cs typeface="Arial"/>
                        </a:rPr>
                        <a:t>Comparison</a:t>
                      </a:r>
                      <a:r>
                        <a:rPr lang="sk-SK" sz="3500" dirty="0">
                          <a:solidFill>
                            <a:schemeClr val="tx1"/>
                          </a:solidFill>
                          <a:latin typeface="Arial"/>
                          <a:cs typeface="Arial"/>
                        </a:rPr>
                        <a:t> of Kelvin and </a:t>
                      </a:r>
                      <a:r>
                        <a:rPr lang="sk-SK" sz="3500" dirty="0" err="1">
                          <a:solidFill>
                            <a:schemeClr val="tx1"/>
                          </a:solidFill>
                          <a:latin typeface="Arial"/>
                          <a:cs typeface="Arial"/>
                        </a:rPr>
                        <a:t>Gyroid</a:t>
                      </a:r>
                      <a:r>
                        <a:rPr lang="sk-SK" sz="3500" dirty="0">
                          <a:solidFill>
                            <a:schemeClr val="tx1"/>
                          </a:solidFill>
                          <a:latin typeface="Arial"/>
                          <a:cs typeface="Arial"/>
                        </a:rPr>
                        <a:t> </a:t>
                      </a:r>
                      <a:r>
                        <a:rPr lang="sk-SK" sz="3500" dirty="0" err="1">
                          <a:solidFill>
                            <a:schemeClr val="tx1"/>
                          </a:solidFill>
                          <a:latin typeface="Arial"/>
                          <a:cs typeface="Arial"/>
                        </a:rPr>
                        <a:t>structures</a:t>
                      </a:r>
                      <a:r>
                        <a:rPr lang="sk-SK" sz="3500" dirty="0">
                          <a:solidFill>
                            <a:schemeClr val="tx1"/>
                          </a:solidFill>
                          <a:latin typeface="Arial"/>
                          <a:cs typeface="Arial"/>
                        </a:rPr>
                        <a:t> </a:t>
                      </a:r>
                      <a:r>
                        <a:rPr lang="sk-SK" sz="3500" dirty="0" err="1">
                          <a:solidFill>
                            <a:schemeClr val="tx1"/>
                          </a:solidFill>
                          <a:latin typeface="Arial"/>
                          <a:cs typeface="Arial"/>
                        </a:rPr>
                        <a:t>with</a:t>
                      </a:r>
                      <a:r>
                        <a:rPr lang="sk-SK" sz="3500" dirty="0">
                          <a:solidFill>
                            <a:schemeClr val="tx1"/>
                          </a:solidFill>
                          <a:latin typeface="Arial"/>
                          <a:cs typeface="Arial"/>
                        </a:rPr>
                        <a:t> </a:t>
                      </a:r>
                      <a:r>
                        <a:rPr lang="sk-SK" sz="3500" dirty="0" err="1">
                          <a:solidFill>
                            <a:schemeClr val="tx1"/>
                          </a:solidFill>
                          <a:latin typeface="Arial"/>
                          <a:cs typeface="Arial"/>
                        </a:rPr>
                        <a:t>varying</a:t>
                      </a:r>
                      <a:r>
                        <a:rPr lang="sk-SK" sz="3500" dirty="0">
                          <a:solidFill>
                            <a:schemeClr val="tx1"/>
                          </a:solidFill>
                          <a:latin typeface="Arial"/>
                          <a:cs typeface="Arial"/>
                        </a:rPr>
                        <a:t> </a:t>
                      </a:r>
                      <a:r>
                        <a:rPr lang="sk-SK" sz="3500" dirty="0" err="1">
                          <a:solidFill>
                            <a:schemeClr val="tx1"/>
                          </a:solidFill>
                          <a:latin typeface="Arial"/>
                          <a:cs typeface="Arial"/>
                        </a:rPr>
                        <a:t>infill</a:t>
                      </a:r>
                      <a:r>
                        <a:rPr lang="sk-SK" sz="3500" dirty="0">
                          <a:solidFill>
                            <a:schemeClr val="tx1"/>
                          </a:solidFill>
                          <a:latin typeface="Arial"/>
                          <a:cs typeface="Arial"/>
                        </a:rPr>
                        <a:t> (15, 20, 25%, </a:t>
                      </a:r>
                      <a:r>
                        <a:rPr lang="sk-SK" sz="3500" dirty="0" err="1">
                          <a:solidFill>
                            <a:schemeClr val="tx1"/>
                          </a:solidFill>
                          <a:latin typeface="Arial"/>
                          <a:cs typeface="Arial"/>
                        </a:rPr>
                        <a:t>points</a:t>
                      </a:r>
                      <a:r>
                        <a:rPr lang="sk-SK" sz="3500" dirty="0">
                          <a:solidFill>
                            <a:schemeClr val="tx1"/>
                          </a:solidFill>
                          <a:latin typeface="Arial"/>
                          <a:cs typeface="Arial"/>
                        </a:rPr>
                        <a:t> of </a:t>
                      </a:r>
                      <a:r>
                        <a:rPr lang="sk-SK" sz="3500" dirty="0" err="1">
                          <a:solidFill>
                            <a:schemeClr val="tx1"/>
                          </a:solidFill>
                          <a:latin typeface="Arial"/>
                          <a:cs typeface="Arial"/>
                        </a:rPr>
                        <a:t>contact</a:t>
                      </a:r>
                      <a:r>
                        <a:rPr lang="sk-SK" sz="3500" dirty="0">
                          <a:solidFill>
                            <a:schemeClr val="tx1"/>
                          </a:solidFill>
                          <a:latin typeface="Arial"/>
                          <a:cs typeface="Arial"/>
                        </a:rPr>
                        <a:t> </a:t>
                      </a:r>
                      <a:r>
                        <a:rPr lang="sk-SK" sz="3500" dirty="0" err="1">
                          <a:solidFill>
                            <a:schemeClr val="tx1"/>
                          </a:solidFill>
                          <a:latin typeface="Arial"/>
                          <a:cs typeface="Arial"/>
                        </a:rPr>
                        <a:t>with</a:t>
                      </a:r>
                      <a:r>
                        <a:rPr lang="sk-SK" sz="3500" dirty="0">
                          <a:solidFill>
                            <a:schemeClr val="tx1"/>
                          </a:solidFill>
                          <a:latin typeface="Arial"/>
                          <a:cs typeface="Arial"/>
                        </a:rPr>
                        <a:t> </a:t>
                      </a:r>
                      <a:r>
                        <a:rPr lang="sk-SK" sz="3500" dirty="0" err="1">
                          <a:solidFill>
                            <a:schemeClr val="tx1"/>
                          </a:solidFill>
                          <a:latin typeface="Arial"/>
                          <a:cs typeface="Arial"/>
                        </a:rPr>
                        <a:t>tensile</a:t>
                      </a:r>
                      <a:r>
                        <a:rPr lang="sk-SK" sz="3500" dirty="0">
                          <a:solidFill>
                            <a:schemeClr val="tx1"/>
                          </a:solidFill>
                          <a:latin typeface="Arial"/>
                          <a:cs typeface="Arial"/>
                        </a:rPr>
                        <a:t> </a:t>
                      </a:r>
                      <a:r>
                        <a:rPr lang="sk-SK" sz="3500" dirty="0" err="1">
                          <a:solidFill>
                            <a:schemeClr val="tx1"/>
                          </a:solidFill>
                          <a:latin typeface="Arial"/>
                          <a:cs typeface="Arial"/>
                        </a:rPr>
                        <a:t>testing</a:t>
                      </a:r>
                      <a:r>
                        <a:rPr lang="sk-SK" sz="3500" dirty="0">
                          <a:solidFill>
                            <a:schemeClr val="tx1"/>
                          </a:solidFill>
                          <a:latin typeface="Arial"/>
                          <a:cs typeface="Arial"/>
                        </a:rPr>
                        <a:t> device: </a:t>
                      </a:r>
                      <a:r>
                        <a:rPr lang="sk-SK" sz="3500" dirty="0" err="1">
                          <a:solidFill>
                            <a:schemeClr val="tx1"/>
                          </a:solidFill>
                          <a:latin typeface="Arial"/>
                          <a:cs typeface="Arial"/>
                        </a:rPr>
                        <a:t>constant</a:t>
                      </a:r>
                      <a:r>
                        <a:rPr lang="sk-SK" sz="3500" dirty="0">
                          <a:solidFill>
                            <a:schemeClr val="tx1"/>
                          </a:solidFill>
                          <a:latin typeface="Arial"/>
                          <a:cs typeface="Arial"/>
                        </a:rPr>
                        <a:t> 90% </a:t>
                      </a:r>
                      <a:r>
                        <a:rPr lang="sk-SK" sz="3500" dirty="0" err="1">
                          <a:solidFill>
                            <a:schemeClr val="tx1"/>
                          </a:solidFill>
                          <a:latin typeface="Arial"/>
                          <a:cs typeface="Arial"/>
                        </a:rPr>
                        <a:t>linear</a:t>
                      </a:r>
                      <a:r>
                        <a:rPr lang="sk-SK" sz="3500" dirty="0">
                          <a:solidFill>
                            <a:schemeClr val="tx1"/>
                          </a:solidFill>
                          <a:latin typeface="Arial"/>
                          <a:cs typeface="Arial"/>
                        </a:rPr>
                        <a:t> </a:t>
                      </a:r>
                      <a:r>
                        <a:rPr lang="sk-SK" sz="3500" dirty="0" err="1">
                          <a:solidFill>
                            <a:schemeClr val="tx1"/>
                          </a:solidFill>
                          <a:latin typeface="Arial"/>
                          <a:cs typeface="Arial"/>
                        </a:rPr>
                        <a:t>infill</a:t>
                      </a:r>
                      <a:r>
                        <a:rPr lang="sk-SK" sz="3500" dirty="0">
                          <a:solidFill>
                            <a:schemeClr val="tx1"/>
                          </a:solidFill>
                          <a:latin typeface="Arial"/>
                          <a:cs typeface="Arial"/>
                        </a:rPr>
                        <a:t>). </a:t>
                      </a:r>
                      <a:r>
                        <a:rPr lang="sk-SK" sz="3500" dirty="0" err="1">
                          <a:solidFill>
                            <a:schemeClr val="tx1"/>
                          </a:solidFill>
                          <a:latin typeface="Arial"/>
                          <a:cs typeface="Arial"/>
                        </a:rPr>
                        <a:t>Specimens</a:t>
                      </a:r>
                      <a:r>
                        <a:rPr lang="sk-SK" sz="3500" dirty="0">
                          <a:solidFill>
                            <a:schemeClr val="tx1"/>
                          </a:solidFill>
                          <a:latin typeface="Arial"/>
                          <a:cs typeface="Arial"/>
                        </a:rPr>
                        <a:t> </a:t>
                      </a:r>
                      <a:r>
                        <a:rPr lang="sk-SK" sz="3500" dirty="0" err="1">
                          <a:solidFill>
                            <a:schemeClr val="tx1"/>
                          </a:solidFill>
                          <a:latin typeface="Arial"/>
                          <a:cs typeface="Arial"/>
                        </a:rPr>
                        <a:t>were</a:t>
                      </a:r>
                      <a:r>
                        <a:rPr lang="sk-SK" sz="3500" dirty="0">
                          <a:solidFill>
                            <a:schemeClr val="tx1"/>
                          </a:solidFill>
                          <a:latin typeface="Arial"/>
                          <a:cs typeface="Arial"/>
                        </a:rPr>
                        <a:t> 3D </a:t>
                      </a:r>
                      <a:r>
                        <a:rPr lang="sk-SK" sz="3500" dirty="0" err="1">
                          <a:solidFill>
                            <a:schemeClr val="tx1"/>
                          </a:solidFill>
                          <a:latin typeface="Arial"/>
                          <a:cs typeface="Arial"/>
                        </a:rPr>
                        <a:t>printed</a:t>
                      </a:r>
                      <a:r>
                        <a:rPr lang="sk-SK" sz="3500" dirty="0">
                          <a:solidFill>
                            <a:schemeClr val="tx1"/>
                          </a:solidFill>
                          <a:latin typeface="Arial"/>
                          <a:cs typeface="Arial"/>
                        </a:rPr>
                        <a:t> </a:t>
                      </a:r>
                      <a:r>
                        <a:rPr lang="sk-SK" sz="3500" dirty="0" err="1">
                          <a:solidFill>
                            <a:schemeClr val="tx1"/>
                          </a:solidFill>
                          <a:latin typeface="Arial"/>
                          <a:cs typeface="Arial"/>
                        </a:rPr>
                        <a:t>using</a:t>
                      </a:r>
                      <a:r>
                        <a:rPr lang="sk-SK" sz="3500" dirty="0">
                          <a:solidFill>
                            <a:schemeClr val="tx1"/>
                          </a:solidFill>
                          <a:latin typeface="Arial"/>
                          <a:cs typeface="Arial"/>
                        </a:rPr>
                        <a:t> Prusa MK3S+, </a:t>
                      </a:r>
                      <a:r>
                        <a:rPr lang="sk-SK" sz="3500" dirty="0" err="1">
                          <a:solidFill>
                            <a:schemeClr val="tx1"/>
                          </a:solidFill>
                          <a:latin typeface="Arial"/>
                          <a:cs typeface="Arial"/>
                        </a:rPr>
                        <a:t>the</a:t>
                      </a:r>
                      <a:r>
                        <a:rPr lang="sk-SK" sz="3500" dirty="0">
                          <a:solidFill>
                            <a:schemeClr val="tx1"/>
                          </a:solidFill>
                          <a:latin typeface="Arial"/>
                          <a:cs typeface="Arial"/>
                        </a:rPr>
                        <a:t> </a:t>
                      </a:r>
                      <a:r>
                        <a:rPr lang="sk-SK" sz="3500" dirty="0" err="1">
                          <a:solidFill>
                            <a:schemeClr val="tx1"/>
                          </a:solidFill>
                          <a:latin typeface="Arial"/>
                          <a:cs typeface="Arial"/>
                        </a:rPr>
                        <a:t>uniaxial</a:t>
                      </a:r>
                      <a:r>
                        <a:rPr lang="sk-SK" sz="3500" dirty="0">
                          <a:solidFill>
                            <a:schemeClr val="tx1"/>
                          </a:solidFill>
                          <a:latin typeface="Arial"/>
                          <a:cs typeface="Arial"/>
                        </a:rPr>
                        <a:t> </a:t>
                      </a:r>
                      <a:r>
                        <a:rPr lang="sk-SK" sz="3500" dirty="0" err="1">
                          <a:solidFill>
                            <a:schemeClr val="tx1"/>
                          </a:solidFill>
                          <a:latin typeface="Arial"/>
                          <a:cs typeface="Arial"/>
                        </a:rPr>
                        <a:t>tensile</a:t>
                      </a:r>
                      <a:r>
                        <a:rPr lang="sk-SK" sz="3500" dirty="0">
                          <a:solidFill>
                            <a:schemeClr val="tx1"/>
                          </a:solidFill>
                          <a:latin typeface="Arial"/>
                          <a:cs typeface="Arial"/>
                        </a:rPr>
                        <a:t> test </a:t>
                      </a:r>
                      <a:r>
                        <a:rPr lang="sk-SK" sz="3500" dirty="0" err="1">
                          <a:solidFill>
                            <a:schemeClr val="tx1"/>
                          </a:solidFill>
                          <a:latin typeface="Arial"/>
                          <a:cs typeface="Arial"/>
                        </a:rPr>
                        <a:t>was</a:t>
                      </a:r>
                      <a:r>
                        <a:rPr lang="sk-SK" sz="3500" dirty="0">
                          <a:solidFill>
                            <a:schemeClr val="tx1"/>
                          </a:solidFill>
                          <a:latin typeface="Arial"/>
                          <a:cs typeface="Arial"/>
                        </a:rPr>
                        <a:t> </a:t>
                      </a:r>
                      <a:r>
                        <a:rPr lang="sk-SK" sz="3500" dirty="0" err="1">
                          <a:solidFill>
                            <a:schemeClr val="tx1"/>
                          </a:solidFill>
                          <a:latin typeface="Arial"/>
                          <a:cs typeface="Arial"/>
                        </a:rPr>
                        <a:t>performed</a:t>
                      </a:r>
                      <a:r>
                        <a:rPr lang="sk-SK" sz="3500" dirty="0">
                          <a:solidFill>
                            <a:schemeClr val="tx1"/>
                          </a:solidFill>
                          <a:latin typeface="Arial"/>
                          <a:cs typeface="Arial"/>
                        </a:rPr>
                        <a:t> at 2 mm.s</a:t>
                      </a:r>
                      <a:r>
                        <a:rPr lang="sk-SK" sz="3500" baseline="30000" dirty="0">
                          <a:solidFill>
                            <a:schemeClr val="tx1"/>
                          </a:solidFill>
                          <a:latin typeface="Arial"/>
                          <a:cs typeface="Arial"/>
                        </a:rPr>
                        <a:t>-1 </a:t>
                      </a:r>
                      <a:r>
                        <a:rPr lang="sk-SK" sz="3500" baseline="0" dirty="0">
                          <a:solidFill>
                            <a:schemeClr val="tx1"/>
                          </a:solidFill>
                          <a:latin typeface="Arial"/>
                          <a:cs typeface="Arial"/>
                        </a:rPr>
                        <a:t>rate.</a:t>
                      </a:r>
                    </a:p>
                    <a:p>
                      <a:pPr marL="0" indent="0">
                        <a:buNone/>
                      </a:pPr>
                      <a:endParaRPr lang="sk-SK" sz="3500" dirty="0">
                        <a:solidFill>
                          <a:schemeClr val="tx1"/>
                        </a:solidFill>
                        <a:latin typeface="Arial"/>
                        <a:cs typeface="Arial"/>
                      </a:endParaRPr>
                    </a:p>
                  </a:txBody>
                  <a:tcPr marL="180000" marR="180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indent="0">
                        <a:buNone/>
                      </a:pPr>
                      <a:r>
                        <a:rPr lang="sk-SK" sz="3500" b="1" dirty="0">
                          <a:solidFill>
                            <a:srgbClr val="002060"/>
                          </a:solidFill>
                          <a:latin typeface="Arial"/>
                          <a:cs typeface="Arial"/>
                        </a:rPr>
                        <a:t>2) AL-PLA HF filament part </a:t>
                      </a:r>
                      <a:r>
                        <a:rPr lang="sk-SK" sz="3500" b="1" dirty="0" err="1">
                          <a:solidFill>
                            <a:srgbClr val="002060"/>
                          </a:solidFill>
                          <a:latin typeface="Arial"/>
                          <a:cs typeface="Arial"/>
                        </a:rPr>
                        <a:t>sintering</a:t>
                      </a:r>
                      <a:r>
                        <a:rPr lang="sk-SK" sz="3500" b="1" dirty="0">
                          <a:solidFill>
                            <a:srgbClr val="002060"/>
                          </a:solidFill>
                          <a:latin typeface="Arial"/>
                          <a:cs typeface="Arial"/>
                        </a:rPr>
                        <a:t> and </a:t>
                      </a:r>
                      <a:r>
                        <a:rPr lang="sk-SK" sz="3500" b="1" dirty="0" err="1">
                          <a:solidFill>
                            <a:srgbClr val="002060"/>
                          </a:solidFill>
                          <a:latin typeface="Arial"/>
                          <a:cs typeface="Arial"/>
                        </a:rPr>
                        <a:t>observation</a:t>
                      </a:r>
                      <a:endParaRPr lang="sk-SK" sz="3500" b="1" dirty="0">
                        <a:solidFill>
                          <a:srgbClr val="002060"/>
                        </a:solidFill>
                        <a:latin typeface="Arial"/>
                        <a:cs typeface="Arial"/>
                      </a:endParaRPr>
                    </a:p>
                    <a:p>
                      <a:pPr marL="0" indent="0" algn="just">
                        <a:buNone/>
                      </a:pPr>
                      <a:r>
                        <a:rPr lang="sk-SK" sz="3500" dirty="0">
                          <a:solidFill>
                            <a:schemeClr val="tx1"/>
                          </a:solidFill>
                          <a:latin typeface="Arial"/>
                          <a:cs typeface="Arial"/>
                        </a:rPr>
                        <a:t>No </a:t>
                      </a:r>
                      <a:r>
                        <a:rPr lang="sk-SK" sz="3500" dirty="0" err="1">
                          <a:solidFill>
                            <a:schemeClr val="tx1"/>
                          </a:solidFill>
                          <a:latin typeface="Arial"/>
                          <a:cs typeface="Arial"/>
                        </a:rPr>
                        <a:t>attempt</a:t>
                      </a:r>
                      <a:r>
                        <a:rPr lang="sk-SK" sz="3500" dirty="0">
                          <a:solidFill>
                            <a:schemeClr val="tx1"/>
                          </a:solidFill>
                          <a:latin typeface="Arial"/>
                          <a:cs typeface="Arial"/>
                        </a:rPr>
                        <a:t> to </a:t>
                      </a:r>
                      <a:r>
                        <a:rPr lang="sk-SK" sz="3500" dirty="0" err="1">
                          <a:solidFill>
                            <a:schemeClr val="tx1"/>
                          </a:solidFill>
                          <a:latin typeface="Arial"/>
                          <a:cs typeface="Arial"/>
                        </a:rPr>
                        <a:t>replicate</a:t>
                      </a:r>
                      <a:r>
                        <a:rPr lang="sk-SK" sz="3500" dirty="0">
                          <a:solidFill>
                            <a:schemeClr val="tx1"/>
                          </a:solidFill>
                          <a:latin typeface="Arial"/>
                          <a:cs typeface="Arial"/>
                        </a:rPr>
                        <a:t> </a:t>
                      </a:r>
                      <a:r>
                        <a:rPr lang="sk-SK" sz="3500" dirty="0" err="1">
                          <a:solidFill>
                            <a:schemeClr val="tx1"/>
                          </a:solidFill>
                          <a:latin typeface="Arial"/>
                          <a:cs typeface="Arial"/>
                        </a:rPr>
                        <a:t>the</a:t>
                      </a:r>
                      <a:r>
                        <a:rPr lang="sk-SK" sz="3500" dirty="0">
                          <a:solidFill>
                            <a:schemeClr val="tx1"/>
                          </a:solidFill>
                          <a:latin typeface="Arial"/>
                          <a:cs typeface="Arial"/>
                        </a:rPr>
                        <a:t> </a:t>
                      </a:r>
                      <a:r>
                        <a:rPr lang="sk-SK" sz="3500" dirty="0" err="1">
                          <a:solidFill>
                            <a:schemeClr val="tx1"/>
                          </a:solidFill>
                          <a:latin typeface="Arial"/>
                          <a:cs typeface="Arial"/>
                        </a:rPr>
                        <a:t>geometry</a:t>
                      </a:r>
                      <a:r>
                        <a:rPr lang="sk-SK" sz="3500" dirty="0">
                          <a:solidFill>
                            <a:schemeClr val="tx1"/>
                          </a:solidFill>
                          <a:latin typeface="Arial"/>
                          <a:cs typeface="Arial"/>
                        </a:rPr>
                        <a:t> </a:t>
                      </a:r>
                      <a:r>
                        <a:rPr lang="sk-SK" sz="3500" dirty="0" err="1">
                          <a:solidFill>
                            <a:schemeClr val="tx1"/>
                          </a:solidFill>
                          <a:latin typeface="Arial"/>
                          <a:cs typeface="Arial"/>
                        </a:rPr>
                        <a:t>for</a:t>
                      </a:r>
                      <a:r>
                        <a:rPr lang="sk-SK" sz="3500" dirty="0">
                          <a:solidFill>
                            <a:schemeClr val="tx1"/>
                          </a:solidFill>
                          <a:latin typeface="Arial"/>
                          <a:cs typeface="Arial"/>
                        </a:rPr>
                        <a:t> </a:t>
                      </a:r>
                      <a:r>
                        <a:rPr lang="sk-SK" sz="3500" dirty="0" err="1">
                          <a:solidFill>
                            <a:schemeClr val="tx1"/>
                          </a:solidFill>
                          <a:latin typeface="Arial"/>
                          <a:cs typeface="Arial"/>
                        </a:rPr>
                        <a:t>tensile</a:t>
                      </a:r>
                      <a:r>
                        <a:rPr lang="sk-SK" sz="3500" dirty="0">
                          <a:solidFill>
                            <a:schemeClr val="tx1"/>
                          </a:solidFill>
                          <a:latin typeface="Arial"/>
                          <a:cs typeface="Arial"/>
                        </a:rPr>
                        <a:t> </a:t>
                      </a:r>
                      <a:r>
                        <a:rPr lang="sk-SK" sz="3500" dirty="0" err="1">
                          <a:solidFill>
                            <a:schemeClr val="tx1"/>
                          </a:solidFill>
                          <a:latin typeface="Arial"/>
                          <a:cs typeface="Arial"/>
                        </a:rPr>
                        <a:t>testing</a:t>
                      </a:r>
                      <a:r>
                        <a:rPr lang="sk-SK" sz="3500" dirty="0">
                          <a:solidFill>
                            <a:schemeClr val="tx1"/>
                          </a:solidFill>
                          <a:latin typeface="Arial"/>
                          <a:cs typeface="Arial"/>
                        </a:rPr>
                        <a:t> </a:t>
                      </a:r>
                      <a:r>
                        <a:rPr lang="sk-SK" sz="3500" dirty="0" err="1">
                          <a:solidFill>
                            <a:schemeClr val="tx1"/>
                          </a:solidFill>
                          <a:latin typeface="Arial"/>
                          <a:cs typeface="Arial"/>
                        </a:rPr>
                        <a:t>due</a:t>
                      </a:r>
                      <a:r>
                        <a:rPr lang="sk-SK" sz="3500" dirty="0">
                          <a:solidFill>
                            <a:schemeClr val="tx1"/>
                          </a:solidFill>
                          <a:latin typeface="Arial"/>
                          <a:cs typeface="Arial"/>
                        </a:rPr>
                        <a:t> to </a:t>
                      </a:r>
                      <a:r>
                        <a:rPr lang="sk-SK" sz="3500" dirty="0" err="1">
                          <a:solidFill>
                            <a:schemeClr val="tx1"/>
                          </a:solidFill>
                          <a:latin typeface="Arial"/>
                          <a:cs typeface="Arial"/>
                        </a:rPr>
                        <a:t>manufacturer‘s</a:t>
                      </a:r>
                      <a:r>
                        <a:rPr lang="sk-SK" sz="3500" dirty="0">
                          <a:solidFill>
                            <a:schemeClr val="tx1"/>
                          </a:solidFill>
                          <a:latin typeface="Arial"/>
                          <a:cs typeface="Arial"/>
                        </a:rPr>
                        <a:t> </a:t>
                      </a:r>
                      <a:r>
                        <a:rPr lang="sk-SK" sz="3500" dirty="0" err="1">
                          <a:solidFill>
                            <a:schemeClr val="tx1"/>
                          </a:solidFill>
                          <a:latin typeface="Arial"/>
                          <a:cs typeface="Arial"/>
                        </a:rPr>
                        <a:t>limitation</a:t>
                      </a:r>
                      <a:r>
                        <a:rPr lang="sk-SK" sz="3500" dirty="0">
                          <a:solidFill>
                            <a:schemeClr val="tx1"/>
                          </a:solidFill>
                          <a:latin typeface="Arial"/>
                          <a:cs typeface="Arial"/>
                        </a:rPr>
                        <a:t> of min. 1.8 mm </a:t>
                      </a:r>
                      <a:r>
                        <a:rPr lang="sk-SK" sz="3500" dirty="0" err="1">
                          <a:solidFill>
                            <a:schemeClr val="tx1"/>
                          </a:solidFill>
                          <a:latin typeface="Arial"/>
                          <a:cs typeface="Arial"/>
                        </a:rPr>
                        <a:t>wall</a:t>
                      </a:r>
                      <a:r>
                        <a:rPr lang="sk-SK" sz="3500" dirty="0">
                          <a:solidFill>
                            <a:schemeClr val="tx1"/>
                          </a:solidFill>
                          <a:latin typeface="Arial"/>
                          <a:cs typeface="Arial"/>
                        </a:rPr>
                        <a:t> </a:t>
                      </a:r>
                      <a:r>
                        <a:rPr lang="sk-SK" sz="3500" dirty="0" err="1">
                          <a:solidFill>
                            <a:schemeClr val="tx1"/>
                          </a:solidFill>
                          <a:latin typeface="Arial"/>
                          <a:cs typeface="Arial"/>
                        </a:rPr>
                        <a:t>thickness</a:t>
                      </a:r>
                      <a:r>
                        <a:rPr lang="sk-SK" sz="3500" dirty="0">
                          <a:solidFill>
                            <a:schemeClr val="tx1"/>
                          </a:solidFill>
                          <a:latin typeface="Arial"/>
                          <a:cs typeface="Arial"/>
                        </a:rPr>
                        <a:t>. </a:t>
                      </a:r>
                      <a:r>
                        <a:rPr lang="sk-SK" sz="3500" dirty="0" err="1">
                          <a:solidFill>
                            <a:schemeClr val="tx1"/>
                          </a:solidFill>
                          <a:latin typeface="Arial"/>
                          <a:cs typeface="Arial"/>
                        </a:rPr>
                        <a:t>Specimen</a:t>
                      </a:r>
                      <a:r>
                        <a:rPr lang="sk-SK" sz="3500" dirty="0">
                          <a:solidFill>
                            <a:schemeClr val="tx1"/>
                          </a:solidFill>
                          <a:latin typeface="Arial"/>
                          <a:cs typeface="Arial"/>
                        </a:rPr>
                        <a:t> </a:t>
                      </a:r>
                      <a:r>
                        <a:rPr lang="sk-SK" sz="3500" dirty="0" err="1">
                          <a:solidFill>
                            <a:schemeClr val="tx1"/>
                          </a:solidFill>
                          <a:latin typeface="Arial"/>
                          <a:cs typeface="Arial"/>
                        </a:rPr>
                        <a:t>geometry</a:t>
                      </a:r>
                      <a:r>
                        <a:rPr lang="sk-SK" sz="3500" dirty="0">
                          <a:solidFill>
                            <a:schemeClr val="tx1"/>
                          </a:solidFill>
                          <a:latin typeface="Arial"/>
                          <a:cs typeface="Arial"/>
                        </a:rPr>
                        <a:t> </a:t>
                      </a:r>
                      <a:r>
                        <a:rPr lang="sk-SK" sz="3500" dirty="0" err="1">
                          <a:solidFill>
                            <a:schemeClr val="tx1"/>
                          </a:solidFill>
                          <a:latin typeface="Arial"/>
                          <a:cs typeface="Arial"/>
                        </a:rPr>
                        <a:t>was</a:t>
                      </a:r>
                      <a:r>
                        <a:rPr lang="sk-SK" sz="3500" dirty="0">
                          <a:solidFill>
                            <a:schemeClr val="tx1"/>
                          </a:solidFill>
                          <a:latin typeface="Arial"/>
                          <a:cs typeface="Arial"/>
                        </a:rPr>
                        <a:t> 10x10x10 mm </a:t>
                      </a:r>
                      <a:r>
                        <a:rPr lang="sk-SK" sz="3500" dirty="0" err="1">
                          <a:solidFill>
                            <a:schemeClr val="tx1"/>
                          </a:solidFill>
                          <a:latin typeface="Arial"/>
                          <a:cs typeface="Arial"/>
                        </a:rPr>
                        <a:t>cubes</a:t>
                      </a:r>
                      <a:r>
                        <a:rPr lang="sk-SK" sz="3500" dirty="0">
                          <a:solidFill>
                            <a:schemeClr val="tx1"/>
                          </a:solidFill>
                          <a:latin typeface="Arial"/>
                          <a:cs typeface="Arial"/>
                        </a:rPr>
                        <a:t>. </a:t>
                      </a:r>
                      <a:r>
                        <a:rPr lang="sk-SK" sz="3500" dirty="0" err="1">
                          <a:solidFill>
                            <a:schemeClr val="tx1"/>
                          </a:solidFill>
                          <a:latin typeface="Arial"/>
                          <a:cs typeface="Arial"/>
                        </a:rPr>
                        <a:t>Modified</a:t>
                      </a:r>
                      <a:r>
                        <a:rPr lang="sk-SK" sz="3500" dirty="0">
                          <a:solidFill>
                            <a:schemeClr val="tx1"/>
                          </a:solidFill>
                          <a:latin typeface="Arial"/>
                          <a:cs typeface="Arial"/>
                        </a:rPr>
                        <a:t> Prusa MK3S+ </a:t>
                      </a:r>
                      <a:r>
                        <a:rPr lang="sk-SK" sz="3500" dirty="0" err="1">
                          <a:solidFill>
                            <a:schemeClr val="tx1"/>
                          </a:solidFill>
                          <a:latin typeface="Arial"/>
                          <a:cs typeface="Arial"/>
                        </a:rPr>
                        <a:t>with</a:t>
                      </a:r>
                      <a:r>
                        <a:rPr lang="sk-SK" sz="3500" dirty="0">
                          <a:solidFill>
                            <a:schemeClr val="tx1"/>
                          </a:solidFill>
                          <a:latin typeface="Arial"/>
                          <a:cs typeface="Arial"/>
                        </a:rPr>
                        <a:t> </a:t>
                      </a:r>
                      <a:r>
                        <a:rPr lang="sk-SK" sz="3500" dirty="0" err="1">
                          <a:solidFill>
                            <a:schemeClr val="tx1"/>
                          </a:solidFill>
                          <a:latin typeface="Arial"/>
                          <a:cs typeface="Arial"/>
                        </a:rPr>
                        <a:t>hardened</a:t>
                      </a:r>
                      <a:r>
                        <a:rPr lang="sk-SK" sz="3500" dirty="0">
                          <a:solidFill>
                            <a:schemeClr val="tx1"/>
                          </a:solidFill>
                          <a:latin typeface="Arial"/>
                          <a:cs typeface="Arial"/>
                        </a:rPr>
                        <a:t> </a:t>
                      </a:r>
                      <a:r>
                        <a:rPr lang="sk-SK" sz="3500" dirty="0" err="1">
                          <a:solidFill>
                            <a:schemeClr val="tx1"/>
                          </a:solidFill>
                          <a:latin typeface="Arial"/>
                          <a:cs typeface="Arial"/>
                        </a:rPr>
                        <a:t>steel</a:t>
                      </a:r>
                      <a:r>
                        <a:rPr lang="sk-SK" sz="3500" dirty="0">
                          <a:solidFill>
                            <a:schemeClr val="tx1"/>
                          </a:solidFill>
                          <a:latin typeface="Arial"/>
                          <a:cs typeface="Arial"/>
                        </a:rPr>
                        <a:t> 0.6 mm </a:t>
                      </a:r>
                      <a:r>
                        <a:rPr lang="sk-SK" sz="3500" dirty="0" err="1">
                          <a:solidFill>
                            <a:schemeClr val="tx1"/>
                          </a:solidFill>
                          <a:latin typeface="Arial"/>
                          <a:cs typeface="Arial"/>
                        </a:rPr>
                        <a:t>nozzle</a:t>
                      </a:r>
                      <a:r>
                        <a:rPr lang="sk-SK" sz="3500" dirty="0">
                          <a:solidFill>
                            <a:schemeClr val="tx1"/>
                          </a:solidFill>
                          <a:latin typeface="Arial"/>
                          <a:cs typeface="Arial"/>
                        </a:rPr>
                        <a:t> </a:t>
                      </a:r>
                      <a:r>
                        <a:rPr lang="sk-SK" sz="3500" dirty="0" err="1">
                          <a:solidFill>
                            <a:schemeClr val="tx1"/>
                          </a:solidFill>
                          <a:latin typeface="Arial"/>
                          <a:cs typeface="Arial"/>
                        </a:rPr>
                        <a:t>was</a:t>
                      </a:r>
                      <a:r>
                        <a:rPr lang="sk-SK" sz="3500" dirty="0">
                          <a:solidFill>
                            <a:schemeClr val="tx1"/>
                          </a:solidFill>
                          <a:latin typeface="Arial"/>
                          <a:cs typeface="Arial"/>
                        </a:rPr>
                        <a:t> </a:t>
                      </a:r>
                      <a:r>
                        <a:rPr lang="sk-SK" sz="3500" dirty="0" err="1">
                          <a:solidFill>
                            <a:schemeClr val="tx1"/>
                          </a:solidFill>
                          <a:latin typeface="Arial"/>
                          <a:cs typeface="Arial"/>
                        </a:rPr>
                        <a:t>used</a:t>
                      </a:r>
                      <a:r>
                        <a:rPr lang="sk-SK" sz="3500" dirty="0">
                          <a:solidFill>
                            <a:schemeClr val="tx1"/>
                          </a:solidFill>
                          <a:latin typeface="Arial"/>
                          <a:cs typeface="Arial"/>
                        </a:rPr>
                        <a:t>. </a:t>
                      </a:r>
                      <a:r>
                        <a:rPr lang="sk-SK" sz="3500" dirty="0" err="1">
                          <a:solidFill>
                            <a:schemeClr val="tx1"/>
                          </a:solidFill>
                          <a:latin typeface="Arial"/>
                          <a:cs typeface="Arial"/>
                        </a:rPr>
                        <a:t>Experimental</a:t>
                      </a:r>
                      <a:r>
                        <a:rPr lang="sk-SK" sz="3500" dirty="0">
                          <a:solidFill>
                            <a:schemeClr val="tx1"/>
                          </a:solidFill>
                          <a:latin typeface="Arial"/>
                          <a:cs typeface="Arial"/>
                        </a:rPr>
                        <a:t> </a:t>
                      </a:r>
                      <a:r>
                        <a:rPr lang="sk-SK" sz="3500" dirty="0" err="1">
                          <a:solidFill>
                            <a:schemeClr val="tx1"/>
                          </a:solidFill>
                          <a:latin typeface="Arial"/>
                          <a:cs typeface="Arial"/>
                        </a:rPr>
                        <a:t>sintering</a:t>
                      </a:r>
                      <a:r>
                        <a:rPr lang="sk-SK" sz="3500" dirty="0">
                          <a:solidFill>
                            <a:schemeClr val="tx1"/>
                          </a:solidFill>
                          <a:latin typeface="Arial"/>
                          <a:cs typeface="Arial"/>
                        </a:rPr>
                        <a:t> </a:t>
                      </a:r>
                      <a:r>
                        <a:rPr lang="sk-SK" sz="3500" dirty="0" err="1">
                          <a:solidFill>
                            <a:schemeClr val="tx1"/>
                          </a:solidFill>
                          <a:latin typeface="Arial"/>
                          <a:cs typeface="Arial"/>
                        </a:rPr>
                        <a:t>variants</a:t>
                      </a:r>
                      <a:r>
                        <a:rPr lang="sk-SK" sz="3500" dirty="0">
                          <a:solidFill>
                            <a:schemeClr val="tx1"/>
                          </a:solidFill>
                          <a:latin typeface="Arial"/>
                          <a:cs typeface="Arial"/>
                        </a:rPr>
                        <a:t> are </a:t>
                      </a:r>
                      <a:r>
                        <a:rPr lang="sk-SK" sz="3500" dirty="0" err="1">
                          <a:solidFill>
                            <a:schemeClr val="tx1"/>
                          </a:solidFill>
                          <a:latin typeface="Arial"/>
                          <a:cs typeface="Arial"/>
                        </a:rPr>
                        <a:t>summarized</a:t>
                      </a:r>
                      <a:r>
                        <a:rPr lang="sk-SK" sz="3500" dirty="0">
                          <a:solidFill>
                            <a:schemeClr val="tx1"/>
                          </a:solidFill>
                          <a:latin typeface="Arial"/>
                          <a:cs typeface="Arial"/>
                        </a:rPr>
                        <a:t> in </a:t>
                      </a:r>
                      <a:r>
                        <a:rPr lang="sk-SK" sz="3500" dirty="0" err="1">
                          <a:solidFill>
                            <a:schemeClr val="tx1"/>
                          </a:solidFill>
                          <a:latin typeface="Arial"/>
                          <a:cs typeface="Arial"/>
                        </a:rPr>
                        <a:t>the</a:t>
                      </a:r>
                      <a:r>
                        <a:rPr lang="sk-SK" sz="3500" dirty="0">
                          <a:solidFill>
                            <a:schemeClr val="tx1"/>
                          </a:solidFill>
                          <a:latin typeface="Arial"/>
                          <a:cs typeface="Arial"/>
                        </a:rPr>
                        <a:t> table. </a:t>
                      </a:r>
                      <a:r>
                        <a:rPr lang="sk-SK" sz="3500" dirty="0" err="1">
                          <a:solidFill>
                            <a:schemeClr val="tx1"/>
                          </a:solidFill>
                          <a:latin typeface="Arial"/>
                          <a:cs typeface="Arial"/>
                        </a:rPr>
                        <a:t>Microscopic</a:t>
                      </a:r>
                      <a:r>
                        <a:rPr lang="sk-SK" sz="3500" dirty="0">
                          <a:solidFill>
                            <a:schemeClr val="tx1"/>
                          </a:solidFill>
                          <a:latin typeface="Arial"/>
                          <a:cs typeface="Arial"/>
                        </a:rPr>
                        <a:t> </a:t>
                      </a:r>
                      <a:r>
                        <a:rPr lang="sk-SK" sz="3500" dirty="0" err="1">
                          <a:solidFill>
                            <a:schemeClr val="tx1"/>
                          </a:solidFill>
                          <a:latin typeface="Arial"/>
                          <a:cs typeface="Arial"/>
                        </a:rPr>
                        <a:t>observation</a:t>
                      </a:r>
                      <a:r>
                        <a:rPr lang="sk-SK" sz="3500" dirty="0">
                          <a:solidFill>
                            <a:schemeClr val="tx1"/>
                          </a:solidFill>
                          <a:latin typeface="Arial"/>
                          <a:cs typeface="Arial"/>
                        </a:rPr>
                        <a:t> </a:t>
                      </a:r>
                      <a:r>
                        <a:rPr lang="sk-SK" sz="3500" dirty="0" err="1">
                          <a:solidFill>
                            <a:schemeClr val="tx1"/>
                          </a:solidFill>
                          <a:latin typeface="Arial"/>
                          <a:cs typeface="Arial"/>
                        </a:rPr>
                        <a:t>was</a:t>
                      </a:r>
                      <a:r>
                        <a:rPr lang="sk-SK" sz="3500" dirty="0">
                          <a:solidFill>
                            <a:schemeClr val="tx1"/>
                          </a:solidFill>
                          <a:latin typeface="Arial"/>
                          <a:cs typeface="Arial"/>
                        </a:rPr>
                        <a:t> </a:t>
                      </a:r>
                      <a:r>
                        <a:rPr lang="sk-SK" sz="3500" dirty="0" err="1">
                          <a:solidFill>
                            <a:schemeClr val="tx1"/>
                          </a:solidFill>
                          <a:latin typeface="Arial"/>
                          <a:cs typeface="Arial"/>
                        </a:rPr>
                        <a:t>carried</a:t>
                      </a:r>
                      <a:r>
                        <a:rPr lang="sk-SK" sz="3500" dirty="0">
                          <a:solidFill>
                            <a:schemeClr val="tx1"/>
                          </a:solidFill>
                          <a:latin typeface="Arial"/>
                          <a:cs typeface="Arial"/>
                        </a:rPr>
                        <a:t> </a:t>
                      </a:r>
                      <a:r>
                        <a:rPr lang="sk-SK" sz="3500" dirty="0" err="1">
                          <a:solidFill>
                            <a:schemeClr val="tx1"/>
                          </a:solidFill>
                          <a:latin typeface="Arial"/>
                          <a:cs typeface="Arial"/>
                        </a:rPr>
                        <a:t>out</a:t>
                      </a:r>
                      <a:r>
                        <a:rPr lang="sk-SK" sz="3500" dirty="0">
                          <a:solidFill>
                            <a:schemeClr val="tx1"/>
                          </a:solidFill>
                          <a:latin typeface="Arial"/>
                          <a:cs typeface="Arial"/>
                        </a:rPr>
                        <a:t> on </a:t>
                      </a:r>
                      <a:r>
                        <a:rPr lang="sk-SK" sz="3500" dirty="0" err="1">
                          <a:solidFill>
                            <a:schemeClr val="tx1"/>
                          </a:solidFill>
                          <a:latin typeface="Arial"/>
                          <a:cs typeface="Arial"/>
                        </a:rPr>
                        <a:t>Keyence</a:t>
                      </a:r>
                      <a:r>
                        <a:rPr lang="sk-SK" sz="3500" dirty="0">
                          <a:solidFill>
                            <a:schemeClr val="tx1"/>
                          </a:solidFill>
                          <a:latin typeface="Arial"/>
                          <a:cs typeface="Arial"/>
                        </a:rPr>
                        <a:t> VHX-7000 + VH-Z100 zoom </a:t>
                      </a:r>
                      <a:r>
                        <a:rPr lang="sk-SK" sz="3500" dirty="0" err="1">
                          <a:solidFill>
                            <a:schemeClr val="tx1"/>
                          </a:solidFill>
                          <a:latin typeface="Arial"/>
                          <a:cs typeface="Arial"/>
                        </a:rPr>
                        <a:t>lens</a:t>
                      </a:r>
                      <a:r>
                        <a:rPr lang="sk-SK" sz="3500" dirty="0">
                          <a:solidFill>
                            <a:schemeClr val="tx1"/>
                          </a:solidFill>
                          <a:latin typeface="Arial"/>
                          <a:cs typeface="Arial"/>
                        </a:rPr>
                        <a:t>.</a:t>
                      </a:r>
                    </a:p>
                    <a:p>
                      <a:pPr marL="0" indent="0">
                        <a:buNone/>
                      </a:pPr>
                      <a:endParaRPr lang="sk-SK" sz="3500" dirty="0">
                        <a:solidFill>
                          <a:schemeClr val="tx1"/>
                        </a:solidFill>
                        <a:latin typeface="Arial"/>
                        <a:cs typeface="Arial"/>
                      </a:endParaRPr>
                    </a:p>
                  </a:txBody>
                  <a:tcPr marL="180000" marR="180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626857695"/>
              </p:ext>
            </p:extLst>
          </p:nvPr>
        </p:nvGraphicFramePr>
        <p:xfrm>
          <a:off x="1347570" y="23279282"/>
          <a:ext cx="29764038" cy="12419914"/>
        </p:xfrm>
        <a:graphic>
          <a:graphicData uri="http://schemas.openxmlformats.org/drawingml/2006/table">
            <a:tbl>
              <a:tblPr firstRow="1" bandRow="1">
                <a:tableStyleId>{5C22544A-7EE6-4342-B048-85BDC9FD1C3A}</a:tableStyleId>
              </a:tblPr>
              <a:tblGrid>
                <a:gridCol w="13105849">
                  <a:extLst>
                    <a:ext uri="{9D8B030D-6E8A-4147-A177-3AD203B41FA5}">
                      <a16:colId xmlns:a16="http://schemas.microsoft.com/office/drawing/2014/main" val="3004831674"/>
                    </a:ext>
                  </a:extLst>
                </a:gridCol>
                <a:gridCol w="16658189">
                  <a:extLst>
                    <a:ext uri="{9D8B030D-6E8A-4147-A177-3AD203B41FA5}">
                      <a16:colId xmlns:a16="http://schemas.microsoft.com/office/drawing/2014/main" val="3155065892"/>
                    </a:ext>
                  </a:extLst>
                </a:gridCol>
              </a:tblGrid>
              <a:tr h="701595">
                <a:tc gridSpan="2">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extLst>
                  <a:ext uri="{0D108BD9-81ED-4DB2-BD59-A6C34878D82A}">
                    <a16:rowId xmlns:a16="http://schemas.microsoft.com/office/drawing/2014/main" val="3482022218"/>
                  </a:ext>
                </a:extLst>
              </a:tr>
              <a:tr h="5821337">
                <a:tc>
                  <a:txBody>
                    <a:bodyPr/>
                    <a:lstStyle/>
                    <a:p>
                      <a:r>
                        <a:rPr lang="sk-SK" sz="3500" b="1" dirty="0">
                          <a:solidFill>
                            <a:srgbClr val="002060"/>
                          </a:solidFill>
                          <a:latin typeface="Arial"/>
                          <a:cs typeface="Arial"/>
                        </a:rPr>
                        <a:t>1) PLA </a:t>
                      </a:r>
                      <a:r>
                        <a:rPr lang="sk-SK" sz="3500" b="1" dirty="0" err="1">
                          <a:solidFill>
                            <a:srgbClr val="002060"/>
                          </a:solidFill>
                          <a:latin typeface="Arial"/>
                          <a:cs typeface="Arial"/>
                        </a:rPr>
                        <a:t>tensile</a:t>
                      </a:r>
                      <a:r>
                        <a:rPr lang="sk-SK" sz="3500" b="1" dirty="0">
                          <a:solidFill>
                            <a:srgbClr val="002060"/>
                          </a:solidFill>
                          <a:latin typeface="Arial"/>
                          <a:cs typeface="Arial"/>
                        </a:rPr>
                        <a:t> </a:t>
                      </a:r>
                      <a:r>
                        <a:rPr lang="sk-SK" sz="3500" b="1" dirty="0" err="1">
                          <a:solidFill>
                            <a:srgbClr val="002060"/>
                          </a:solidFill>
                          <a:latin typeface="Arial"/>
                          <a:cs typeface="Arial"/>
                        </a:rPr>
                        <a:t>testing</a:t>
                      </a:r>
                      <a:r>
                        <a:rPr lang="sk-SK" sz="3500" b="1" dirty="0">
                          <a:solidFill>
                            <a:srgbClr val="002060"/>
                          </a:solidFill>
                          <a:latin typeface="Arial"/>
                          <a:cs typeface="Arial"/>
                        </a:rPr>
                        <a:t>:</a:t>
                      </a:r>
                    </a:p>
                    <a:p>
                      <a:r>
                        <a:rPr lang="sk-SK" sz="3500" dirty="0">
                          <a:latin typeface="Arial"/>
                          <a:cs typeface="Arial"/>
                        </a:rPr>
                        <a:t>T</a:t>
                      </a:r>
                      <a:r>
                        <a:rPr lang="en-US" sz="3500" dirty="0">
                          <a:latin typeface="Arial"/>
                          <a:cs typeface="Arial"/>
                        </a:rPr>
                        <a:t>here was no absolute rupture of the material for specimens G15, K15</a:t>
                      </a:r>
                      <a:r>
                        <a:rPr lang="sk-SK" sz="3500" dirty="0">
                          <a:latin typeface="Arial"/>
                          <a:cs typeface="Arial"/>
                        </a:rPr>
                        <a:t>,</a:t>
                      </a:r>
                      <a:r>
                        <a:rPr lang="en-US" sz="3500" dirty="0">
                          <a:latin typeface="Arial"/>
                          <a:cs typeface="Arial"/>
                        </a:rPr>
                        <a:t>G20.</a:t>
                      </a:r>
                      <a:r>
                        <a:rPr lang="sk-SK" sz="3500" dirty="0">
                          <a:latin typeface="Arial"/>
                          <a:cs typeface="Arial"/>
                        </a:rPr>
                        <a:t> A</a:t>
                      </a:r>
                      <a:r>
                        <a:rPr lang="en-US" sz="3500" dirty="0" err="1">
                          <a:latin typeface="Arial"/>
                          <a:cs typeface="Arial"/>
                        </a:rPr>
                        <a:t>fter</a:t>
                      </a:r>
                      <a:r>
                        <a:rPr lang="en-US" sz="3500" dirty="0">
                          <a:latin typeface="Arial"/>
                          <a:cs typeface="Arial"/>
                        </a:rPr>
                        <a:t> elongation </a:t>
                      </a:r>
                      <a:r>
                        <a:rPr lang="sk-SK" sz="3500" dirty="0">
                          <a:latin typeface="Arial"/>
                          <a:cs typeface="Arial"/>
                        </a:rPr>
                        <a:t>&gt;</a:t>
                      </a:r>
                      <a:r>
                        <a:rPr lang="en-US" sz="3500" dirty="0">
                          <a:latin typeface="Arial"/>
                          <a:cs typeface="Arial"/>
                        </a:rPr>
                        <a:t>10 mm, the applied force is transmitted primarily through the perimeters, not through the internal structure</a:t>
                      </a:r>
                      <a:r>
                        <a:rPr lang="sk-SK" sz="3500" dirty="0">
                          <a:latin typeface="Arial"/>
                          <a:cs typeface="Arial"/>
                        </a:rPr>
                        <a:t>.</a:t>
                      </a:r>
                    </a:p>
                    <a:p>
                      <a:r>
                        <a:rPr lang="sk-SK" sz="3500" dirty="0">
                          <a:latin typeface="Arial"/>
                          <a:cs typeface="Arial"/>
                        </a:rPr>
                        <a:t>G20: </a:t>
                      </a:r>
                      <a:r>
                        <a:rPr lang="sk-SK" sz="3500" dirty="0" err="1">
                          <a:latin typeface="Arial"/>
                          <a:cs typeface="Arial"/>
                        </a:rPr>
                        <a:t>sudden</a:t>
                      </a:r>
                      <a:r>
                        <a:rPr lang="sk-SK" sz="3500" dirty="0">
                          <a:latin typeface="Arial"/>
                          <a:cs typeface="Arial"/>
                        </a:rPr>
                        <a:t> drop in </a:t>
                      </a:r>
                      <a:r>
                        <a:rPr lang="sk-SK" sz="3500" dirty="0" err="1">
                          <a:latin typeface="Arial"/>
                          <a:cs typeface="Arial"/>
                        </a:rPr>
                        <a:t>applied</a:t>
                      </a:r>
                      <a:r>
                        <a:rPr lang="sk-SK" sz="3500" dirty="0">
                          <a:latin typeface="Arial"/>
                          <a:cs typeface="Arial"/>
                        </a:rPr>
                        <a:t> </a:t>
                      </a:r>
                      <a:r>
                        <a:rPr lang="sk-SK" sz="3500" dirty="0" err="1">
                          <a:latin typeface="Arial"/>
                          <a:cs typeface="Arial"/>
                        </a:rPr>
                        <a:t>force</a:t>
                      </a:r>
                      <a:r>
                        <a:rPr lang="sk-SK" sz="3500" dirty="0">
                          <a:latin typeface="Arial"/>
                          <a:cs typeface="Arial"/>
                        </a:rPr>
                        <a:t> @ 3,25 mm </a:t>
                      </a:r>
                      <a:r>
                        <a:rPr lang="sk-SK" sz="3500" dirty="0" err="1">
                          <a:latin typeface="Arial"/>
                          <a:cs typeface="Arial"/>
                        </a:rPr>
                        <a:t>elongation</a:t>
                      </a:r>
                      <a:r>
                        <a:rPr lang="sk-SK" sz="3500" dirty="0">
                          <a:latin typeface="Arial"/>
                          <a:cs typeface="Arial"/>
                        </a:rPr>
                        <a:t>.</a:t>
                      </a:r>
                    </a:p>
                    <a:p>
                      <a:r>
                        <a:rPr lang="sk-SK" sz="3500" dirty="0">
                          <a:latin typeface="Arial"/>
                          <a:cs typeface="Arial"/>
                        </a:rPr>
                        <a:t>K20: </a:t>
                      </a:r>
                      <a:r>
                        <a:rPr lang="sk-SK" sz="3500" dirty="0" err="1">
                          <a:latin typeface="Arial"/>
                          <a:cs typeface="Arial"/>
                        </a:rPr>
                        <a:t>highest</a:t>
                      </a:r>
                      <a:r>
                        <a:rPr lang="sk-SK" sz="3500" dirty="0">
                          <a:latin typeface="Arial"/>
                          <a:cs typeface="Arial"/>
                        </a:rPr>
                        <a:t> </a:t>
                      </a:r>
                      <a:r>
                        <a:rPr lang="sk-SK" sz="3500" dirty="0" err="1">
                          <a:latin typeface="Arial"/>
                          <a:cs typeface="Arial"/>
                        </a:rPr>
                        <a:t>transferred</a:t>
                      </a:r>
                      <a:r>
                        <a:rPr lang="sk-SK" sz="3500" dirty="0">
                          <a:latin typeface="Arial"/>
                          <a:cs typeface="Arial"/>
                        </a:rPr>
                        <a:t> </a:t>
                      </a:r>
                      <a:r>
                        <a:rPr lang="sk-SK" sz="3500" dirty="0" err="1">
                          <a:latin typeface="Arial"/>
                          <a:cs typeface="Arial"/>
                        </a:rPr>
                        <a:t>force</a:t>
                      </a:r>
                      <a:r>
                        <a:rPr lang="sk-SK" sz="3500" dirty="0">
                          <a:latin typeface="Arial"/>
                          <a:cs typeface="Arial"/>
                        </a:rPr>
                        <a:t>.</a:t>
                      </a:r>
                    </a:p>
                    <a:p>
                      <a:r>
                        <a:rPr lang="sk-SK" sz="3500" dirty="0">
                          <a:latin typeface="Arial"/>
                          <a:cs typeface="Arial"/>
                        </a:rPr>
                        <a:t>K25: </a:t>
                      </a:r>
                      <a:r>
                        <a:rPr lang="sk-SK" sz="3500" dirty="0" err="1">
                          <a:latin typeface="Arial"/>
                          <a:cs typeface="Arial"/>
                        </a:rPr>
                        <a:t>lowest</a:t>
                      </a:r>
                      <a:r>
                        <a:rPr lang="sk-SK" sz="3500" dirty="0">
                          <a:latin typeface="Arial"/>
                          <a:cs typeface="Arial"/>
                        </a:rPr>
                        <a:t> </a:t>
                      </a:r>
                      <a:r>
                        <a:rPr lang="sk-SK" sz="3500" dirty="0" err="1">
                          <a:latin typeface="Arial"/>
                          <a:cs typeface="Arial"/>
                        </a:rPr>
                        <a:t>toughness</a:t>
                      </a:r>
                      <a:r>
                        <a:rPr lang="sk-SK" sz="3500" dirty="0">
                          <a:latin typeface="Arial"/>
                          <a:cs typeface="Aria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sk-SK" sz="3500" b="1" dirty="0">
                          <a:solidFill>
                            <a:srgbClr val="002060"/>
                          </a:solidFill>
                          <a:latin typeface="Arial"/>
                          <a:cs typeface="Arial"/>
                        </a:rPr>
                        <a:t>2) AL-PLA HF filament part </a:t>
                      </a:r>
                      <a:r>
                        <a:rPr lang="sk-SK" sz="3500" b="1" dirty="0" err="1">
                          <a:solidFill>
                            <a:srgbClr val="002060"/>
                          </a:solidFill>
                          <a:latin typeface="Arial"/>
                          <a:cs typeface="Arial"/>
                        </a:rPr>
                        <a:t>sintering</a:t>
                      </a:r>
                      <a:r>
                        <a:rPr lang="sk-SK" sz="3500" b="1" dirty="0">
                          <a:solidFill>
                            <a:srgbClr val="002060"/>
                          </a:solidFill>
                          <a:latin typeface="Arial"/>
                          <a:cs typeface="Arial"/>
                        </a:rPr>
                        <a:t> and </a:t>
                      </a:r>
                      <a:r>
                        <a:rPr lang="sk-SK" sz="3500" b="1" dirty="0" err="1">
                          <a:solidFill>
                            <a:srgbClr val="002060"/>
                          </a:solidFill>
                          <a:latin typeface="Arial"/>
                          <a:cs typeface="Arial"/>
                        </a:rPr>
                        <a:t>observation</a:t>
                      </a:r>
                      <a:r>
                        <a:rPr lang="sk-SK" sz="3500" b="1" dirty="0">
                          <a:solidFill>
                            <a:srgbClr val="002060"/>
                          </a:solidFill>
                          <a:latin typeface="Arial"/>
                          <a:cs typeface="Arial"/>
                        </a:rPr>
                        <a:t>:</a:t>
                      </a:r>
                    </a:p>
                    <a:p>
                      <a:r>
                        <a:rPr lang="sk-SK" sz="3500" b="1" dirty="0">
                          <a:latin typeface="Arial"/>
                          <a:cs typeface="Arial"/>
                        </a:rPr>
                        <a:t>Variant 1: </a:t>
                      </a:r>
                      <a:r>
                        <a:rPr lang="en-US" sz="3500" dirty="0">
                          <a:latin typeface="Arial"/>
                          <a:cs typeface="Arial"/>
                        </a:rPr>
                        <a:t>No sintered sample was obtained using V1 mode. It is assumed that the PLA matrix was burnt out without sufficient heating to bind the metal particles. </a:t>
                      </a:r>
                      <a:endParaRPr lang="sk-SK" sz="3500" dirty="0">
                        <a:latin typeface="Arial"/>
                        <a:cs typeface="Arial"/>
                      </a:endParaRPr>
                    </a:p>
                    <a:p>
                      <a:pPr marL="514350" indent="-514350">
                        <a:buAutoNum type="alphaLcParenR"/>
                      </a:pPr>
                      <a:r>
                        <a:rPr lang="sk-SK" sz="3500" b="1" dirty="0">
                          <a:latin typeface="Arial"/>
                          <a:cs typeface="Arial"/>
                        </a:rPr>
                        <a:t>Pre-</a:t>
                      </a:r>
                      <a:r>
                        <a:rPr lang="sk-SK" sz="3500" b="1" dirty="0" err="1">
                          <a:latin typeface="Arial"/>
                          <a:cs typeface="Arial"/>
                        </a:rPr>
                        <a:t>sintering</a:t>
                      </a:r>
                      <a:r>
                        <a:rPr lang="sk-SK" sz="3500" b="1" dirty="0">
                          <a:latin typeface="Arial"/>
                          <a:cs typeface="Arial"/>
                        </a:rPr>
                        <a:t>: </a:t>
                      </a:r>
                      <a:r>
                        <a:rPr lang="en-US" sz="3500" dirty="0">
                          <a:latin typeface="Arial"/>
                          <a:cs typeface="Arial"/>
                        </a:rPr>
                        <a:t>Aluminum particles can be observed dispersed in the PLA binder. </a:t>
                      </a:r>
                      <a:endParaRPr lang="sk-SK" sz="3500" dirty="0">
                        <a:latin typeface="Arial"/>
                        <a:cs typeface="Arial"/>
                      </a:endParaRPr>
                    </a:p>
                    <a:p>
                      <a:pPr marL="514350" indent="-514350">
                        <a:buAutoNum type="alphaLcParenR"/>
                      </a:pPr>
                      <a:r>
                        <a:rPr lang="sk-SK" sz="3500" b="1" dirty="0">
                          <a:latin typeface="Arial"/>
                          <a:cs typeface="Arial"/>
                        </a:rPr>
                        <a:t>Variant 2 </a:t>
                      </a:r>
                      <a:r>
                        <a:rPr lang="sk-SK" sz="3500" b="1" dirty="0" err="1">
                          <a:latin typeface="Arial"/>
                          <a:cs typeface="Arial"/>
                        </a:rPr>
                        <a:t>regime</a:t>
                      </a:r>
                      <a:r>
                        <a:rPr lang="sk-SK" sz="3500" b="1" dirty="0">
                          <a:latin typeface="Arial"/>
                          <a:cs typeface="Arial"/>
                        </a:rPr>
                        <a:t>: </a:t>
                      </a:r>
                      <a:r>
                        <a:rPr lang="sk-SK" sz="3500" dirty="0" err="1">
                          <a:latin typeface="Arial"/>
                          <a:cs typeface="Arial"/>
                        </a:rPr>
                        <a:t>close</a:t>
                      </a:r>
                      <a:r>
                        <a:rPr lang="sk-SK" sz="3500" dirty="0">
                          <a:latin typeface="Arial"/>
                          <a:cs typeface="Arial"/>
                        </a:rPr>
                        <a:t> to no </a:t>
                      </a:r>
                      <a:r>
                        <a:rPr lang="sk-SK" sz="3500" dirty="0" err="1">
                          <a:latin typeface="Arial"/>
                          <a:cs typeface="Arial"/>
                        </a:rPr>
                        <a:t>mechanical</a:t>
                      </a:r>
                      <a:r>
                        <a:rPr lang="sk-SK" sz="3500" dirty="0">
                          <a:latin typeface="Arial"/>
                          <a:cs typeface="Arial"/>
                        </a:rPr>
                        <a:t> </a:t>
                      </a:r>
                      <a:r>
                        <a:rPr lang="sk-SK" sz="3500" dirty="0" err="1">
                          <a:latin typeface="Arial"/>
                          <a:cs typeface="Arial"/>
                        </a:rPr>
                        <a:t>properties</a:t>
                      </a:r>
                      <a:r>
                        <a:rPr lang="sk-SK" sz="3500" dirty="0">
                          <a:latin typeface="Arial"/>
                          <a:cs typeface="Arial"/>
                        </a:rPr>
                        <a:t>. </a:t>
                      </a:r>
                      <a:r>
                        <a:rPr lang="sk-SK" sz="3500" dirty="0" err="1">
                          <a:latin typeface="Arial"/>
                          <a:cs typeface="Arial"/>
                        </a:rPr>
                        <a:t>Fig</a:t>
                      </a:r>
                      <a:r>
                        <a:rPr lang="sk-SK" sz="3500" dirty="0">
                          <a:latin typeface="Arial"/>
                          <a:cs typeface="Arial"/>
                        </a:rPr>
                        <a:t>: </a:t>
                      </a:r>
                      <a:r>
                        <a:rPr lang="en-US" sz="3500" dirty="0">
                          <a:latin typeface="Arial"/>
                          <a:cs typeface="Arial"/>
                        </a:rPr>
                        <a:t>spherical particles of Al powder without interlocking or binding</a:t>
                      </a:r>
                      <a:r>
                        <a:rPr lang="sk-SK" sz="3500" dirty="0">
                          <a:latin typeface="Arial"/>
                          <a:cs typeface="Arial"/>
                        </a:rPr>
                        <a:t>.</a:t>
                      </a:r>
                    </a:p>
                    <a:p>
                      <a:pPr marL="514350" indent="-514350">
                        <a:buAutoNum type="alphaLcParenR"/>
                      </a:pPr>
                      <a:r>
                        <a:rPr lang="sk-SK" sz="3500" b="1" dirty="0">
                          <a:latin typeface="Arial"/>
                          <a:cs typeface="Arial"/>
                        </a:rPr>
                        <a:t>Variant 3 </a:t>
                      </a:r>
                      <a:r>
                        <a:rPr lang="sk-SK" sz="3500" b="1" dirty="0" err="1">
                          <a:latin typeface="Arial"/>
                          <a:cs typeface="Arial"/>
                        </a:rPr>
                        <a:t>regime</a:t>
                      </a:r>
                      <a:r>
                        <a:rPr lang="sk-SK" sz="3500" b="1" dirty="0">
                          <a:latin typeface="Arial"/>
                          <a:cs typeface="Arial"/>
                        </a:rPr>
                        <a:t>: </a:t>
                      </a:r>
                      <a:r>
                        <a:rPr lang="en-US" sz="3500" dirty="0">
                          <a:latin typeface="Arial"/>
                          <a:cs typeface="Arial"/>
                        </a:rPr>
                        <a:t>short and intense high heating temperature melted the oxide layer of Al</a:t>
                      </a:r>
                      <a:r>
                        <a:rPr lang="en-US" sz="3500" baseline="-25000" dirty="0">
                          <a:latin typeface="Arial"/>
                          <a:cs typeface="Arial"/>
                        </a:rPr>
                        <a:t>2</a:t>
                      </a:r>
                      <a:r>
                        <a:rPr lang="en-US" sz="3500" dirty="0">
                          <a:latin typeface="Arial"/>
                          <a:cs typeface="Arial"/>
                        </a:rPr>
                        <a:t>O</a:t>
                      </a:r>
                      <a:r>
                        <a:rPr lang="en-US" sz="3500" baseline="-25000" dirty="0">
                          <a:latin typeface="Arial"/>
                          <a:cs typeface="Arial"/>
                        </a:rPr>
                        <a:t>3</a:t>
                      </a:r>
                      <a:r>
                        <a:rPr lang="en-US" sz="3500" dirty="0">
                          <a:latin typeface="Arial"/>
                          <a:cs typeface="Arial"/>
                        </a:rPr>
                        <a:t> on the particle surface and the desired interlocking of the particles occurred.</a:t>
                      </a:r>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821337">
                <a:tc gridSpan="2">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sk-SK"/>
                    </a:p>
                  </a:txBody>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904767265"/>
              </p:ext>
            </p:extLst>
          </p:nvPr>
        </p:nvGraphicFramePr>
        <p:xfrm>
          <a:off x="1317621" y="35993703"/>
          <a:ext cx="29764038" cy="51358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48780">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199041">
                <a:tc>
                  <a:txBody>
                    <a:bodyPr/>
                    <a:lstStyle/>
                    <a:p>
                      <a:pPr algn="just"/>
                      <a:r>
                        <a:rPr lang="en-US" sz="3500" dirty="0">
                          <a:solidFill>
                            <a:srgbClr val="002060"/>
                          </a:solidFill>
                          <a:latin typeface="Arial" panose="020B0604020202020204" pitchFamily="34" charset="0"/>
                          <a:cs typeface="Arial" panose="020B0604020202020204" pitchFamily="34" charset="0"/>
                        </a:rPr>
                        <a:t>This paper was focused on bringing an attention to potentially cost-effective technology able to create complex aluminum alloy parts, suitable for proposed overcasting technology. Results of the preliminary tensile testing of the PLA specimen with varying cellular infill showed that the chosen structure affects the final tensile characteristics. Tighter closed cell Kelvin structure at 25 % relative density was shown to be able to transfer relatively high forces but provides the least elongation. Relative density of Gyroid variant does not seem to affect the resulting maximal tensile force.</a:t>
                      </a:r>
                    </a:p>
                    <a:p>
                      <a:pPr algn="just"/>
                      <a:r>
                        <a:rPr lang="en-US" sz="3500" dirty="0">
                          <a:solidFill>
                            <a:srgbClr val="002060"/>
                          </a:solidFill>
                          <a:latin typeface="Arial" panose="020B0604020202020204" pitchFamily="34" charset="0"/>
                          <a:cs typeface="Arial" panose="020B0604020202020204" pitchFamily="34" charset="0"/>
                        </a:rPr>
                        <a:t>Regarding the insufficient knowledgebase of the sintering regimes of high filled AL</a:t>
                      </a:r>
                      <a:r>
                        <a:rPr lang="sk-SK" sz="3500" dirty="0">
                          <a:solidFill>
                            <a:srgbClr val="002060"/>
                          </a:solidFill>
                          <a:latin typeface="Arial" panose="020B0604020202020204" pitchFamily="34" charset="0"/>
                          <a:cs typeface="Arial" panose="020B0604020202020204" pitchFamily="34" charset="0"/>
                        </a:rPr>
                        <a:t>-</a:t>
                      </a:r>
                      <a:r>
                        <a:rPr lang="en-US" sz="3500" dirty="0">
                          <a:solidFill>
                            <a:srgbClr val="002060"/>
                          </a:solidFill>
                          <a:latin typeface="Arial" panose="020B0604020202020204" pitchFamily="34" charset="0"/>
                          <a:cs typeface="Arial" panose="020B0604020202020204" pitchFamily="34" charset="0"/>
                        </a:rPr>
                        <a:t>PLA filament, experimental regimes were conducted, and the promising results were achieved by utilizing V3 sintering variant using electric induction furnace, labeled “blast sintering” by the authors. There is still much room for improvement of the </a:t>
                      </a:r>
                      <a:r>
                        <a:rPr lang="en-US" sz="3500" dirty="0" err="1">
                          <a:solidFill>
                            <a:srgbClr val="002060"/>
                          </a:solidFill>
                          <a:latin typeface="Arial" panose="020B0604020202020204" pitchFamily="34" charset="0"/>
                          <a:cs typeface="Arial" panose="020B0604020202020204" pitchFamily="34" charset="0"/>
                        </a:rPr>
                        <a:t>debinding</a:t>
                      </a:r>
                      <a:r>
                        <a:rPr lang="en-US" sz="3500" dirty="0">
                          <a:solidFill>
                            <a:srgbClr val="002060"/>
                          </a:solidFill>
                          <a:latin typeface="Arial" panose="020B0604020202020204" pitchFamily="34" charset="0"/>
                          <a:cs typeface="Arial" panose="020B0604020202020204" pitchFamily="34" charset="0"/>
                        </a:rPr>
                        <a:t> and sintering system – a furnace with controlled temperature and/or inert atmosphere can be utilized in the future experiments.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623639778"/>
              </p:ext>
            </p:extLst>
          </p:nvPr>
        </p:nvGraphicFramePr>
        <p:xfrm>
          <a:off x="1317621" y="41129583"/>
          <a:ext cx="29764038" cy="14020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528677">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05551">
                <a:tc>
                  <a:txBody>
                    <a:bodyPr/>
                    <a:lstStyle/>
                    <a:p>
                      <a:pPr lvl="0">
                        <a:buNone/>
                      </a:pPr>
                      <a:r>
                        <a:rPr lang="en-US" sz="3500" kern="1200" noProof="1">
                          <a:solidFill>
                            <a:schemeClr val="tx1"/>
                          </a:solidFill>
                          <a:latin typeface="Arial"/>
                          <a:ea typeface="+mn-ea"/>
                          <a:cs typeface="Arial"/>
                        </a:rPr>
                        <a:t>The article was created as part of the grant agency project: KEGA 029ŽU-4/2023. The authors thank the agency for the support.</a:t>
                      </a:r>
                      <a:endParaRPr lang="en-US" sz="3500" kern="1200" dirty="0">
                        <a:solidFill>
                          <a:schemeClr val="tx1"/>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9" name="Obrázok 8" descr="Obrázok, na ktorom je diagram, rad, technický výkres, text&#10;&#10;Automaticky generovaný popis">
            <a:extLst>
              <a:ext uri="{FF2B5EF4-FFF2-40B4-BE49-F238E27FC236}">
                <a16:creationId xmlns:a16="http://schemas.microsoft.com/office/drawing/2014/main" id="{C78281A2-E4B8-E429-FFA8-6FE0DD2E84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3092" y="18589656"/>
            <a:ext cx="5793307" cy="4320000"/>
          </a:xfrm>
          <a:prstGeom prst="rect">
            <a:avLst/>
          </a:prstGeom>
          <a:ln>
            <a:solidFill>
              <a:schemeClr val="tx1"/>
            </a:solidFill>
          </a:ln>
        </p:spPr>
      </p:pic>
      <p:pic>
        <p:nvPicPr>
          <p:cNvPr id="10" name="Picture 1">
            <a:extLst>
              <a:ext uri="{FF2B5EF4-FFF2-40B4-BE49-F238E27FC236}">
                <a16:creationId xmlns:a16="http://schemas.microsoft.com/office/drawing/2014/main" id="{602113A7-2ED1-8276-0F4B-A11DFD7D5E3E}"/>
              </a:ext>
            </a:extLst>
          </p:cNvPr>
          <p:cNvPicPr>
            <a:picLocks noChangeAspect="1"/>
          </p:cNvPicPr>
          <p:nvPr/>
        </p:nvPicPr>
        <p:blipFill>
          <a:blip r:embed="rId5">
            <a:extLst>
              <a:ext uri="{28A0092B-C50C-407E-A947-70E740481C1C}">
                <a14:useLocalDpi xmlns:a14="http://schemas.microsoft.com/office/drawing/2010/main" val="0"/>
              </a:ext>
            </a:extLst>
          </a:blip>
          <a:srcRect l="1703" r="1703"/>
          <a:stretch>
            <a:fillRect/>
          </a:stretch>
        </p:blipFill>
        <p:spPr bwMode="auto">
          <a:xfrm>
            <a:off x="10421870" y="18589656"/>
            <a:ext cx="5552119" cy="4320000"/>
          </a:xfrm>
          <a:prstGeom prst="rect">
            <a:avLst/>
          </a:prstGeom>
          <a:noFill/>
          <a:ln>
            <a:solidFill>
              <a:schemeClr val="tx1"/>
            </a:solidFill>
          </a:ln>
          <a:extLst>
            <a:ext uri="{53640926-AAD7-44D8-BBD7-CCE9431645EC}">
              <a14:shadowObscured xmlns:a14="http://schemas.microsoft.com/office/drawing/2010/main"/>
            </a:ext>
          </a:extLst>
        </p:spPr>
      </p:pic>
      <p:pic>
        <p:nvPicPr>
          <p:cNvPr id="11" name="Picture 1">
            <a:extLst>
              <a:ext uri="{FF2B5EF4-FFF2-40B4-BE49-F238E27FC236}">
                <a16:creationId xmlns:a16="http://schemas.microsoft.com/office/drawing/2014/main" id="{0B6EC3BA-5BE3-FF0F-CB86-170BF85260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900457" y="29165600"/>
            <a:ext cx="11070141" cy="6674470"/>
          </a:xfrm>
          <a:prstGeom prst="rect">
            <a:avLst/>
          </a:prstGeom>
          <a:noFill/>
          <a:ln>
            <a:noFill/>
          </a:ln>
        </p:spPr>
      </p:pic>
      <p:pic>
        <p:nvPicPr>
          <p:cNvPr id="12" name="Obrázok 11" descr="Obrázok, na ktorom je stroj, valec, domáci spotrebič, vnútri&#10;&#10;Automaticky generovaný popis">
            <a:extLst>
              <a:ext uri="{FF2B5EF4-FFF2-40B4-BE49-F238E27FC236}">
                <a16:creationId xmlns:a16="http://schemas.microsoft.com/office/drawing/2014/main" id="{C9339ADF-1106-4763-6A9E-AF50083939A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2619" t="6583" r="18438" b="7765"/>
          <a:stretch/>
        </p:blipFill>
        <p:spPr bwMode="auto">
          <a:xfrm>
            <a:off x="12000547" y="29131421"/>
            <a:ext cx="2747840" cy="6415400"/>
          </a:xfrm>
          <a:prstGeom prst="rect">
            <a:avLst/>
          </a:prstGeom>
          <a:ln>
            <a:noFill/>
          </a:ln>
          <a:extLst>
            <a:ext uri="{53640926-AAD7-44D8-BBD7-CCE9431645EC}">
              <a14:shadowObscured xmlns:a14="http://schemas.microsoft.com/office/drawing/2010/main"/>
            </a:ext>
          </a:extLst>
        </p:spPr>
      </p:pic>
      <p:pic>
        <p:nvPicPr>
          <p:cNvPr id="13" name="Picture 1">
            <a:extLst>
              <a:ext uri="{FF2B5EF4-FFF2-40B4-BE49-F238E27FC236}">
                <a16:creationId xmlns:a16="http://schemas.microsoft.com/office/drawing/2014/main" id="{1207EF90-6A12-C6E5-87B9-3B992812B2AD}"/>
              </a:ext>
            </a:extLst>
          </p:cNvPr>
          <p:cNvPicPr>
            <a:picLocks noChangeAspect="1"/>
          </p:cNvPicPr>
          <p:nvPr/>
        </p:nvPicPr>
        <p:blipFill>
          <a:blip r:embed="rId8">
            <a:extLst>
              <a:ext uri="{28A0092B-C50C-407E-A947-70E740481C1C}">
                <a14:useLocalDpi xmlns:a14="http://schemas.microsoft.com/office/drawing/2010/main" val="0"/>
              </a:ext>
            </a:extLst>
          </a:blip>
          <a:srcRect t="175" b="175"/>
          <a:stretch>
            <a:fillRect/>
          </a:stretch>
        </p:blipFill>
        <p:spPr bwMode="auto">
          <a:xfrm>
            <a:off x="15195501" y="29569963"/>
            <a:ext cx="15646624" cy="6423740"/>
          </a:xfrm>
          <a:prstGeom prst="rect">
            <a:avLst/>
          </a:prstGeom>
          <a:noFill/>
          <a:ln>
            <a:noFill/>
          </a:ln>
          <a:extLst>
            <a:ext uri="{53640926-AAD7-44D8-BBD7-CCE9431645EC}">
              <a14:shadowObscured xmlns:a14="http://schemas.microsoft.com/office/drawing/2010/main"/>
            </a:ext>
          </a:extLst>
        </p:spPr>
      </p:pic>
      <p:graphicFrame>
        <p:nvGraphicFramePr>
          <p:cNvPr id="16" name="Tabuľka 15">
            <a:extLst>
              <a:ext uri="{FF2B5EF4-FFF2-40B4-BE49-F238E27FC236}">
                <a16:creationId xmlns:a16="http://schemas.microsoft.com/office/drawing/2014/main" id="{836CC1F0-8DBA-0D45-D497-2BC27C99B0FF}"/>
              </a:ext>
            </a:extLst>
          </p:cNvPr>
          <p:cNvGraphicFramePr>
            <a:graphicFrameLocks noGrp="1"/>
          </p:cNvGraphicFramePr>
          <p:nvPr>
            <p:extLst>
              <p:ext uri="{D42A27DB-BD31-4B8C-83A1-F6EECF244321}">
                <p14:modId xmlns:p14="http://schemas.microsoft.com/office/powerpoint/2010/main" val="2675679444"/>
              </p:ext>
            </p:extLst>
          </p:nvPr>
        </p:nvGraphicFramePr>
        <p:xfrm>
          <a:off x="17727563" y="19884263"/>
          <a:ext cx="13114563" cy="3025393"/>
        </p:xfrm>
        <a:graphic>
          <a:graphicData uri="http://schemas.openxmlformats.org/drawingml/2006/table">
            <a:tbl>
              <a:tblPr firstRow="1" firstCol="1" lastRow="1" lastCol="1" bandRow="1" bandCol="1">
                <a:tableStyleId>{7E9639D4-E3E2-4D34-9284-5A2195B3D0D7}</a:tableStyleId>
              </a:tblPr>
              <a:tblGrid>
                <a:gridCol w="3590344">
                  <a:extLst>
                    <a:ext uri="{9D8B030D-6E8A-4147-A177-3AD203B41FA5}">
                      <a16:colId xmlns:a16="http://schemas.microsoft.com/office/drawing/2014/main" val="1759742414"/>
                    </a:ext>
                  </a:extLst>
                </a:gridCol>
                <a:gridCol w="3251404">
                  <a:extLst>
                    <a:ext uri="{9D8B030D-6E8A-4147-A177-3AD203B41FA5}">
                      <a16:colId xmlns:a16="http://schemas.microsoft.com/office/drawing/2014/main" val="1648321850"/>
                    </a:ext>
                  </a:extLst>
                </a:gridCol>
                <a:gridCol w="3251404">
                  <a:extLst>
                    <a:ext uri="{9D8B030D-6E8A-4147-A177-3AD203B41FA5}">
                      <a16:colId xmlns:a16="http://schemas.microsoft.com/office/drawing/2014/main" val="3634438180"/>
                    </a:ext>
                  </a:extLst>
                </a:gridCol>
                <a:gridCol w="3021411">
                  <a:extLst>
                    <a:ext uri="{9D8B030D-6E8A-4147-A177-3AD203B41FA5}">
                      <a16:colId xmlns:a16="http://schemas.microsoft.com/office/drawing/2014/main" val="3005771022"/>
                    </a:ext>
                  </a:extLst>
                </a:gridCol>
              </a:tblGrid>
              <a:tr h="465073">
                <a:tc>
                  <a:txBody>
                    <a:bodyPr/>
                    <a:lstStyle/>
                    <a:p>
                      <a:pPr>
                        <a:lnSpc>
                          <a:spcPct val="100000"/>
                        </a:lnSpc>
                        <a:spcAft>
                          <a:spcPts val="400"/>
                        </a:spcAft>
                        <a:buNone/>
                      </a:pPr>
                      <a:r>
                        <a:rPr lang="en-US" sz="2800" b="0" dirty="0">
                          <a:effectLst/>
                        </a:rPr>
                        <a:t>Sintering parameter </a:t>
                      </a:r>
                      <a:endParaRPr lang="sk-SK" sz="2800" b="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0000"/>
                        </a:lnSpc>
                        <a:spcAft>
                          <a:spcPts val="400"/>
                        </a:spcAft>
                        <a:buNone/>
                      </a:pPr>
                      <a:r>
                        <a:rPr lang="en-US" sz="2800" b="0" dirty="0">
                          <a:effectLst/>
                        </a:rPr>
                        <a:t>V</a:t>
                      </a:r>
                      <a:r>
                        <a:rPr lang="sk-SK" sz="2800" b="0" dirty="0" err="1">
                          <a:effectLst/>
                        </a:rPr>
                        <a:t>ariant</a:t>
                      </a:r>
                      <a:r>
                        <a:rPr lang="sk-SK" sz="2800" b="0" dirty="0">
                          <a:effectLst/>
                        </a:rPr>
                        <a:t> </a:t>
                      </a:r>
                      <a:r>
                        <a:rPr lang="en-US" sz="2800" b="0" dirty="0">
                          <a:effectLst/>
                        </a:rPr>
                        <a:t>1</a:t>
                      </a:r>
                      <a:endParaRPr lang="sk-SK" sz="2800" b="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0000"/>
                        </a:lnSpc>
                        <a:spcAft>
                          <a:spcPts val="400"/>
                        </a:spcAft>
                        <a:buNone/>
                      </a:pPr>
                      <a:r>
                        <a:rPr lang="en-US" sz="2800" b="0" dirty="0">
                          <a:effectLst/>
                        </a:rPr>
                        <a:t>V</a:t>
                      </a:r>
                      <a:r>
                        <a:rPr lang="sk-SK" sz="2800" b="0" dirty="0" err="1">
                          <a:effectLst/>
                        </a:rPr>
                        <a:t>ariant</a:t>
                      </a:r>
                      <a:r>
                        <a:rPr lang="sk-SK" sz="2800" b="0" dirty="0">
                          <a:effectLst/>
                        </a:rPr>
                        <a:t> </a:t>
                      </a:r>
                      <a:r>
                        <a:rPr lang="en-US" sz="2800" b="0" dirty="0">
                          <a:effectLst/>
                        </a:rPr>
                        <a:t>2</a:t>
                      </a:r>
                      <a:endParaRPr lang="sk-SK" sz="2800" b="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0000"/>
                        </a:lnSpc>
                        <a:spcAft>
                          <a:spcPts val="400"/>
                        </a:spcAft>
                        <a:buNone/>
                      </a:pPr>
                      <a:r>
                        <a:rPr lang="en-US" sz="2800" b="0" dirty="0">
                          <a:effectLst/>
                        </a:rPr>
                        <a:t>V</a:t>
                      </a:r>
                      <a:r>
                        <a:rPr lang="sk-SK" sz="2800" b="0" dirty="0" err="1">
                          <a:effectLst/>
                        </a:rPr>
                        <a:t>ariant</a:t>
                      </a:r>
                      <a:r>
                        <a:rPr lang="sk-SK" sz="2800" b="0" dirty="0">
                          <a:effectLst/>
                        </a:rPr>
                        <a:t> </a:t>
                      </a:r>
                      <a:r>
                        <a:rPr lang="en-US" sz="2800" b="0" dirty="0">
                          <a:effectLst/>
                        </a:rPr>
                        <a:t>3</a:t>
                      </a:r>
                      <a:r>
                        <a:rPr lang="sk-SK" sz="2800" b="0" dirty="0">
                          <a:effectLst/>
                        </a:rPr>
                        <a:t> („</a:t>
                      </a:r>
                      <a:r>
                        <a:rPr lang="sk-SK" sz="2800" b="0" dirty="0" err="1">
                          <a:effectLst/>
                        </a:rPr>
                        <a:t>Blast</a:t>
                      </a:r>
                      <a:r>
                        <a:rPr lang="sk-SK" sz="2800" b="0" dirty="0">
                          <a:effectLst/>
                        </a:rPr>
                        <a:t>“)</a:t>
                      </a:r>
                      <a:endParaRPr lang="sk-SK" sz="2800" b="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355953839"/>
                  </a:ext>
                </a:extLst>
              </a:tr>
              <a:tr h="614229">
                <a:tc>
                  <a:txBody>
                    <a:bodyPr/>
                    <a:lstStyle/>
                    <a:p>
                      <a:pPr>
                        <a:lnSpc>
                          <a:spcPct val="100000"/>
                        </a:lnSpc>
                        <a:spcAft>
                          <a:spcPts val="400"/>
                        </a:spcAft>
                        <a:buNone/>
                      </a:pPr>
                      <a:r>
                        <a:rPr lang="en-US" sz="2800" b="0" dirty="0">
                          <a:effectLst/>
                        </a:rPr>
                        <a:t>Ballast material</a:t>
                      </a:r>
                      <a:endParaRPr lang="sk-SK" sz="2800" b="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0000"/>
                        </a:lnSpc>
                        <a:spcAft>
                          <a:spcPts val="400"/>
                        </a:spcAft>
                        <a:buNone/>
                      </a:pPr>
                      <a:r>
                        <a:rPr lang="en-US" sz="2800" b="0" dirty="0" err="1">
                          <a:effectLst/>
                        </a:rPr>
                        <a:t>Remasil</a:t>
                      </a:r>
                      <a:r>
                        <a:rPr lang="en-US" sz="2800" b="0" dirty="0">
                          <a:effectLst/>
                        </a:rPr>
                        <a:t> 48</a:t>
                      </a:r>
                      <a:br>
                        <a:rPr lang="en-US" sz="2800" b="0" dirty="0">
                          <a:effectLst/>
                        </a:rPr>
                      </a:br>
                      <a:r>
                        <a:rPr lang="en-US" sz="2800" b="0" dirty="0">
                          <a:effectLst/>
                        </a:rPr>
                        <a:t>(Al</a:t>
                      </a:r>
                      <a:r>
                        <a:rPr lang="en-US" sz="2800" b="0" baseline="-25000" dirty="0">
                          <a:effectLst/>
                        </a:rPr>
                        <a:t>2</a:t>
                      </a:r>
                      <a:r>
                        <a:rPr lang="en-US" sz="2800" b="0" dirty="0">
                          <a:effectLst/>
                        </a:rPr>
                        <a:t>O</a:t>
                      </a:r>
                      <a:r>
                        <a:rPr lang="en-US" sz="2800" b="0" baseline="-25000" dirty="0">
                          <a:effectLst/>
                        </a:rPr>
                        <a:t>3</a:t>
                      </a:r>
                      <a:r>
                        <a:rPr lang="en-US" sz="2800" b="0" dirty="0">
                          <a:effectLst/>
                        </a:rPr>
                        <a:t> + SiO</a:t>
                      </a:r>
                      <a:r>
                        <a:rPr lang="en-US" sz="2800" b="0" baseline="-25000" dirty="0">
                          <a:effectLst/>
                        </a:rPr>
                        <a:t>2</a:t>
                      </a:r>
                      <a:r>
                        <a:rPr lang="en-US" sz="2800" b="0" dirty="0">
                          <a:effectLst/>
                        </a:rPr>
                        <a:t>)</a:t>
                      </a:r>
                      <a:endParaRPr lang="sk-SK" sz="2800" b="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0000"/>
                        </a:lnSpc>
                        <a:spcAft>
                          <a:spcPts val="400"/>
                        </a:spcAft>
                        <a:buNone/>
                      </a:pPr>
                      <a:r>
                        <a:rPr lang="en-US" sz="2800" b="0">
                          <a:effectLst/>
                        </a:rPr>
                        <a:t>Powdered </a:t>
                      </a:r>
                      <a:br>
                        <a:rPr lang="en-US" sz="2800" b="0">
                          <a:effectLst/>
                        </a:rPr>
                      </a:br>
                      <a:r>
                        <a:rPr lang="en-US" sz="2800" b="0">
                          <a:effectLst/>
                        </a:rPr>
                        <a:t>Graphite</a:t>
                      </a:r>
                      <a:endParaRPr lang="sk-SK" sz="2800" b="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0000"/>
                        </a:lnSpc>
                        <a:spcAft>
                          <a:spcPts val="400"/>
                        </a:spcAft>
                        <a:buNone/>
                      </a:pPr>
                      <a:r>
                        <a:rPr lang="en-US" sz="2800" b="0" dirty="0">
                          <a:effectLst/>
                        </a:rPr>
                        <a:t>Powdered </a:t>
                      </a:r>
                      <a:br>
                        <a:rPr lang="en-US" sz="2800" b="0" dirty="0">
                          <a:effectLst/>
                        </a:rPr>
                      </a:br>
                      <a:r>
                        <a:rPr lang="en-US" sz="2800" b="0" dirty="0">
                          <a:effectLst/>
                        </a:rPr>
                        <a:t>Graphite</a:t>
                      </a:r>
                      <a:endParaRPr lang="sk-SK" sz="2800" b="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727398979"/>
                  </a:ext>
                </a:extLst>
              </a:tr>
              <a:tr h="426238">
                <a:tc>
                  <a:txBody>
                    <a:bodyPr/>
                    <a:lstStyle/>
                    <a:p>
                      <a:pPr>
                        <a:lnSpc>
                          <a:spcPct val="100000"/>
                        </a:lnSpc>
                        <a:spcAft>
                          <a:spcPts val="400"/>
                        </a:spcAft>
                        <a:buNone/>
                      </a:pPr>
                      <a:r>
                        <a:rPr lang="en-US" sz="2800" b="0">
                          <a:effectLst/>
                        </a:rPr>
                        <a:t>Ballast coverage</a:t>
                      </a:r>
                      <a:endParaRPr lang="sk-SK" sz="2800" b="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0000"/>
                        </a:lnSpc>
                        <a:spcAft>
                          <a:spcPts val="400"/>
                        </a:spcAft>
                        <a:buNone/>
                      </a:pPr>
                      <a:r>
                        <a:rPr lang="en-US" sz="2800" b="0" dirty="0">
                          <a:effectLst/>
                        </a:rPr>
                        <a:t>10 g black coal</a:t>
                      </a:r>
                      <a:endParaRPr lang="sk-SK" sz="2800" b="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0000"/>
                        </a:lnSpc>
                        <a:spcAft>
                          <a:spcPts val="400"/>
                        </a:spcAft>
                        <a:buNone/>
                      </a:pPr>
                      <a:r>
                        <a:rPr lang="en-US" sz="2800" b="0">
                          <a:effectLst/>
                        </a:rPr>
                        <a:t>-</a:t>
                      </a:r>
                      <a:endParaRPr lang="sk-SK" sz="2800" b="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0000"/>
                        </a:lnSpc>
                        <a:spcAft>
                          <a:spcPts val="400"/>
                        </a:spcAft>
                        <a:buNone/>
                      </a:pPr>
                      <a:r>
                        <a:rPr lang="en-US" sz="2800" b="0" dirty="0">
                          <a:effectLst/>
                        </a:rPr>
                        <a:t>-</a:t>
                      </a:r>
                      <a:endParaRPr lang="sk-SK" sz="2800" b="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4269827932"/>
                  </a:ext>
                </a:extLst>
              </a:tr>
              <a:tr h="938670">
                <a:tc>
                  <a:txBody>
                    <a:bodyPr/>
                    <a:lstStyle/>
                    <a:p>
                      <a:pPr>
                        <a:lnSpc>
                          <a:spcPct val="100000"/>
                        </a:lnSpc>
                        <a:spcAft>
                          <a:spcPts val="400"/>
                        </a:spcAft>
                        <a:buNone/>
                      </a:pPr>
                      <a:r>
                        <a:rPr lang="en-US" sz="2800" b="0" dirty="0">
                          <a:effectLst/>
                        </a:rPr>
                        <a:t>Sintering time </a:t>
                      </a:r>
                      <a:br>
                        <a:rPr lang="en-US" sz="2800" b="0" dirty="0">
                          <a:effectLst/>
                        </a:rPr>
                      </a:br>
                      <a:r>
                        <a:rPr lang="en-US" sz="2800" b="0" dirty="0">
                          <a:effectLst/>
                        </a:rPr>
                        <a:t>and temperature</a:t>
                      </a:r>
                      <a:endParaRPr lang="sk-SK" sz="2800" b="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0000"/>
                        </a:lnSpc>
                        <a:spcAft>
                          <a:spcPts val="400"/>
                        </a:spcAft>
                        <a:buNone/>
                      </a:pPr>
                      <a:r>
                        <a:rPr lang="en-US" sz="2800" b="0">
                          <a:effectLst/>
                        </a:rPr>
                        <a:t>45 min @ 450 °C</a:t>
                      </a:r>
                      <a:br>
                        <a:rPr lang="en-US" sz="2800" b="0">
                          <a:effectLst/>
                        </a:rPr>
                      </a:br>
                      <a:r>
                        <a:rPr lang="en-US" sz="2800" b="0">
                          <a:effectLst/>
                        </a:rPr>
                        <a:t>then</a:t>
                      </a:r>
                      <a:br>
                        <a:rPr lang="en-US" sz="2800" b="0">
                          <a:effectLst/>
                        </a:rPr>
                      </a:br>
                      <a:r>
                        <a:rPr lang="en-US" sz="2800" b="0">
                          <a:effectLst/>
                        </a:rPr>
                        <a:t>1.5 hr @ 620 °C</a:t>
                      </a:r>
                      <a:endParaRPr lang="sk-SK" sz="2800" b="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0000"/>
                        </a:lnSpc>
                        <a:spcAft>
                          <a:spcPts val="400"/>
                        </a:spcAft>
                        <a:buNone/>
                      </a:pPr>
                      <a:r>
                        <a:rPr lang="en-US" sz="2800" b="0" dirty="0">
                          <a:effectLst/>
                        </a:rPr>
                        <a:t>45 min @ 450 °C</a:t>
                      </a:r>
                      <a:br>
                        <a:rPr lang="en-US" sz="2800" b="0" dirty="0">
                          <a:effectLst/>
                        </a:rPr>
                      </a:br>
                      <a:r>
                        <a:rPr lang="en-US" sz="2800" b="0" dirty="0">
                          <a:effectLst/>
                        </a:rPr>
                        <a:t>then</a:t>
                      </a:r>
                      <a:br>
                        <a:rPr lang="en-US" sz="2800" b="0" dirty="0">
                          <a:effectLst/>
                        </a:rPr>
                      </a:br>
                      <a:r>
                        <a:rPr lang="en-US" sz="2800" b="0" dirty="0">
                          <a:effectLst/>
                        </a:rPr>
                        <a:t>2 </a:t>
                      </a:r>
                      <a:r>
                        <a:rPr lang="en-US" sz="2800" b="0" dirty="0" err="1">
                          <a:effectLst/>
                        </a:rPr>
                        <a:t>hr</a:t>
                      </a:r>
                      <a:r>
                        <a:rPr lang="en-US" sz="2800" b="0" dirty="0">
                          <a:effectLst/>
                        </a:rPr>
                        <a:t> @ 620 °C</a:t>
                      </a:r>
                      <a:endParaRPr lang="sk-SK" sz="2800" b="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tc>
                  <a:txBody>
                    <a:bodyPr/>
                    <a:lstStyle/>
                    <a:p>
                      <a:pPr>
                        <a:lnSpc>
                          <a:spcPct val="100000"/>
                        </a:lnSpc>
                        <a:spcAft>
                          <a:spcPts val="400"/>
                        </a:spcAft>
                        <a:buNone/>
                      </a:pPr>
                      <a:r>
                        <a:rPr lang="en-US" sz="2800" b="0" dirty="0">
                          <a:effectLst/>
                        </a:rPr>
                        <a:t>2.5 min @ max. </a:t>
                      </a:r>
                      <a:br>
                        <a:rPr lang="en-US" sz="2800" b="0" dirty="0">
                          <a:effectLst/>
                        </a:rPr>
                      </a:br>
                      <a:r>
                        <a:rPr lang="en-US" sz="2800" b="0" dirty="0">
                          <a:effectLst/>
                        </a:rPr>
                        <a:t>inductor power </a:t>
                      </a:r>
                      <a:endParaRPr lang="sk-SK" sz="2800" b="0" dirty="0">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117930797"/>
                  </a:ext>
                </a:extLst>
              </a:tr>
            </a:tbl>
          </a:graphicData>
        </a:graphic>
      </p:graphicFrame>
      <p:pic>
        <p:nvPicPr>
          <p:cNvPr id="14" name="Obrázok 13" descr="Obrázok, na ktorom je snímka obrazovky, vesmír, príroda, astronómia&#10;&#10;Obsah vygenerovaný umelou inteligenciou môže byť nesprávny.">
            <a:extLst>
              <a:ext uri="{FF2B5EF4-FFF2-40B4-BE49-F238E27FC236}">
                <a16:creationId xmlns:a16="http://schemas.microsoft.com/office/drawing/2014/main" id="{D405A150-718D-BBBF-399E-B1EB63D01C6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195500" y="31811843"/>
            <a:ext cx="4979970" cy="3734978"/>
          </a:xfrm>
          <a:prstGeom prst="rect">
            <a:avLst/>
          </a:prstGeom>
        </p:spPr>
      </p:pic>
      <p:pic>
        <p:nvPicPr>
          <p:cNvPr id="22" name="Obrázok 21" descr="Obrázok, na ktorom je snímka obrazovky, vesmír, príroda, bublina&#10;&#10;Obsah vygenerovaný umelou inteligenciou môže byť nesprávny.">
            <a:extLst>
              <a:ext uri="{FF2B5EF4-FFF2-40B4-BE49-F238E27FC236}">
                <a16:creationId xmlns:a16="http://schemas.microsoft.com/office/drawing/2014/main" id="{776AAE7F-6B3D-382E-A6E0-E9FAE97307C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543801" y="31811843"/>
            <a:ext cx="4979971" cy="3734978"/>
          </a:xfrm>
          <a:prstGeom prst="rect">
            <a:avLst/>
          </a:prstGeom>
        </p:spPr>
      </p:pic>
      <p:pic>
        <p:nvPicPr>
          <p:cNvPr id="24" name="Obrázok 23" descr="Obrázok, na ktorom je ostnatokožec, Euryalina&#10;&#10;Obsah vygenerovaný umelou inteligenciou môže byť nesprávny.">
            <a:extLst>
              <a:ext uri="{FF2B5EF4-FFF2-40B4-BE49-F238E27FC236}">
                <a16:creationId xmlns:a16="http://schemas.microsoft.com/office/drawing/2014/main" id="{CDA09CB5-9DC3-0115-7651-A7537CB0E71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5892103" y="31811843"/>
            <a:ext cx="4979971" cy="3734978"/>
          </a:xfrm>
          <a:prstGeom prst="rect">
            <a:avLst/>
          </a:prstGeom>
        </p:spPr>
      </p:pic>
      <p:sp>
        <p:nvSpPr>
          <p:cNvPr id="25" name="AutoShape 2">
            <a:extLst>
              <a:ext uri="{FF2B5EF4-FFF2-40B4-BE49-F238E27FC236}">
                <a16:creationId xmlns:a16="http://schemas.microsoft.com/office/drawing/2014/main" id="{9A3BE8A8-EA70-6025-878F-10C8BC12CA5E}"/>
              </a:ext>
            </a:extLst>
          </p:cNvPr>
          <p:cNvSpPr>
            <a:spLocks noChangeAspect="1" noChangeArrowheads="1"/>
          </p:cNvSpPr>
          <p:nvPr/>
        </p:nvSpPr>
        <p:spPr bwMode="auto">
          <a:xfrm>
            <a:off x="31797728" y="2655006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k-SK"/>
          </a:p>
        </p:txBody>
      </p:sp>
      <p:pic>
        <p:nvPicPr>
          <p:cNvPr id="27" name="Obrázok 26" descr="Obrázok, na ktorom je hmyz, zem, drevo, podlaha&#10;&#10;Obsah vygenerovaný umelou inteligenciou môže byť nesprávny.">
            <a:extLst>
              <a:ext uri="{FF2B5EF4-FFF2-40B4-BE49-F238E27FC236}">
                <a16:creationId xmlns:a16="http://schemas.microsoft.com/office/drawing/2014/main" id="{1007E24E-9DD7-AAA8-FC79-263E761BC601}"/>
              </a:ext>
            </a:extLst>
          </p:cNvPr>
          <p:cNvPicPr>
            <a:picLocks noChangeAspect="1"/>
          </p:cNvPicPr>
          <p:nvPr/>
        </p:nvPicPr>
        <p:blipFill>
          <a:blip r:embed="rId12">
            <a:extLst>
              <a:ext uri="{28A0092B-C50C-407E-A947-70E740481C1C}">
                <a14:useLocalDpi xmlns:a14="http://schemas.microsoft.com/office/drawing/2010/main" val="0"/>
              </a:ext>
            </a:extLst>
          </a:blip>
          <a:srcRect l="23423" t="34147" r="43440" b="19192"/>
          <a:stretch/>
        </p:blipFill>
        <p:spPr>
          <a:xfrm rot="5400000">
            <a:off x="21905105" y="29507683"/>
            <a:ext cx="2219486" cy="2344046"/>
          </a:xfrm>
          <a:prstGeom prst="rect">
            <a:avLst/>
          </a:prstGeom>
        </p:spPr>
      </p:pic>
      <p:pic>
        <p:nvPicPr>
          <p:cNvPr id="29" name="Obrázok 28" descr="Obrázok, na ktorom je čierno-biela, kameň, čiernobiely&#10;&#10;Obsah vygenerovaný umelou inteligenciou môže byť nesprávny.">
            <a:extLst>
              <a:ext uri="{FF2B5EF4-FFF2-40B4-BE49-F238E27FC236}">
                <a16:creationId xmlns:a16="http://schemas.microsoft.com/office/drawing/2014/main" id="{4F04BE0E-3207-4DF0-8087-8A603D765FAE}"/>
              </a:ext>
            </a:extLst>
          </p:cNvPr>
          <p:cNvPicPr>
            <a:picLocks noChangeAspect="1"/>
          </p:cNvPicPr>
          <p:nvPr/>
        </p:nvPicPr>
        <p:blipFill>
          <a:blip r:embed="rId13">
            <a:extLst>
              <a:ext uri="{28A0092B-C50C-407E-A947-70E740481C1C}">
                <a14:useLocalDpi xmlns:a14="http://schemas.microsoft.com/office/drawing/2010/main" val="0"/>
              </a:ext>
            </a:extLst>
          </a:blip>
          <a:srcRect l="48669" t="46601" r="19925" b="9177"/>
          <a:stretch/>
        </p:blipFill>
        <p:spPr>
          <a:xfrm rot="5400000">
            <a:off x="27272344" y="29530077"/>
            <a:ext cx="2219487" cy="2344046"/>
          </a:xfrm>
          <a:prstGeom prst="rect">
            <a:avLst/>
          </a:prstGeom>
        </p:spPr>
      </p:pic>
      <p:pic>
        <p:nvPicPr>
          <p:cNvPr id="31" name="Obrázok 30" descr="Obrázok, na ktorom je stena, umenie&#10;&#10;Obsah vygenerovaný umelou inteligenciou môže byť nesprávny.">
            <a:extLst>
              <a:ext uri="{FF2B5EF4-FFF2-40B4-BE49-F238E27FC236}">
                <a16:creationId xmlns:a16="http://schemas.microsoft.com/office/drawing/2014/main" id="{875C3BE4-69E4-E497-8F42-C38DB3E1E244}"/>
              </a:ext>
            </a:extLst>
          </p:cNvPr>
          <p:cNvPicPr>
            <a:picLocks noChangeAspect="1"/>
          </p:cNvPicPr>
          <p:nvPr/>
        </p:nvPicPr>
        <p:blipFill>
          <a:blip r:embed="rId14">
            <a:extLst>
              <a:ext uri="{28A0092B-C50C-407E-A947-70E740481C1C}">
                <a14:useLocalDpi xmlns:a14="http://schemas.microsoft.com/office/drawing/2010/main" val="0"/>
              </a:ext>
            </a:extLst>
          </a:blip>
          <a:srcRect l="37729" t="22972" r="12700" b="35774"/>
          <a:stretch/>
        </p:blipFill>
        <p:spPr>
          <a:xfrm rot="10800000">
            <a:off x="15909874" y="29592355"/>
            <a:ext cx="3520060" cy="2197093"/>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162</TotalTime>
  <Words>902</Words>
  <Application>Microsoft Office PowerPoint</Application>
  <PresentationFormat>Vlastná</PresentationFormat>
  <Paragraphs>54</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Additive manufacturing of cellular cores for overcasting technology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Martin Medňanský</cp:lastModifiedBy>
  <cp:revision>8</cp:revision>
  <dcterms:created xsi:type="dcterms:W3CDTF">2024-08-16T05:44:32Z</dcterms:created>
  <dcterms:modified xsi:type="dcterms:W3CDTF">2025-03-26T14:41:37Z</dcterms:modified>
</cp:coreProperties>
</file>