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3" d="100"/>
          <a:sy n="33" d="100"/>
        </p:scale>
        <p:origin x="1500" y="24"/>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14. 4. 2025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14. 4. 2025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14. 4. 2025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14. 4. 2025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14. 4. 2025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14. 4. 2025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14. 4. 2025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2.png"/><Relationship Id="rId7" Type="http://schemas.openxmlformats.org/officeDocument/2006/relationships/package" Target="../embeddings/Microsoft_Visio_Drawing.vsdx"/><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Changes in internal resistance R</a:t>
            </a:r>
            <a:r>
              <a:rPr lang="en-US" sz="9000" baseline="-25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S</a:t>
            </a:r>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 after LiFePO4 cell cycling</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Marek Simcak</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Michal Frivaldsky</a:t>
            </a:r>
            <a:r>
              <a:rPr lang="sk-SK" sz="4500" baseline="3000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5952563"/>
            <a:ext cx="29764040" cy="1185783"/>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en-US" sz="3600" i="1" dirty="0">
                <a:solidFill>
                  <a:srgbClr val="002060"/>
                </a:solidFill>
                <a:latin typeface="Arial" panose="020B0604020202020204" pitchFamily="34" charset="0"/>
                <a:cs typeface="Arial" panose="020B0604020202020204" pitchFamily="34" charset="0"/>
              </a:rPr>
              <a:t>Faculty of electrical engineering and information technology, University of Zilina, Zilina 010 01, Slovakia</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1260571076"/>
              </p:ext>
            </p:extLst>
          </p:nvPr>
        </p:nvGraphicFramePr>
        <p:xfrm>
          <a:off x="1317621" y="7138860"/>
          <a:ext cx="29764038" cy="417748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578435">
                <a:tc>
                  <a:txBody>
                    <a:bodyPr/>
                    <a:lstStyle/>
                    <a:p>
                      <a:pPr algn="ctr"/>
                      <a:r>
                        <a:rPr lang="sk-SK" sz="4500" cap="small" baseline="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400242">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US" sz="3000" kern="1200" dirty="0">
                          <a:solidFill>
                            <a:srgbClr val="002060"/>
                          </a:solidFill>
                          <a:effectLst/>
                          <a:latin typeface="Arial" panose="020B0604020202020204" pitchFamily="34" charset="0"/>
                          <a:ea typeface="+mn-ea"/>
                          <a:cs typeface="Arial" panose="020B0604020202020204" pitchFamily="34" charset="0"/>
                        </a:rPr>
                        <a:t>In modern battery development, prioritizing safety, capacity, longevity, and cost-effectiveness is essential. These elements are closely related to the battery's electrical characteristics and internal structure, which are crucial in determining overall performance. A battery's operating lifespan is directly and significantly impacted by changes made to its internal structure and electrical properties. Internal resistance is a crucial factor that affects battery performance and usually rises with cycling. This increase in internal resistance has a number of negative consequences that hasten battery deterioration. An increase in resistance leads to less battery capacity and elevated heat generation, both of which shorten the lifespan. For lithium-based batteries, elevated temperatures are especially problematic since they can worsen deterioration processes and jeopardize safety. Therefore, it is crucial to comprehend how internal resistance and cycling interact in order to increase battery longevity and efficiency. This study's main focus is to investigate how cycling affects LiFePO4 cells' internal resistance in order to clarify how these modifications affect battery performance over time.</a:t>
                      </a:r>
                      <a:endParaRPr lang="sk-SK" dirty="0">
                        <a:solidFill>
                          <a:srgbClr val="002060"/>
                        </a:solidFill>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614799735"/>
              </p:ext>
            </p:extLst>
          </p:nvPr>
        </p:nvGraphicFramePr>
        <p:xfrm>
          <a:off x="1317621" y="11450158"/>
          <a:ext cx="15790508" cy="10368922"/>
        </p:xfrm>
        <a:graphic>
          <a:graphicData uri="http://schemas.openxmlformats.org/drawingml/2006/table">
            <a:tbl>
              <a:tblPr firstRow="1" bandRow="1">
                <a:tableStyleId>{5C22544A-7EE6-4342-B048-85BDC9FD1C3A}</a:tableStyleId>
              </a:tblPr>
              <a:tblGrid>
                <a:gridCol w="7895254">
                  <a:extLst>
                    <a:ext uri="{9D8B030D-6E8A-4147-A177-3AD203B41FA5}">
                      <a16:colId xmlns:a16="http://schemas.microsoft.com/office/drawing/2014/main" val="3004831674"/>
                    </a:ext>
                  </a:extLst>
                </a:gridCol>
                <a:gridCol w="7895254">
                  <a:extLst>
                    <a:ext uri="{9D8B030D-6E8A-4147-A177-3AD203B41FA5}">
                      <a16:colId xmlns:a16="http://schemas.microsoft.com/office/drawing/2014/main" val="2286413120"/>
                    </a:ext>
                  </a:extLst>
                </a:gridCol>
              </a:tblGrid>
              <a:tr h="662318">
                <a:tc gridSpan="2">
                  <a:txBody>
                    <a:bodyPr/>
                    <a:lstStyle/>
                    <a:p>
                      <a:pPr algn="ctr"/>
                      <a:r>
                        <a:rPr lang="sk-SK" sz="4500" cap="small" baseline="0" dirty="0">
                          <a:latin typeface="Arial"/>
                          <a:cs typeface="Arial"/>
                        </a:rPr>
                        <a:t>TESTED BATTERY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extLst>
                  <a:ext uri="{0D108BD9-81ED-4DB2-BD59-A6C34878D82A}">
                    <a16:rowId xmlns:a16="http://schemas.microsoft.com/office/drawing/2014/main" val="3482022218"/>
                  </a:ext>
                </a:extLst>
              </a:tr>
              <a:tr h="9591682">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3245400731"/>
              </p:ext>
            </p:extLst>
          </p:nvPr>
        </p:nvGraphicFramePr>
        <p:xfrm>
          <a:off x="17471425" y="11450158"/>
          <a:ext cx="13747025" cy="10368922"/>
        </p:xfrm>
        <a:graphic>
          <a:graphicData uri="http://schemas.openxmlformats.org/drawingml/2006/table">
            <a:tbl>
              <a:tblPr firstRow="1" bandRow="1">
                <a:tableStyleId>{5C22544A-7EE6-4342-B048-85BDC9FD1C3A}</a:tableStyleId>
              </a:tblPr>
              <a:tblGrid>
                <a:gridCol w="13747025">
                  <a:extLst>
                    <a:ext uri="{9D8B030D-6E8A-4147-A177-3AD203B41FA5}">
                      <a16:colId xmlns:a16="http://schemas.microsoft.com/office/drawing/2014/main" val="3004831674"/>
                    </a:ext>
                  </a:extLst>
                </a:gridCol>
              </a:tblGrid>
              <a:tr h="784351">
                <a:tc>
                  <a:txBody>
                    <a:bodyPr/>
                    <a:lstStyle/>
                    <a:p>
                      <a:pPr algn="ctr"/>
                      <a:r>
                        <a:rPr lang="sk-SK" sz="4500" cap="small" baseline="0" dirty="0">
                          <a:latin typeface="Arial"/>
                          <a:cs typeface="Arial"/>
                        </a:rPr>
                        <a:t>INFRASTRUCTURE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13981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3444757">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3892543738"/>
              </p:ext>
            </p:extLst>
          </p:nvPr>
        </p:nvGraphicFramePr>
        <p:xfrm>
          <a:off x="1317621" y="31529230"/>
          <a:ext cx="29764038" cy="927588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09186">
                <a:tc>
                  <a:txBody>
                    <a:bodyPr/>
                    <a:lstStyle/>
                    <a:p>
                      <a:pPr algn="ctr"/>
                      <a:r>
                        <a:rPr lang="en-GB" sz="4400" cap="small" baseline="0" noProof="0" dirty="0">
                          <a:solidFill>
                            <a:schemeClr val="bg1"/>
                          </a:solidFill>
                          <a:latin typeface="Arial" panose="020B0604020202020204" pitchFamily="34" charset="0"/>
                          <a:cs typeface="Arial" panose="020B0604020202020204" pitchFamily="34" charset="0"/>
                        </a:rPr>
                        <a:t>conclusion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8513888">
                <a:tc>
                  <a:txBody>
                    <a:bodyPr/>
                    <a:lstStyle/>
                    <a:p>
                      <a:pPr marL="457200" indent="-457200">
                        <a:buFont typeface="Arial" panose="020B0604020202020204" pitchFamily="34" charset="0"/>
                        <a:buChar char="•"/>
                      </a:pPr>
                      <a:r>
                        <a:rPr lang="en-US" sz="3200" dirty="0">
                          <a:solidFill>
                            <a:srgbClr val="002060"/>
                          </a:solidFill>
                          <a:latin typeface="Arial" panose="020B0604020202020204" pitchFamily="34" charset="0"/>
                          <a:cs typeface="Arial" panose="020B0604020202020204" pitchFamily="34" charset="0"/>
                        </a:rPr>
                        <a:t>The RS parameter is a critical component of the battery’s equivalent electrical circuit (EEC), as it directly correlates with the internal resistance of the LiFePO4 cell under investigation. Internal resistance is a fundamental metric for understanding the aging and degradation of a battery, making its accurate characterization vital for assessing the long-term performance and reliability of the cell. In this study, the variation of the RS parameter with cycling was carefully analyzed, revealing that the internal resistance undergoes only a slight increase after 100 charge-discharge cycles. This minor rise in RS indicates that, while some degree of internal degradation occurs, the LiFePO4 cell exhibits a high level of resilience to cycling. The results suggest that 100 cycles are insufficient to induce significant degradation in the RS parameter, reaffirming the well-known durability of LiFePO4 chemistry.</a:t>
                      </a:r>
                    </a:p>
                    <a:p>
                      <a:pPr marL="457200" indent="-457200">
                        <a:buFont typeface="Arial" panose="020B0604020202020204" pitchFamily="34" charset="0"/>
                        <a:buChar char="•"/>
                      </a:pPr>
                      <a:r>
                        <a:rPr lang="en-US" sz="3200" dirty="0">
                          <a:solidFill>
                            <a:srgbClr val="002060"/>
                          </a:solidFill>
                          <a:latin typeface="Arial" panose="020B0604020202020204" pitchFamily="34" charset="0"/>
                          <a:cs typeface="Arial" panose="020B0604020202020204" pitchFamily="34" charset="0"/>
                        </a:rPr>
                        <a:t>Furthermore, the study provides a mathematical representation of the RS parameter's change, enabling more precise modeling of the internal resistance behavior. This mathematical model serves as a crucial tool for developing simulation frameworks that can predict the cell’s future performance, particularly in terms of internal resistance variation. By incorporating the mathematical model into a neural network, it is possible to establish a predictive system capable of forecasting how the RS parameter will evolve over extended cycling. This predictive capacity is particularly valuable for applications that require long-term battery performance forecasting and monitoring, as it allows for the anticipation of changes in internal resistance before they become significant.</a:t>
                      </a:r>
                    </a:p>
                    <a:p>
                      <a:pPr marL="457200" indent="-457200">
                        <a:buFont typeface="Arial" panose="020B0604020202020204" pitchFamily="34" charset="0"/>
                        <a:buChar char="•"/>
                      </a:pPr>
                      <a:r>
                        <a:rPr lang="en-US" sz="3200" dirty="0">
                          <a:solidFill>
                            <a:srgbClr val="002060"/>
                          </a:solidFill>
                          <a:latin typeface="Arial" panose="020B0604020202020204" pitchFamily="34" charset="0"/>
                          <a:cs typeface="Arial" panose="020B0604020202020204" pitchFamily="34" charset="0"/>
                        </a:rPr>
                        <a:t>The combination of empirical measurements and predictive modeling presented in this research provides a comprehensive understanding of the LiFePO4 cell’s behavior over multiple cycles. The slight increase in internal resistance observed after 100 cycles suggests that the cell remains highly robust in the early stages of its lifecycle. This insight not only contributes to a deeper understanding of the degradation mechanisms within LiFePO4 cells but also offers practical value for optimizing battery management systems. By predicting internal resistance changes, one can better manage the cell's state of health and ensure optimal operation over extended periods. Ultimately, this research offers significant contributions to both the theoretical understanding and practical applications of LiFePO4 battery technology, particularly in the areas of longevity and predictive maintenance.</a:t>
                      </a:r>
                      <a:endParaRPr lang="sk-SK" sz="32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2004632788"/>
              </p:ext>
            </p:extLst>
          </p:nvPr>
        </p:nvGraphicFramePr>
        <p:xfrm>
          <a:off x="1317621" y="40938934"/>
          <a:ext cx="29764038" cy="20335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58778">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256317">
                <a:tc>
                  <a:txBody>
                    <a:bodyPr/>
                    <a:lstStyle/>
                    <a:p>
                      <a:pPr lvl="0">
                        <a:buNone/>
                      </a:pPr>
                      <a:r>
                        <a:rPr lang="en-US" sz="3500" kern="1200" noProof="1">
                          <a:solidFill>
                            <a:srgbClr val="002060"/>
                          </a:solidFill>
                          <a:latin typeface="Arial"/>
                          <a:ea typeface="+mn-ea"/>
                          <a:cs typeface="Arial"/>
                        </a:rPr>
                        <a:t>The authors would like to thank to national grant agency APVV for project funding APVV-21-0462 and to national grant agency VEGA for project funding 1/0274/24.</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8" name="Obrázok 7" descr="Obrázok, na ktorom je batéria, odpadkový kôš, odpad&#10;&#10;Automaticky generovaný popis">
            <a:extLst>
              <a:ext uri="{FF2B5EF4-FFF2-40B4-BE49-F238E27FC236}">
                <a16:creationId xmlns:a16="http://schemas.microsoft.com/office/drawing/2014/main" id="{E6C41046-A7A1-0924-4A49-BB0653A774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719966" y="12392484"/>
            <a:ext cx="5092412" cy="8029481"/>
          </a:xfrm>
          <a:prstGeom prst="rect">
            <a:avLst/>
          </a:prstGeom>
          <a:noFill/>
        </p:spPr>
      </p:pic>
      <p:graphicFrame>
        <p:nvGraphicFramePr>
          <p:cNvPr id="11" name="Tabuľka 10">
            <a:extLst>
              <a:ext uri="{FF2B5EF4-FFF2-40B4-BE49-F238E27FC236}">
                <a16:creationId xmlns:a16="http://schemas.microsoft.com/office/drawing/2014/main" id="{1F3AA50B-54A4-49CA-69F9-936DA876635E}"/>
              </a:ext>
            </a:extLst>
          </p:cNvPr>
          <p:cNvGraphicFramePr>
            <a:graphicFrameLocks noGrp="1"/>
          </p:cNvGraphicFramePr>
          <p:nvPr>
            <p:extLst>
              <p:ext uri="{D42A27DB-BD31-4B8C-83A1-F6EECF244321}">
                <p14:modId xmlns:p14="http://schemas.microsoft.com/office/powerpoint/2010/main" val="3465405344"/>
              </p:ext>
            </p:extLst>
          </p:nvPr>
        </p:nvGraphicFramePr>
        <p:xfrm>
          <a:off x="1544134" y="12392484"/>
          <a:ext cx="9919378" cy="9271071"/>
        </p:xfrm>
        <a:graphic>
          <a:graphicData uri="http://schemas.openxmlformats.org/drawingml/2006/table">
            <a:tbl>
              <a:tblPr firstRow="1" firstCol="1" lastRow="1" lastCol="1" bandRow="1" bandCol="1">
                <a:tableStyleId>{5C22544A-7EE6-4342-B048-85BDC9FD1C3A}</a:tableStyleId>
              </a:tblPr>
              <a:tblGrid>
                <a:gridCol w="5891972">
                  <a:extLst>
                    <a:ext uri="{9D8B030D-6E8A-4147-A177-3AD203B41FA5}">
                      <a16:colId xmlns:a16="http://schemas.microsoft.com/office/drawing/2014/main" val="4091364048"/>
                    </a:ext>
                  </a:extLst>
                </a:gridCol>
                <a:gridCol w="4027406">
                  <a:extLst>
                    <a:ext uri="{9D8B030D-6E8A-4147-A177-3AD203B41FA5}">
                      <a16:colId xmlns:a16="http://schemas.microsoft.com/office/drawing/2014/main" val="2539930173"/>
                    </a:ext>
                  </a:extLst>
                </a:gridCol>
              </a:tblGrid>
              <a:tr h="990142">
                <a:tc>
                  <a:txBody>
                    <a:bodyPr/>
                    <a:lstStyle/>
                    <a:p>
                      <a:pPr>
                        <a:lnSpc>
                          <a:spcPts val="1000"/>
                        </a:lnSpc>
                        <a:spcAft>
                          <a:spcPts val="400"/>
                        </a:spcAft>
                        <a:buNone/>
                      </a:pPr>
                      <a:r>
                        <a:rPr lang="en-US" sz="4800" b="1" dirty="0">
                          <a:solidFill>
                            <a:srgbClr val="002060"/>
                          </a:solidFill>
                          <a:effectLst/>
                          <a:latin typeface="Arial" panose="020B0604020202020204" pitchFamily="34" charset="0"/>
                          <a:cs typeface="Arial" panose="020B0604020202020204" pitchFamily="34" charset="0"/>
                        </a:rPr>
                        <a:t>Parameters</a:t>
                      </a:r>
                      <a:endParaRPr lang="sk-SK" sz="3200" b="1"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4800" dirty="0">
                          <a:solidFill>
                            <a:srgbClr val="002060"/>
                          </a:solidFill>
                          <a:effectLst/>
                          <a:latin typeface="Arial" panose="020B0604020202020204" pitchFamily="34" charset="0"/>
                          <a:cs typeface="Arial" panose="020B0604020202020204" pitchFamily="34" charset="0"/>
                        </a:rPr>
                        <a:t>Values</a:t>
                      </a:r>
                      <a:endParaRPr lang="sk-SK" sz="320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10579633"/>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Nominal voltage</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3.2 V</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463730712"/>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Capacity</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40 Ah</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4167813570"/>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Deep discharge voltage</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2.65 V</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2113524931"/>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Maximum charge voltage</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3.65 V</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3845330244"/>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Optimal charging current</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13 A (0,3 C)</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755125248"/>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Maximum discharge current</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120A (3 C)</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2837011137"/>
                  </a:ext>
                </a:extLst>
              </a:tr>
              <a:tr h="91427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Maximum charge current</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80 A (3 C)</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1567849907"/>
                  </a:ext>
                </a:extLst>
              </a:tr>
              <a:tr h="966761">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Longevity</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Approx</a:t>
                      </a:r>
                      <a:r>
                        <a:rPr lang="sk-SK" sz="3200" b="0" dirty="0">
                          <a:solidFill>
                            <a:srgbClr val="002060"/>
                          </a:solidFill>
                          <a:effectLst/>
                          <a:latin typeface="Arial" panose="020B0604020202020204" pitchFamily="34" charset="0"/>
                          <a:cs typeface="Arial" panose="020B0604020202020204" pitchFamily="34" charset="0"/>
                        </a:rPr>
                        <a:t>.</a:t>
                      </a:r>
                      <a:r>
                        <a:rPr lang="en-US" sz="3200" b="0" dirty="0">
                          <a:solidFill>
                            <a:srgbClr val="002060"/>
                          </a:solidFill>
                          <a:effectLst/>
                          <a:latin typeface="Arial" panose="020B0604020202020204" pitchFamily="34" charset="0"/>
                          <a:cs typeface="Arial" panose="020B0604020202020204" pitchFamily="34" charset="0"/>
                        </a:rPr>
                        <a:t> 1000-1500</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3835626216"/>
                  </a:ext>
                </a:extLst>
              </a:tr>
              <a:tr h="914271">
                <a:tc>
                  <a:txBody>
                    <a:bodyPr/>
                    <a:lstStyle/>
                    <a:p>
                      <a:pPr>
                        <a:lnSpc>
                          <a:spcPts val="1000"/>
                        </a:lnSpc>
                        <a:spcAft>
                          <a:spcPts val="400"/>
                        </a:spcAft>
                        <a:buNone/>
                      </a:pPr>
                      <a:r>
                        <a:rPr lang="en-US" sz="3200" b="0">
                          <a:solidFill>
                            <a:srgbClr val="002060"/>
                          </a:solidFill>
                          <a:effectLst/>
                          <a:latin typeface="Arial" panose="020B0604020202020204" pitchFamily="34" charset="0"/>
                          <a:cs typeface="Arial" panose="020B0604020202020204" pitchFamily="34" charset="0"/>
                        </a:rPr>
                        <a:t>Working temperature range</a:t>
                      </a:r>
                      <a:endParaRPr lang="sk-SK" sz="3200" b="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tc>
                  <a:txBody>
                    <a:bodyPr/>
                    <a:lstStyle/>
                    <a:p>
                      <a:pPr>
                        <a:lnSpc>
                          <a:spcPts val="1000"/>
                        </a:lnSpc>
                        <a:spcAft>
                          <a:spcPts val="400"/>
                        </a:spcAft>
                        <a:buNone/>
                      </a:pPr>
                      <a:r>
                        <a:rPr lang="en-US" sz="3200" b="0" dirty="0">
                          <a:solidFill>
                            <a:srgbClr val="002060"/>
                          </a:solidFill>
                          <a:effectLst/>
                          <a:latin typeface="Arial" panose="020B0604020202020204" pitchFamily="34" charset="0"/>
                          <a:cs typeface="Arial" panose="020B0604020202020204" pitchFamily="34" charset="0"/>
                        </a:rPr>
                        <a:t>From -20℃ to 55℃</a:t>
                      </a:r>
                      <a:endParaRPr lang="sk-SK" sz="3200" b="0" dirty="0">
                        <a:solidFill>
                          <a:srgbClr val="002060"/>
                        </a:solidFill>
                        <a:effectLst/>
                        <a:latin typeface="Arial" panose="020B0604020202020204" pitchFamily="34" charset="0"/>
                        <a:ea typeface="SimSun" panose="02010600030101010101" pitchFamily="2" charset="-122"/>
                        <a:cs typeface="Arial" panose="020B0604020202020204" pitchFamily="34" charset="0"/>
                      </a:endParaRPr>
                    </a:p>
                  </a:txBody>
                  <a:tcPr marL="68580" marR="68580" marT="0" marB="0" anchor="ctr">
                    <a:solidFill>
                      <a:schemeClr val="bg1">
                        <a:lumMod val="85000"/>
                      </a:schemeClr>
                    </a:solidFill>
                  </a:tcPr>
                </a:tc>
                <a:extLst>
                  <a:ext uri="{0D108BD9-81ED-4DB2-BD59-A6C34878D82A}">
                    <a16:rowId xmlns:a16="http://schemas.microsoft.com/office/drawing/2014/main" val="2786073886"/>
                  </a:ext>
                </a:extLst>
              </a:tr>
            </a:tbl>
          </a:graphicData>
        </a:graphic>
      </p:graphicFrame>
      <p:sp>
        <p:nvSpPr>
          <p:cNvPr id="12" name="BlokTextu 11">
            <a:extLst>
              <a:ext uri="{FF2B5EF4-FFF2-40B4-BE49-F238E27FC236}">
                <a16:creationId xmlns:a16="http://schemas.microsoft.com/office/drawing/2014/main" id="{B6363EF5-975F-A585-C727-49E7EF68F61F}"/>
              </a:ext>
            </a:extLst>
          </p:cNvPr>
          <p:cNvSpPr txBox="1"/>
          <p:nvPr/>
        </p:nvSpPr>
        <p:spPr>
          <a:xfrm>
            <a:off x="12122559" y="20797357"/>
            <a:ext cx="4287225" cy="646331"/>
          </a:xfrm>
          <a:prstGeom prst="rect">
            <a:avLst/>
          </a:prstGeom>
          <a:noFill/>
        </p:spPr>
        <p:txBody>
          <a:bodyPr wrap="square" rtlCol="0">
            <a:spAutoFit/>
          </a:bodyPr>
          <a:lstStyle/>
          <a:p>
            <a:pPr algn="ctr"/>
            <a:r>
              <a:rPr lang="en-GB" sz="3600" b="1" dirty="0">
                <a:solidFill>
                  <a:srgbClr val="002060"/>
                </a:solidFill>
                <a:effectLst/>
                <a:latin typeface="Arial" panose="020B0604020202020204" pitchFamily="34" charset="0"/>
                <a:ea typeface="SimSun" panose="02010600030101010101" pitchFamily="2" charset="-122"/>
                <a:cs typeface="Arial" panose="020B0604020202020204" pitchFamily="34" charset="0"/>
              </a:rPr>
              <a:t>SP-LFP040AHA</a:t>
            </a:r>
            <a:endParaRPr lang="sk-SK" sz="3600" b="1" dirty="0">
              <a:solidFill>
                <a:srgbClr val="002060"/>
              </a:solidFill>
              <a:latin typeface="Arial" panose="020B0604020202020204" pitchFamily="34" charset="0"/>
              <a:cs typeface="Arial" panose="020B0604020202020204" pitchFamily="34" charset="0"/>
            </a:endParaRPr>
          </a:p>
        </p:txBody>
      </p:sp>
      <p:graphicFrame>
        <p:nvGraphicFramePr>
          <p:cNvPr id="13" name="Tabuľka 12">
            <a:extLst>
              <a:ext uri="{FF2B5EF4-FFF2-40B4-BE49-F238E27FC236}">
                <a16:creationId xmlns:a16="http://schemas.microsoft.com/office/drawing/2014/main" id="{CD86794E-D2A3-0B7B-8512-1FE8D289D8A6}"/>
              </a:ext>
            </a:extLst>
          </p:cNvPr>
          <p:cNvGraphicFramePr>
            <a:graphicFrameLocks noGrp="1"/>
          </p:cNvGraphicFramePr>
          <p:nvPr>
            <p:extLst>
              <p:ext uri="{D42A27DB-BD31-4B8C-83A1-F6EECF244321}">
                <p14:modId xmlns:p14="http://schemas.microsoft.com/office/powerpoint/2010/main" val="2569166639"/>
              </p:ext>
            </p:extLst>
          </p:nvPr>
        </p:nvGraphicFramePr>
        <p:xfrm>
          <a:off x="1317621" y="22075882"/>
          <a:ext cx="29764038" cy="9319531"/>
        </p:xfrm>
        <a:graphic>
          <a:graphicData uri="http://schemas.openxmlformats.org/drawingml/2006/table">
            <a:tbl>
              <a:tblPr firstRow="1" bandRow="1">
                <a:tableStyleId>{5C22544A-7EE6-4342-B048-85BDC9FD1C3A}</a:tableStyleId>
              </a:tblPr>
              <a:tblGrid>
                <a:gridCol w="7295437">
                  <a:extLst>
                    <a:ext uri="{9D8B030D-6E8A-4147-A177-3AD203B41FA5}">
                      <a16:colId xmlns:a16="http://schemas.microsoft.com/office/drawing/2014/main" val="3004831674"/>
                    </a:ext>
                  </a:extLst>
                </a:gridCol>
                <a:gridCol w="12547255">
                  <a:extLst>
                    <a:ext uri="{9D8B030D-6E8A-4147-A177-3AD203B41FA5}">
                      <a16:colId xmlns:a16="http://schemas.microsoft.com/office/drawing/2014/main" val="2821440835"/>
                    </a:ext>
                  </a:extLst>
                </a:gridCol>
                <a:gridCol w="9921346">
                  <a:extLst>
                    <a:ext uri="{9D8B030D-6E8A-4147-A177-3AD203B41FA5}">
                      <a16:colId xmlns:a16="http://schemas.microsoft.com/office/drawing/2014/main" val="2956914475"/>
                    </a:ext>
                  </a:extLst>
                </a:gridCol>
              </a:tblGrid>
              <a:tr h="782648">
                <a:tc gridSpan="3">
                  <a:txBody>
                    <a:bodyPr/>
                    <a:lstStyle/>
                    <a:p>
                      <a:pPr algn="ctr"/>
                      <a:r>
                        <a:rPr lang="en-GB"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lnL w="12700" cmpd="sng">
                      <a:noFill/>
                    </a:lnL>
                  </a:tcPr>
                </a:tc>
                <a:extLst>
                  <a:ext uri="{0D108BD9-81ED-4DB2-BD59-A6C34878D82A}">
                    <a16:rowId xmlns:a16="http://schemas.microsoft.com/office/drawing/2014/main" val="3482022218"/>
                  </a:ext>
                </a:extLst>
              </a:tr>
              <a:tr h="6442667">
                <a:tc>
                  <a:txBody>
                    <a:bodyPr/>
                    <a:lstStyle/>
                    <a:p>
                      <a:pPr marL="457200" indent="-457200">
                        <a:buFont typeface="Arial" panose="020B0604020202020204" pitchFamily="34" charset="0"/>
                        <a:buChar char="•"/>
                      </a:pPr>
                      <a:r>
                        <a:rPr lang="en-US" sz="3500" dirty="0">
                          <a:solidFill>
                            <a:srgbClr val="002060"/>
                          </a:solidFill>
                          <a:latin typeface="Arial"/>
                          <a:cs typeface="Arial"/>
                        </a:rPr>
                        <a:t>Effect of cycling on the RS parameter change.</a:t>
                      </a:r>
                      <a:r>
                        <a:rPr lang="sk-SK" sz="3500" dirty="0">
                          <a:solidFill>
                            <a:srgbClr val="002060"/>
                          </a:solidFill>
                          <a:latin typeface="Arial"/>
                          <a:cs typeface="Arial"/>
                        </a:rPr>
                        <a:t> </a:t>
                      </a:r>
                      <a:r>
                        <a:rPr lang="en-GB" sz="3500" noProof="0" dirty="0">
                          <a:solidFill>
                            <a:srgbClr val="002060"/>
                          </a:solidFill>
                          <a:latin typeface="Arial"/>
                          <a:cs typeface="Arial"/>
                        </a:rPr>
                        <a:t>(Graph on the left)</a:t>
                      </a:r>
                      <a:endParaRPr lang="sk-SK" sz="3500" noProof="0" dirty="0">
                        <a:solidFill>
                          <a:srgbClr val="002060"/>
                        </a:solidFill>
                        <a:latin typeface="Arial"/>
                        <a:cs typeface="Arial"/>
                      </a:endParaRPr>
                    </a:p>
                    <a:p>
                      <a:pPr marL="457200" indent="-457200">
                        <a:buFont typeface="Arial" panose="020B0604020202020204" pitchFamily="34" charset="0"/>
                        <a:buChar char="•"/>
                      </a:pPr>
                      <a:endParaRPr lang="en-GB" sz="3500" noProof="0" dirty="0">
                        <a:solidFill>
                          <a:srgbClr val="002060"/>
                        </a:solidFill>
                        <a:latin typeface="Arial"/>
                        <a:cs typeface="Arial"/>
                      </a:endParaRPr>
                    </a:p>
                    <a:p>
                      <a:pPr marL="457200" indent="-457200">
                        <a:buFont typeface="Arial" panose="020B0604020202020204" pitchFamily="34" charset="0"/>
                        <a:buChar char="•"/>
                      </a:pPr>
                      <a:r>
                        <a:rPr lang="en-US" sz="3500" dirty="0">
                          <a:solidFill>
                            <a:srgbClr val="002060"/>
                          </a:solidFill>
                          <a:latin typeface="Arial"/>
                          <a:cs typeface="Arial"/>
                        </a:rPr>
                        <a:t>Polynomial representation of the cycling effect on the RS parameter change.</a:t>
                      </a:r>
                      <a:r>
                        <a:rPr lang="sk-SK" sz="3500" dirty="0">
                          <a:solidFill>
                            <a:srgbClr val="002060"/>
                          </a:solidFill>
                          <a:latin typeface="Arial"/>
                          <a:cs typeface="Arial"/>
                        </a:rPr>
                        <a:t> (</a:t>
                      </a:r>
                      <a:r>
                        <a:rPr lang="en-GB" sz="3500" noProof="0" dirty="0">
                          <a:solidFill>
                            <a:srgbClr val="002060"/>
                          </a:solidFill>
                          <a:latin typeface="Arial"/>
                          <a:cs typeface="Arial"/>
                        </a:rPr>
                        <a:t>Graph on the right)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2094216">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pic>
        <p:nvPicPr>
          <p:cNvPr id="14" name="Obrázok 13">
            <a:extLst>
              <a:ext uri="{FF2B5EF4-FFF2-40B4-BE49-F238E27FC236}">
                <a16:creationId xmlns:a16="http://schemas.microsoft.com/office/drawing/2014/main" id="{0056BF4D-A5B6-96DB-EF82-A41E69784445}"/>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40407" y="23000101"/>
            <a:ext cx="11051527" cy="8284552"/>
          </a:xfrm>
          <a:prstGeom prst="rect">
            <a:avLst/>
          </a:prstGeom>
          <a:noFill/>
        </p:spPr>
      </p:pic>
      <p:pic>
        <p:nvPicPr>
          <p:cNvPr id="15" name="Obrázok 14">
            <a:extLst>
              <a:ext uri="{FF2B5EF4-FFF2-40B4-BE49-F238E27FC236}">
                <a16:creationId xmlns:a16="http://schemas.microsoft.com/office/drawing/2014/main" id="{5B3C9244-5149-FCCE-356D-DBE174FF7C19}"/>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927520" y="23000101"/>
            <a:ext cx="11018553" cy="8284552"/>
          </a:xfrm>
          <a:prstGeom prst="rect">
            <a:avLst/>
          </a:prstGeom>
          <a:noFill/>
        </p:spPr>
      </p:pic>
      <p:graphicFrame>
        <p:nvGraphicFramePr>
          <p:cNvPr id="23" name="Objekt 22">
            <a:extLst>
              <a:ext uri="{FF2B5EF4-FFF2-40B4-BE49-F238E27FC236}">
                <a16:creationId xmlns:a16="http://schemas.microsoft.com/office/drawing/2014/main" id="{155CF038-309E-A3E5-BC80-73291BF5F871}"/>
              </a:ext>
            </a:extLst>
          </p:cNvPr>
          <p:cNvGraphicFramePr>
            <a:graphicFrameLocks noChangeAspect="1"/>
          </p:cNvGraphicFramePr>
          <p:nvPr>
            <p:extLst>
              <p:ext uri="{D42A27DB-BD31-4B8C-83A1-F6EECF244321}">
                <p14:modId xmlns:p14="http://schemas.microsoft.com/office/powerpoint/2010/main" val="2930015864"/>
              </p:ext>
            </p:extLst>
          </p:nvPr>
        </p:nvGraphicFramePr>
        <p:xfrm>
          <a:off x="20246466" y="12458540"/>
          <a:ext cx="8196942" cy="8479466"/>
        </p:xfrm>
        <a:graphic>
          <a:graphicData uri="http://schemas.openxmlformats.org/presentationml/2006/ole">
            <mc:AlternateContent xmlns:mc="http://schemas.openxmlformats.org/markup-compatibility/2006">
              <mc:Choice xmlns:v="urn:schemas-microsoft-com:vml" Requires="v">
                <p:oleObj name="Visio" r:id="rId7" imgW="6905396" imgH="7124346" progId="Visio.Drawing.15">
                  <p:embed/>
                </p:oleObj>
              </mc:Choice>
              <mc:Fallback>
                <p:oleObj name="Visio" r:id="rId7" imgW="6905396" imgH="7124346" progId="Visio.Drawing.15">
                  <p:embed/>
                  <p:pic>
                    <p:nvPicPr>
                      <p:cNvPr id="0"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46466" y="12458540"/>
                        <a:ext cx="8196942" cy="8479466"/>
                      </a:xfrm>
                      <a:prstGeom prst="rect">
                        <a:avLst/>
                      </a:prstGeom>
                      <a:noFill/>
                    </p:spPr>
                  </p:pic>
                </p:oleObj>
              </mc:Fallback>
            </mc:AlternateContent>
          </a:graphicData>
        </a:graphic>
      </p:graphicFrame>
      <p:sp>
        <p:nvSpPr>
          <p:cNvPr id="24" name="BlokTextu 23">
            <a:extLst>
              <a:ext uri="{FF2B5EF4-FFF2-40B4-BE49-F238E27FC236}">
                <a16:creationId xmlns:a16="http://schemas.microsoft.com/office/drawing/2014/main" id="{0A28E791-E458-89EF-599F-C2942030EA0A}"/>
              </a:ext>
            </a:extLst>
          </p:cNvPr>
          <p:cNvSpPr txBox="1"/>
          <p:nvPr/>
        </p:nvSpPr>
        <p:spPr>
          <a:xfrm>
            <a:off x="17334642" y="20983138"/>
            <a:ext cx="13973530" cy="646331"/>
          </a:xfrm>
          <a:prstGeom prst="rect">
            <a:avLst/>
          </a:prstGeom>
          <a:noFill/>
        </p:spPr>
        <p:txBody>
          <a:bodyPr wrap="square" rtlCol="0">
            <a:spAutoFit/>
          </a:bodyPr>
          <a:lstStyle/>
          <a:p>
            <a:r>
              <a:rPr lang="en-GB" sz="3600" dirty="0">
                <a:solidFill>
                  <a:srgbClr val="002060"/>
                </a:solidFill>
                <a:effectLst/>
                <a:latin typeface="Arial" panose="020B0604020202020204" pitchFamily="34" charset="0"/>
                <a:ea typeface="SimSun" panose="02010600030101010101" pitchFamily="2" charset="-122"/>
                <a:cs typeface="Arial" panose="020B0604020202020204" pitchFamily="34" charset="0"/>
              </a:rPr>
              <a:t>The system concept for battery equivalent electrical circuits (EECs).</a:t>
            </a:r>
            <a:endParaRPr lang="sk-SK" sz="3600"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61</TotalTime>
  <Words>757</Words>
  <Application>Microsoft Office PowerPoint</Application>
  <PresentationFormat>Vlastná</PresentationFormat>
  <Paragraphs>40</Paragraphs>
  <Slides>1</Slides>
  <Notes>0</Notes>
  <HiddenSlides>0</HiddenSlides>
  <MMClips>0</MMClips>
  <ScaleCrop>false</ScaleCrop>
  <HeadingPairs>
    <vt:vector size="8" baseType="variant">
      <vt:variant>
        <vt:lpstr>Použité písma</vt:lpstr>
      </vt:variant>
      <vt:variant>
        <vt:i4>3</vt:i4>
      </vt:variant>
      <vt:variant>
        <vt:lpstr>Motív</vt:lpstr>
      </vt:variant>
      <vt:variant>
        <vt:i4>1</vt:i4>
      </vt:variant>
      <vt:variant>
        <vt:lpstr>Vložené servery OLE</vt:lpstr>
      </vt:variant>
      <vt:variant>
        <vt:i4>1</vt:i4>
      </vt:variant>
      <vt:variant>
        <vt:lpstr>Nadpisy snímok</vt:lpstr>
      </vt:variant>
      <vt:variant>
        <vt:i4>1</vt:i4>
      </vt:variant>
    </vt:vector>
  </HeadingPairs>
  <TitlesOfParts>
    <vt:vector size="6" baseType="lpstr">
      <vt:lpstr>Aptos</vt:lpstr>
      <vt:lpstr>Aptos Display</vt:lpstr>
      <vt:lpstr>Arial</vt:lpstr>
      <vt:lpstr>Motív Office</vt:lpstr>
      <vt:lpstr>Kresba Microsoft Visia</vt:lpstr>
      <vt:lpstr>Changes in internal resistance RS after LiFePO4 cell cycling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Marek Šimčák</cp:lastModifiedBy>
  <cp:revision>5</cp:revision>
  <dcterms:created xsi:type="dcterms:W3CDTF">2024-08-16T05:44:32Z</dcterms:created>
  <dcterms:modified xsi:type="dcterms:W3CDTF">2025-04-14T13:39:37Z</dcterms:modified>
</cp:coreProperties>
</file>