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32399288" cy="43200638"/>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redný štýl 2 - zvýrazneni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Stredný štýl 2 - zvýraznenie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50" d="100"/>
          <a:sy n="50" d="100"/>
        </p:scale>
        <p:origin x="-336" y="-7140"/>
      </p:cViewPr>
      <p:guideLst/>
    </p:cSldViewPr>
  </p:slideViewPr>
  <p:notesTextViewPr>
    <p:cViewPr>
      <p:scale>
        <a:sx n="1" d="1"/>
        <a:sy n="1" d="1"/>
      </p:scale>
      <p:origin x="0" y="0"/>
    </p:cViewPr>
  </p:notesTextViewPr>
  <p:gridSpacing cx="360000" cy="3600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Title 1"/>
          <p:cNvSpPr>
            <a:spLocks noGrp="1"/>
          </p:cNvSpPr>
          <p:nvPr>
            <p:ph type="ctrTitle"/>
          </p:nvPr>
        </p:nvSpPr>
        <p:spPr>
          <a:xfrm>
            <a:off x="2429947" y="7070108"/>
            <a:ext cx="27539395" cy="15040222"/>
          </a:xfrm>
        </p:spPr>
        <p:txBody>
          <a:bodyPr anchor="b"/>
          <a:lstStyle>
            <a:lvl1pPr algn="ctr">
              <a:defRPr sz="21259"/>
            </a:lvl1pPr>
          </a:lstStyle>
          <a:p>
            <a:r>
              <a:rPr lang="sk-SK"/>
              <a:t>Kliknutím upravte štýl predlohy nadpisu</a:t>
            </a:r>
            <a:endParaRPr lang="en-US"/>
          </a:p>
        </p:txBody>
      </p:sp>
      <p:sp>
        <p:nvSpPr>
          <p:cNvPr id="3" name="Subtitle 2"/>
          <p:cNvSpPr>
            <a:spLocks noGrp="1"/>
          </p:cNvSpPr>
          <p:nvPr>
            <p:ph type="subTitle" idx="1"/>
          </p:nvPr>
        </p:nvSpPr>
        <p:spPr>
          <a:xfrm>
            <a:off x="4049911" y="22690338"/>
            <a:ext cx="24299466" cy="10430151"/>
          </a:xfrm>
        </p:spPr>
        <p:txBody>
          <a:bodyPr/>
          <a:lstStyle>
            <a:lvl1pPr marL="0" indent="0" algn="ctr">
              <a:buNone/>
              <a:defRPr sz="8504"/>
            </a:lvl1pPr>
            <a:lvl2pPr marL="1619951" indent="0" algn="ctr">
              <a:buNone/>
              <a:defRPr sz="7086"/>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sk-SK"/>
              <a:t>Kliknutím upravte štýl predlohy podnadpisu</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11. 4. 2025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410249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11. 4. 2025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918816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Title 1"/>
          <p:cNvSpPr>
            <a:spLocks noGrp="1"/>
          </p:cNvSpPr>
          <p:nvPr>
            <p:ph type="title"/>
          </p:nvPr>
        </p:nvSpPr>
        <p:spPr>
          <a:xfrm>
            <a:off x="2210578" y="10770172"/>
            <a:ext cx="27944386" cy="17970262"/>
          </a:xfrm>
        </p:spPr>
        <p:txBody>
          <a:bodyPr anchor="b"/>
          <a:lstStyle>
            <a:lvl1pPr>
              <a:defRPr sz="21259"/>
            </a:lvl1pPr>
          </a:lstStyle>
          <a:p>
            <a:r>
              <a:rPr lang="sk-SK"/>
              <a:t>Kliknutím upravte štýl predlohy nadpisu</a:t>
            </a:r>
            <a:endParaRPr lang="en-US"/>
          </a:p>
        </p:txBody>
      </p:sp>
      <p:sp>
        <p:nvSpPr>
          <p:cNvPr id="3" name="Text Placeholder 2"/>
          <p:cNvSpPr>
            <a:spLocks noGrp="1"/>
          </p:cNvSpPr>
          <p:nvPr>
            <p:ph type="body" idx="1"/>
          </p:nvPr>
        </p:nvSpPr>
        <p:spPr>
          <a:xfrm>
            <a:off x="2210578" y="28910440"/>
            <a:ext cx="27944386" cy="9450136"/>
          </a:xfrm>
        </p:spPr>
        <p:txBody>
          <a:bodyPr/>
          <a:lstStyle>
            <a:lvl1pPr marL="0" indent="0">
              <a:buNone/>
              <a:defRPr sz="8504">
                <a:solidFill>
                  <a:schemeClr val="tx1">
                    <a:tint val="82000"/>
                  </a:schemeClr>
                </a:solidFill>
              </a:defRPr>
            </a:lvl1pPr>
            <a:lvl2pPr marL="1619951" indent="0">
              <a:buNone/>
              <a:defRPr sz="7086">
                <a:solidFill>
                  <a:schemeClr val="tx1">
                    <a:tint val="82000"/>
                  </a:schemeClr>
                </a:solidFill>
              </a:defRPr>
            </a:lvl2pPr>
            <a:lvl3pPr marL="3239902" indent="0">
              <a:buNone/>
              <a:defRPr sz="6378">
                <a:solidFill>
                  <a:schemeClr val="tx1">
                    <a:tint val="82000"/>
                  </a:schemeClr>
                </a:solidFill>
              </a:defRPr>
            </a:lvl3pPr>
            <a:lvl4pPr marL="4859853" indent="0">
              <a:buNone/>
              <a:defRPr sz="5669">
                <a:solidFill>
                  <a:schemeClr val="tx1">
                    <a:tint val="82000"/>
                  </a:schemeClr>
                </a:solidFill>
              </a:defRPr>
            </a:lvl4pPr>
            <a:lvl5pPr marL="6479804" indent="0">
              <a:buNone/>
              <a:defRPr sz="5669">
                <a:solidFill>
                  <a:schemeClr val="tx1">
                    <a:tint val="82000"/>
                  </a:schemeClr>
                </a:solidFill>
              </a:defRPr>
            </a:lvl5pPr>
            <a:lvl6pPr marL="8099755" indent="0">
              <a:buNone/>
              <a:defRPr sz="5669">
                <a:solidFill>
                  <a:schemeClr val="tx1">
                    <a:tint val="82000"/>
                  </a:schemeClr>
                </a:solidFill>
              </a:defRPr>
            </a:lvl6pPr>
            <a:lvl7pPr marL="9719706" indent="0">
              <a:buNone/>
              <a:defRPr sz="5669">
                <a:solidFill>
                  <a:schemeClr val="tx1">
                    <a:tint val="82000"/>
                  </a:schemeClr>
                </a:solidFill>
              </a:defRPr>
            </a:lvl7pPr>
            <a:lvl8pPr marL="11339657" indent="0">
              <a:buNone/>
              <a:defRPr sz="5669">
                <a:solidFill>
                  <a:schemeClr val="tx1">
                    <a:tint val="82000"/>
                  </a:schemeClr>
                </a:solidFill>
              </a:defRPr>
            </a:lvl8pPr>
            <a:lvl9pPr marL="12959608" indent="0">
              <a:buNone/>
              <a:defRPr sz="5669">
                <a:solidFill>
                  <a:schemeClr val="tx1">
                    <a:tint val="82000"/>
                  </a:schemeClr>
                </a:solidFill>
              </a:defRPr>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7EC6A0A9-B58E-422A-8C1E-CF0C4BE9CC97}" type="datetimeFigureOut">
              <a:rPr lang="sk-SK" smtClean="0"/>
              <a:t>11. 4. 2025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025339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sz="half" idx="1"/>
          </p:nvPr>
        </p:nvSpPr>
        <p:spPr>
          <a:xfrm>
            <a:off x="2227451"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Content Placeholder 3"/>
          <p:cNvSpPr>
            <a:spLocks noGrp="1"/>
          </p:cNvSpPr>
          <p:nvPr>
            <p:ph sz="half" idx="2"/>
          </p:nvPr>
        </p:nvSpPr>
        <p:spPr>
          <a:xfrm>
            <a:off x="16402140"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Date Placeholder 4"/>
          <p:cNvSpPr>
            <a:spLocks noGrp="1"/>
          </p:cNvSpPr>
          <p:nvPr>
            <p:ph type="dt" sz="half" idx="10"/>
          </p:nvPr>
        </p:nvSpPr>
        <p:spPr/>
        <p:txBody>
          <a:bodyPr/>
          <a:lstStyle/>
          <a:p>
            <a:fld id="{7EC6A0A9-B58E-422A-8C1E-CF0C4BE9CC97}" type="datetimeFigureOut">
              <a:rPr lang="sk-SK" smtClean="0"/>
              <a:t>11. 4. 2025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308163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Title 1"/>
          <p:cNvSpPr>
            <a:spLocks noGrp="1"/>
          </p:cNvSpPr>
          <p:nvPr>
            <p:ph type="title"/>
          </p:nvPr>
        </p:nvSpPr>
        <p:spPr>
          <a:xfrm>
            <a:off x="2231671" y="2300044"/>
            <a:ext cx="27944386" cy="8350126"/>
          </a:xfrm>
        </p:spPr>
        <p:txBody>
          <a:bodyPr/>
          <a:lstStyle/>
          <a:p>
            <a:r>
              <a:rPr lang="sk-SK"/>
              <a:t>Kliknutím upravte štýl predlohy nadpisu</a:t>
            </a:r>
            <a:endParaRPr lang="en-US"/>
          </a:p>
        </p:txBody>
      </p:sp>
      <p:sp>
        <p:nvSpPr>
          <p:cNvPr id="3" name="Text Placeholder 2"/>
          <p:cNvSpPr>
            <a:spLocks noGrp="1"/>
          </p:cNvSpPr>
          <p:nvPr>
            <p:ph type="body" idx="1"/>
          </p:nvPr>
        </p:nvSpPr>
        <p:spPr>
          <a:xfrm>
            <a:off x="2231675" y="10590160"/>
            <a:ext cx="13706415"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4" name="Content Placeholder 3"/>
          <p:cNvSpPr>
            <a:spLocks noGrp="1"/>
          </p:cNvSpPr>
          <p:nvPr>
            <p:ph sz="half" idx="2"/>
          </p:nvPr>
        </p:nvSpPr>
        <p:spPr>
          <a:xfrm>
            <a:off x="2231675" y="15780233"/>
            <a:ext cx="13706415"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Text Placeholder 4"/>
          <p:cNvSpPr>
            <a:spLocks noGrp="1"/>
          </p:cNvSpPr>
          <p:nvPr>
            <p:ph type="body" sz="quarter" idx="3"/>
          </p:nvPr>
        </p:nvSpPr>
        <p:spPr>
          <a:xfrm>
            <a:off x="16402142" y="10590160"/>
            <a:ext cx="13773917"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6" name="Content Placeholder 5"/>
          <p:cNvSpPr>
            <a:spLocks noGrp="1"/>
          </p:cNvSpPr>
          <p:nvPr>
            <p:ph sz="quarter" idx="4"/>
          </p:nvPr>
        </p:nvSpPr>
        <p:spPr>
          <a:xfrm>
            <a:off x="16402142" y="15780233"/>
            <a:ext cx="13773917"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7" name="Date Placeholder 6"/>
          <p:cNvSpPr>
            <a:spLocks noGrp="1"/>
          </p:cNvSpPr>
          <p:nvPr>
            <p:ph type="dt" sz="half" idx="10"/>
          </p:nvPr>
        </p:nvSpPr>
        <p:spPr/>
        <p:txBody>
          <a:bodyPr/>
          <a:lstStyle/>
          <a:p>
            <a:fld id="{7EC6A0A9-B58E-422A-8C1E-CF0C4BE9CC97}" type="datetimeFigureOut">
              <a:rPr lang="sk-SK" smtClean="0"/>
              <a:t>11. 4. 2025</a:t>
            </a:fld>
            <a:endParaRPr lang="sk-SK"/>
          </a:p>
        </p:txBody>
      </p:sp>
      <p:sp>
        <p:nvSpPr>
          <p:cNvPr id="8" name="Footer Placeholder 7"/>
          <p:cNvSpPr>
            <a:spLocks noGrp="1"/>
          </p:cNvSpPr>
          <p:nvPr>
            <p:ph type="ftr" sz="quarter" idx="11"/>
          </p:nvPr>
        </p:nvSpPr>
        <p:spPr/>
        <p:txBody>
          <a:bodyPr/>
          <a:lstStyle/>
          <a:p>
            <a:endParaRPr lang="sk-SK"/>
          </a:p>
        </p:txBody>
      </p:sp>
      <p:sp>
        <p:nvSpPr>
          <p:cNvPr id="9" name="Slide Number Placeholder 8"/>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297450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Date Placeholder 2"/>
          <p:cNvSpPr>
            <a:spLocks noGrp="1"/>
          </p:cNvSpPr>
          <p:nvPr>
            <p:ph type="dt" sz="half" idx="10"/>
          </p:nvPr>
        </p:nvSpPr>
        <p:spPr/>
        <p:txBody>
          <a:bodyPr/>
          <a:lstStyle/>
          <a:p>
            <a:fld id="{7EC6A0A9-B58E-422A-8C1E-CF0C4BE9CC97}" type="datetimeFigureOut">
              <a:rPr lang="sk-SK" smtClean="0"/>
              <a:t>11. 4. 2025</a:t>
            </a:fld>
            <a:endParaRPr lang="sk-SK"/>
          </a:p>
        </p:txBody>
      </p:sp>
      <p:sp>
        <p:nvSpPr>
          <p:cNvPr id="4" name="Footer Placeholder 3"/>
          <p:cNvSpPr>
            <a:spLocks noGrp="1"/>
          </p:cNvSpPr>
          <p:nvPr>
            <p:ph type="ftr" sz="quarter" idx="11"/>
          </p:nvPr>
        </p:nvSpPr>
        <p:spPr/>
        <p:txBody>
          <a:bodyPr/>
          <a:lstStyle/>
          <a:p>
            <a:endParaRPr lang="sk-SK"/>
          </a:p>
        </p:txBody>
      </p:sp>
      <p:sp>
        <p:nvSpPr>
          <p:cNvPr id="5" name="Slide Number Placeholder 4"/>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748084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C6A0A9-B58E-422A-8C1E-CF0C4BE9CC97}" type="datetimeFigureOut">
              <a:rPr lang="sk-SK" smtClean="0"/>
              <a:t>11. 4. 2025</a:t>
            </a:fld>
            <a:endParaRPr lang="sk-SK"/>
          </a:p>
        </p:txBody>
      </p:sp>
      <p:sp>
        <p:nvSpPr>
          <p:cNvPr id="3" name="Footer Placeholder 2"/>
          <p:cNvSpPr>
            <a:spLocks noGrp="1"/>
          </p:cNvSpPr>
          <p:nvPr>
            <p:ph type="ftr" sz="quarter" idx="11"/>
          </p:nvPr>
        </p:nvSpPr>
        <p:spPr/>
        <p:txBody>
          <a:bodyPr/>
          <a:lstStyle/>
          <a:p>
            <a:endParaRPr lang="sk-SK"/>
          </a:p>
        </p:txBody>
      </p:sp>
      <p:sp>
        <p:nvSpPr>
          <p:cNvPr id="4" name="Slide Number Placeholder 3"/>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110832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Content Placeholder 2"/>
          <p:cNvSpPr>
            <a:spLocks noGrp="1"/>
          </p:cNvSpPr>
          <p:nvPr>
            <p:ph idx="1"/>
          </p:nvPr>
        </p:nvSpPr>
        <p:spPr>
          <a:xfrm>
            <a:off x="13773917" y="6220102"/>
            <a:ext cx="16402140" cy="30700453"/>
          </a:xfrm>
        </p:spPr>
        <p:txBody>
          <a:bodyPr/>
          <a:lstStyle>
            <a:lvl1pPr>
              <a:defRPr sz="11338"/>
            </a:lvl1pPr>
            <a:lvl2pPr>
              <a:defRPr sz="9921"/>
            </a:lvl2pPr>
            <a:lvl3pPr>
              <a:defRPr sz="8504"/>
            </a:lvl3pPr>
            <a:lvl4pPr>
              <a:defRPr sz="7086"/>
            </a:lvl4pPr>
            <a:lvl5pPr>
              <a:defRPr sz="7086"/>
            </a:lvl5pPr>
            <a:lvl6pPr>
              <a:defRPr sz="7086"/>
            </a:lvl6pPr>
            <a:lvl7pPr>
              <a:defRPr sz="7086"/>
            </a:lvl7pPr>
            <a:lvl8pPr>
              <a:defRPr sz="7086"/>
            </a:lvl8pPr>
            <a:lvl9pPr>
              <a:defRPr sz="7086"/>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11. 4. 2025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97181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Picture Placeholder 2"/>
          <p:cNvSpPr>
            <a:spLocks noGrp="1" noChangeAspect="1"/>
          </p:cNvSpPr>
          <p:nvPr>
            <p:ph type="pic" idx="1"/>
          </p:nvPr>
        </p:nvSpPr>
        <p:spPr>
          <a:xfrm>
            <a:off x="13773917" y="6220102"/>
            <a:ext cx="16402140" cy="30700453"/>
          </a:xfrm>
        </p:spPr>
        <p:txBody>
          <a:bodyPr anchor="t"/>
          <a:lstStyle>
            <a:lvl1pPr marL="0" indent="0">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sk-SK"/>
              <a:t>Kliknutím na ikonu pridáte obrázok</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11. 4. 2025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446613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Vertical Text Placeholder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11. 4. 2025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024284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185742" y="2300034"/>
            <a:ext cx="6986096" cy="36610544"/>
          </a:xfrm>
        </p:spPr>
        <p:txBody>
          <a:bodyPr vert="eaVert"/>
          <a:lstStyle/>
          <a:p>
            <a:r>
              <a:rPr lang="sk-SK"/>
              <a:t>Kliknutím upravte štýl predlohy nadpisu</a:t>
            </a:r>
            <a:endParaRPr lang="en-US"/>
          </a:p>
        </p:txBody>
      </p:sp>
      <p:sp>
        <p:nvSpPr>
          <p:cNvPr id="3" name="Vertical Text Placeholder 2"/>
          <p:cNvSpPr>
            <a:spLocks noGrp="1"/>
          </p:cNvSpPr>
          <p:nvPr>
            <p:ph type="body" orient="vert" idx="1"/>
          </p:nvPr>
        </p:nvSpPr>
        <p:spPr>
          <a:xfrm>
            <a:off x="2227453" y="2300034"/>
            <a:ext cx="20553298" cy="36610544"/>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11. 4. 2025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13955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7451" y="2300044"/>
            <a:ext cx="27944386" cy="8350126"/>
          </a:xfrm>
          <a:prstGeom prst="rect">
            <a:avLst/>
          </a:prstGeom>
        </p:spPr>
        <p:txBody>
          <a:bodyPr vert="horz" lIns="91440" tIns="45720" rIns="91440" bIns="45720" rtlCol="0" anchor="ctr">
            <a:normAutofit/>
          </a:bodyPr>
          <a:lstStyle/>
          <a:p>
            <a:r>
              <a:rPr lang="sk-SK"/>
              <a:t>Kliknutím upravte štýl predlohy nadpisu</a:t>
            </a:r>
            <a:endParaRPr lang="en-US"/>
          </a:p>
        </p:txBody>
      </p:sp>
      <p:sp>
        <p:nvSpPr>
          <p:cNvPr id="3" name="Text Placeholder 2"/>
          <p:cNvSpPr>
            <a:spLocks noGrp="1"/>
          </p:cNvSpPr>
          <p:nvPr>
            <p:ph type="body" idx="1"/>
          </p:nvPr>
        </p:nvSpPr>
        <p:spPr>
          <a:xfrm>
            <a:off x="2227451" y="11500170"/>
            <a:ext cx="27944386" cy="27410408"/>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2"/>
          </p:nvPr>
        </p:nvSpPr>
        <p:spPr>
          <a:xfrm>
            <a:off x="2227451" y="40040601"/>
            <a:ext cx="7289840" cy="2300034"/>
          </a:xfrm>
          <a:prstGeom prst="rect">
            <a:avLst/>
          </a:prstGeom>
        </p:spPr>
        <p:txBody>
          <a:bodyPr vert="horz" lIns="91440" tIns="45720" rIns="91440" bIns="45720" rtlCol="0" anchor="ctr"/>
          <a:lstStyle>
            <a:lvl1pPr algn="l">
              <a:defRPr sz="4252">
                <a:solidFill>
                  <a:schemeClr val="tx1">
                    <a:tint val="82000"/>
                  </a:schemeClr>
                </a:solidFill>
              </a:defRPr>
            </a:lvl1pPr>
          </a:lstStyle>
          <a:p>
            <a:fld id="{7EC6A0A9-B58E-422A-8C1E-CF0C4BE9CC97}" type="datetimeFigureOut">
              <a:rPr lang="sk-SK" smtClean="0"/>
              <a:t>11. 4. 2025</a:t>
            </a:fld>
            <a:endParaRPr lang="sk-SK"/>
          </a:p>
        </p:txBody>
      </p:sp>
      <p:sp>
        <p:nvSpPr>
          <p:cNvPr id="5" name="Footer Placeholder 4"/>
          <p:cNvSpPr>
            <a:spLocks noGrp="1"/>
          </p:cNvSpPr>
          <p:nvPr>
            <p:ph type="ftr" sz="quarter" idx="3"/>
          </p:nvPr>
        </p:nvSpPr>
        <p:spPr>
          <a:xfrm>
            <a:off x="10732264" y="40040601"/>
            <a:ext cx="10934760" cy="2300034"/>
          </a:xfrm>
          <a:prstGeom prst="rect">
            <a:avLst/>
          </a:prstGeom>
        </p:spPr>
        <p:txBody>
          <a:bodyPr vert="horz" lIns="91440" tIns="45720" rIns="91440" bIns="45720" rtlCol="0" anchor="ctr"/>
          <a:lstStyle>
            <a:lvl1pPr algn="ctr">
              <a:defRPr sz="4252">
                <a:solidFill>
                  <a:schemeClr val="tx1">
                    <a:tint val="82000"/>
                  </a:schemeClr>
                </a:solidFill>
              </a:defRPr>
            </a:lvl1pPr>
          </a:lstStyle>
          <a:p>
            <a:endParaRPr lang="sk-SK"/>
          </a:p>
        </p:txBody>
      </p:sp>
      <p:sp>
        <p:nvSpPr>
          <p:cNvPr id="6" name="Slide Number Placeholder 5"/>
          <p:cNvSpPr>
            <a:spLocks noGrp="1"/>
          </p:cNvSpPr>
          <p:nvPr>
            <p:ph type="sldNum" sz="quarter" idx="4"/>
          </p:nvPr>
        </p:nvSpPr>
        <p:spPr>
          <a:xfrm>
            <a:off x="22881997" y="40040601"/>
            <a:ext cx="7289840" cy="2300034"/>
          </a:xfrm>
          <a:prstGeom prst="rect">
            <a:avLst/>
          </a:prstGeom>
        </p:spPr>
        <p:txBody>
          <a:bodyPr vert="horz" lIns="91440" tIns="45720" rIns="91440" bIns="45720" rtlCol="0" anchor="ctr"/>
          <a:lstStyle>
            <a:lvl1pPr algn="r">
              <a:defRPr sz="4252">
                <a:solidFill>
                  <a:schemeClr val="tx1">
                    <a:tint val="82000"/>
                  </a:schemeClr>
                </a:solidFill>
              </a:defRPr>
            </a:lvl1pPr>
          </a:lstStyle>
          <a:p>
            <a:fld id="{2CED4D7C-6056-4545-A274-4DE0F549A8B3}" type="slidenum">
              <a:rPr lang="sk-SK" smtClean="0"/>
              <a:t>‹#›</a:t>
            </a:fld>
            <a:endParaRPr lang="sk-SK"/>
          </a:p>
        </p:txBody>
      </p:sp>
    </p:spTree>
    <p:extLst>
      <p:ext uri="{BB962C8B-B14F-4D97-AF65-F5344CB8AC3E}">
        <p14:creationId xmlns:p14="http://schemas.microsoft.com/office/powerpoint/2010/main" val="29579445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39902" rtl="0" eaLnBrk="1" latinLnBrk="0" hangingPunct="1">
        <a:lnSpc>
          <a:spcPct val="90000"/>
        </a:lnSpc>
        <a:spcBef>
          <a:spcPct val="0"/>
        </a:spcBef>
        <a:buNone/>
        <a:defRPr sz="15590" kern="1200">
          <a:solidFill>
            <a:schemeClr val="tx1"/>
          </a:solidFill>
          <a:latin typeface="+mj-lt"/>
          <a:ea typeface="+mj-ea"/>
          <a:cs typeface="+mj-cs"/>
        </a:defRPr>
      </a:lvl1pPr>
    </p:titleStyle>
    <p:bodyStyle>
      <a:lvl1pPr marL="809976" indent="-809976" algn="l" defTabSz="3239902" rtl="0" eaLnBrk="1" latinLnBrk="0"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0"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p:bodyStyle>
    <p:otherStyle>
      <a:defPPr>
        <a:defRPr lang="en-US"/>
      </a:defPPr>
      <a:lvl1pPr marL="0" algn="l" defTabSz="3239902" rtl="0" eaLnBrk="1" latinLnBrk="0" hangingPunct="1">
        <a:defRPr sz="6378" kern="1200">
          <a:solidFill>
            <a:schemeClr val="tx1"/>
          </a:solidFill>
          <a:latin typeface="+mn-lt"/>
          <a:ea typeface="+mn-ea"/>
          <a:cs typeface="+mn-cs"/>
        </a:defRPr>
      </a:lvl1pPr>
      <a:lvl2pPr marL="1619951" algn="l" defTabSz="3239902" rtl="0" eaLnBrk="1" latinLnBrk="0" hangingPunct="1">
        <a:defRPr sz="6378" kern="1200">
          <a:solidFill>
            <a:schemeClr val="tx1"/>
          </a:solidFill>
          <a:latin typeface="+mn-lt"/>
          <a:ea typeface="+mn-ea"/>
          <a:cs typeface="+mn-cs"/>
        </a:defRPr>
      </a:lvl2pPr>
      <a:lvl3pPr marL="3239902" algn="l" defTabSz="3239902" rtl="0" eaLnBrk="1" latinLnBrk="0" hangingPunct="1">
        <a:defRPr sz="6378" kern="1200">
          <a:solidFill>
            <a:schemeClr val="tx1"/>
          </a:solidFill>
          <a:latin typeface="+mn-lt"/>
          <a:ea typeface="+mn-ea"/>
          <a:cs typeface="+mn-cs"/>
        </a:defRPr>
      </a:lvl3pPr>
      <a:lvl4pPr marL="4859853" algn="l" defTabSz="3239902" rtl="0" eaLnBrk="1" latinLnBrk="0" hangingPunct="1">
        <a:defRPr sz="6378" kern="1200">
          <a:solidFill>
            <a:schemeClr val="tx1"/>
          </a:solidFill>
          <a:latin typeface="+mn-lt"/>
          <a:ea typeface="+mn-ea"/>
          <a:cs typeface="+mn-cs"/>
        </a:defRPr>
      </a:lvl4pPr>
      <a:lvl5pPr marL="6479804" algn="l" defTabSz="3239902" rtl="0" eaLnBrk="1" latinLnBrk="0" hangingPunct="1">
        <a:defRPr sz="6378" kern="1200">
          <a:solidFill>
            <a:schemeClr val="tx1"/>
          </a:solidFill>
          <a:latin typeface="+mn-lt"/>
          <a:ea typeface="+mn-ea"/>
          <a:cs typeface="+mn-cs"/>
        </a:defRPr>
      </a:lvl5pPr>
      <a:lvl6pPr marL="8099755" algn="l" defTabSz="3239902" rtl="0" eaLnBrk="1" latinLnBrk="0" hangingPunct="1">
        <a:defRPr sz="6378" kern="1200">
          <a:solidFill>
            <a:schemeClr val="tx1"/>
          </a:solidFill>
          <a:latin typeface="+mn-lt"/>
          <a:ea typeface="+mn-ea"/>
          <a:cs typeface="+mn-cs"/>
        </a:defRPr>
      </a:lvl6pPr>
      <a:lvl7pPr marL="9719706" algn="l" defTabSz="3239902" rtl="0" eaLnBrk="1" latinLnBrk="0" hangingPunct="1">
        <a:defRPr sz="6378" kern="1200">
          <a:solidFill>
            <a:schemeClr val="tx1"/>
          </a:solidFill>
          <a:latin typeface="+mn-lt"/>
          <a:ea typeface="+mn-ea"/>
          <a:cs typeface="+mn-cs"/>
        </a:defRPr>
      </a:lvl7pPr>
      <a:lvl8pPr marL="11339657" algn="l" defTabSz="3239902" rtl="0" eaLnBrk="1" latinLnBrk="0" hangingPunct="1">
        <a:defRPr sz="6378" kern="1200">
          <a:solidFill>
            <a:schemeClr val="tx1"/>
          </a:solidFill>
          <a:latin typeface="+mn-lt"/>
          <a:ea typeface="+mn-ea"/>
          <a:cs typeface="+mn-cs"/>
        </a:defRPr>
      </a:lvl8pPr>
      <a:lvl9pPr marL="12959608" algn="l" defTabSz="3239902"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4485B6B-23BC-231D-64B8-F3879E81DC40}"/>
              </a:ext>
            </a:extLst>
          </p:cNvPr>
          <p:cNvSpPr>
            <a:spLocks noGrp="1"/>
          </p:cNvSpPr>
          <p:nvPr>
            <p:ph type="ctrTitle"/>
          </p:nvPr>
        </p:nvSpPr>
        <p:spPr>
          <a:xfrm>
            <a:off x="1317624" y="2626402"/>
            <a:ext cx="29764035" cy="3481605"/>
          </a:xfrm>
          <a:noFill/>
          <a:ln w="152400">
            <a:noFill/>
          </a:ln>
        </p:spPr>
        <p:style>
          <a:lnRef idx="2">
            <a:schemeClr val="dk1"/>
          </a:lnRef>
          <a:fillRef idx="1">
            <a:schemeClr val="lt1"/>
          </a:fillRef>
          <a:effectRef idx="0">
            <a:schemeClr val="dk1"/>
          </a:effectRef>
          <a:fontRef idx="minor">
            <a:schemeClr val="dk1"/>
          </a:fontRef>
        </p:style>
        <p:txBody>
          <a:bodyPr anchor="ctr">
            <a:normAutofit fontScale="90000"/>
          </a:bodyPr>
          <a:lstStyle/>
          <a:p>
            <a:pPr algn="l"/>
            <a:r>
              <a:rPr lang="en-US"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The Application of Pavement Performance Models in Pavement Asset Management System for the Purpose of Improving the Structural Pavement Condition</a:t>
            </a:r>
            <a:endParaRPr lang="sk-SK"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endParaRPr>
          </a:p>
        </p:txBody>
      </p:sp>
      <p:pic>
        <p:nvPicPr>
          <p:cNvPr id="4" name="Obrázok 3" descr="Obrázok, na ktorom je písmo, grafika, snímka obrazovky, grafický dizajn&#10;&#10;Automaticky generovaný popis">
            <a:extLst>
              <a:ext uri="{FF2B5EF4-FFF2-40B4-BE49-F238E27FC236}">
                <a16:creationId xmlns:a16="http://schemas.microsoft.com/office/drawing/2014/main" id="{DC399250-BA77-3C57-F104-B092F0A545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7624" y="697108"/>
            <a:ext cx="7409657" cy="1583458"/>
          </a:xfrm>
          <a:prstGeom prst="rect">
            <a:avLst/>
          </a:prstGeom>
        </p:spPr>
      </p:pic>
      <p:sp>
        <p:nvSpPr>
          <p:cNvPr id="5" name="Textové pole 2">
            <a:extLst>
              <a:ext uri="{FF2B5EF4-FFF2-40B4-BE49-F238E27FC236}">
                <a16:creationId xmlns:a16="http://schemas.microsoft.com/office/drawing/2014/main" id="{C87177C9-22F4-FEE9-0135-F1B9243ACD9F}"/>
              </a:ext>
            </a:extLst>
          </p:cNvPr>
          <p:cNvSpPr txBox="1">
            <a:spLocks noChangeArrowheads="1"/>
          </p:cNvSpPr>
          <p:nvPr/>
        </p:nvSpPr>
        <p:spPr bwMode="auto">
          <a:xfrm>
            <a:off x="9927946" y="1150714"/>
            <a:ext cx="13828750" cy="1169551"/>
          </a:xfrm>
          <a:prstGeom prst="rect">
            <a:avLst/>
          </a:prstGeom>
          <a:noFill/>
          <a:ln w="9525">
            <a:noFill/>
            <a:miter lim="800000"/>
            <a:headEnd/>
            <a:tailEnd/>
          </a:ln>
        </p:spPr>
        <p:txBody>
          <a:bodyPr rot="0" vert="horz" wrap="square" lIns="91440" tIns="45720" rIns="91440" bIns="45720" anchor="t" anchorCtr="0">
            <a:spAutoFit/>
          </a:bodyPr>
          <a:lstStyle/>
          <a:p>
            <a:pPr algn="ctr"/>
            <a:r>
              <a:rPr lang="sk-SK" sz="3500" b="1" dirty="0">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TRANSCOM 2025: 16th International </a:t>
            </a:r>
            <a:r>
              <a:rPr lang="sk-SK" sz="3500" b="1" dirty="0"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Scientific</a:t>
            </a:r>
            <a:r>
              <a:rPr lang="sk-SK" sz="3500" b="1" dirty="0">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dirty="0"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Conference</a:t>
            </a:r>
            <a:r>
              <a:rPr lang="sk-SK" sz="3500" b="1" dirty="0">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on </a:t>
            </a:r>
            <a:r>
              <a:rPr lang="sk-SK" sz="3500" b="1" dirty="0"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Sustainable</a:t>
            </a:r>
            <a:r>
              <a:rPr lang="sk-SK" sz="3500" b="1" dirty="0">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dirty="0"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Modern</a:t>
            </a:r>
            <a:r>
              <a:rPr lang="sk-SK" sz="3500" b="1" dirty="0">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and </a:t>
            </a:r>
            <a:r>
              <a:rPr lang="sk-SK" sz="3500" b="1" dirty="0"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Safe</a:t>
            </a:r>
            <a:r>
              <a:rPr lang="sk-SK" sz="3500" b="1" dirty="0">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Transport</a:t>
            </a:r>
            <a:endParaRPr lang="sk-SK" sz="3500" dirty="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6" name="Nadpis 1">
            <a:extLst>
              <a:ext uri="{FF2B5EF4-FFF2-40B4-BE49-F238E27FC236}">
                <a16:creationId xmlns:a16="http://schemas.microsoft.com/office/drawing/2014/main" id="{DF8CDE15-6E90-630A-763A-5AC0CFF0B2A5}"/>
              </a:ext>
            </a:extLst>
          </p:cNvPr>
          <p:cNvSpPr txBox="1">
            <a:spLocks/>
          </p:cNvSpPr>
          <p:nvPr/>
        </p:nvSpPr>
        <p:spPr>
          <a:xfrm>
            <a:off x="1317621" y="6290111"/>
            <a:ext cx="29764040" cy="1202908"/>
          </a:xfrm>
          <a:prstGeom prst="rect">
            <a:avLst/>
          </a:prstGeom>
          <a:solidFill>
            <a:schemeClr val="tx2">
              <a:lumMod val="10000"/>
              <a:lumOff val="90000"/>
            </a:schemeClr>
          </a:solid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00000"/>
              </a:lnSpc>
            </a:pPr>
            <a:r>
              <a:rPr lang="sk-SK" sz="4500" dirty="0">
                <a:solidFill>
                  <a:srgbClr val="002060"/>
                </a:solidFill>
                <a:latin typeface="Arial" panose="020B0604020202020204" pitchFamily="34" charset="0"/>
                <a:cs typeface="Arial" panose="020B0604020202020204" pitchFamily="34" charset="0"/>
              </a:rPr>
              <a:t>Júlia Mešková</a:t>
            </a:r>
            <a:r>
              <a:rPr lang="sk-SK" sz="4500" baseline="30000" dirty="0">
                <a:solidFill>
                  <a:srgbClr val="002060"/>
                </a:solidFill>
                <a:latin typeface="Arial" panose="020B0604020202020204" pitchFamily="34" charset="0"/>
                <a:cs typeface="Arial" panose="020B0604020202020204" pitchFamily="34" charset="0"/>
              </a:rPr>
              <a:t>1</a:t>
            </a:r>
            <a:r>
              <a:rPr lang="sk-SK" sz="4500" dirty="0">
                <a:solidFill>
                  <a:srgbClr val="002060"/>
                </a:solidFill>
                <a:latin typeface="Arial" panose="020B0604020202020204" pitchFamily="34" charset="0"/>
                <a:cs typeface="Arial" panose="020B0604020202020204" pitchFamily="34" charset="0"/>
              </a:rPr>
              <a:t>,</a:t>
            </a:r>
            <a:r>
              <a:rPr lang="sk-SK" sz="4500" baseline="30000" dirty="0">
                <a:solidFill>
                  <a:srgbClr val="002060"/>
                </a:solidFill>
                <a:latin typeface="Arial" panose="020B0604020202020204" pitchFamily="34" charset="0"/>
                <a:cs typeface="Arial" panose="020B0604020202020204" pitchFamily="34" charset="0"/>
              </a:rPr>
              <a:t> </a:t>
            </a:r>
            <a:r>
              <a:rPr lang="sk-SK" sz="4500" dirty="0">
                <a:solidFill>
                  <a:srgbClr val="002060"/>
                </a:solidFill>
                <a:latin typeface="Arial" panose="020B0604020202020204" pitchFamily="34" charset="0"/>
                <a:cs typeface="Arial" panose="020B0604020202020204" pitchFamily="34" charset="0"/>
              </a:rPr>
              <a:t>Ján Mikolaj</a:t>
            </a:r>
            <a:r>
              <a:rPr lang="sk-SK" sz="4500" baseline="30000" dirty="0">
                <a:solidFill>
                  <a:srgbClr val="002060"/>
                </a:solidFill>
                <a:latin typeface="Arial" panose="020B0604020202020204" pitchFamily="34" charset="0"/>
                <a:cs typeface="Arial" panose="020B0604020202020204" pitchFamily="34" charset="0"/>
              </a:rPr>
              <a:t>2 </a:t>
            </a:r>
          </a:p>
        </p:txBody>
      </p:sp>
      <p:sp>
        <p:nvSpPr>
          <p:cNvPr id="7" name="Nadpis 1">
            <a:extLst>
              <a:ext uri="{FF2B5EF4-FFF2-40B4-BE49-F238E27FC236}">
                <a16:creationId xmlns:a16="http://schemas.microsoft.com/office/drawing/2014/main" id="{20F7CD64-85F1-247D-E70C-3773FAB96CA9}"/>
              </a:ext>
            </a:extLst>
          </p:cNvPr>
          <p:cNvSpPr txBox="1">
            <a:spLocks/>
          </p:cNvSpPr>
          <p:nvPr/>
        </p:nvSpPr>
        <p:spPr>
          <a:xfrm>
            <a:off x="1317621" y="7336319"/>
            <a:ext cx="29764040" cy="1470971"/>
          </a:xfrm>
          <a:prstGeom prst="rect">
            <a:avLst/>
          </a:prstGeom>
          <a:ln>
            <a:noFill/>
          </a:ln>
        </p:spPr>
        <p:style>
          <a:lnRef idx="2">
            <a:schemeClr val="accent5"/>
          </a:lnRef>
          <a:fillRef idx="1">
            <a:schemeClr val="lt1"/>
          </a:fillRef>
          <a:effectRef idx="0">
            <a:schemeClr val="accent5"/>
          </a:effectRef>
          <a:fontRef idx="minor">
            <a:schemeClr val="dk1"/>
          </a:fontRef>
        </p:style>
        <p:txBody>
          <a:bodyPr vert="horz" lIns="91440" tIns="45720" rIns="91440" bIns="45720" numCol="1"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10000"/>
              </a:lnSpc>
            </a:pPr>
            <a:r>
              <a:rPr lang="sk-SK" sz="3600" i="1" dirty="0">
                <a:solidFill>
                  <a:srgbClr val="002060"/>
                </a:solidFill>
                <a:latin typeface="Arial" panose="020B0604020202020204" pitchFamily="34" charset="0"/>
                <a:cs typeface="Arial" panose="020B0604020202020204" pitchFamily="34" charset="0"/>
              </a:rPr>
              <a:t>1 </a:t>
            </a:r>
            <a:r>
              <a:rPr lang="en-US" sz="3600" i="1" dirty="0">
                <a:solidFill>
                  <a:srgbClr val="002060"/>
                </a:solidFill>
                <a:latin typeface="Arial" panose="020B0604020202020204" pitchFamily="34" charset="0"/>
                <a:cs typeface="Arial" panose="020B0604020202020204" pitchFamily="34" charset="0"/>
              </a:rPr>
              <a:t>Department of Construction Management, Faculty of Civil</a:t>
            </a:r>
            <a:r>
              <a:rPr lang="sk-SK" sz="3600" i="1" dirty="0">
                <a:solidFill>
                  <a:srgbClr val="002060"/>
                </a:solidFill>
                <a:latin typeface="Arial" panose="020B0604020202020204" pitchFamily="34" charset="0"/>
                <a:cs typeface="Arial" panose="020B0604020202020204" pitchFamily="34" charset="0"/>
              </a:rPr>
              <a:t> </a:t>
            </a:r>
            <a:r>
              <a:rPr lang="en-US" sz="3600" i="1" dirty="0">
                <a:solidFill>
                  <a:srgbClr val="002060"/>
                </a:solidFill>
                <a:latin typeface="Arial" panose="020B0604020202020204" pitchFamily="34" charset="0"/>
                <a:cs typeface="Arial" panose="020B0604020202020204" pitchFamily="34" charset="0"/>
              </a:rPr>
              <a:t>Engineering, University of Zilina, 010 26 Zilina, Slovakia</a:t>
            </a:r>
            <a:endParaRPr lang="sk-SK" sz="3600" i="1" dirty="0">
              <a:solidFill>
                <a:srgbClr val="002060"/>
              </a:solidFill>
              <a:latin typeface="Arial" panose="020B0604020202020204" pitchFamily="34" charset="0"/>
              <a:cs typeface="Arial" panose="020B0604020202020204" pitchFamily="34" charset="0"/>
            </a:endParaRPr>
          </a:p>
          <a:p>
            <a:pPr algn="l">
              <a:lnSpc>
                <a:spcPct val="110000"/>
              </a:lnSpc>
            </a:pPr>
            <a:r>
              <a:rPr lang="sk-SK" sz="3600" i="1" dirty="0">
                <a:solidFill>
                  <a:srgbClr val="002060"/>
                </a:solidFill>
                <a:latin typeface="Arial" panose="020B0604020202020204" pitchFamily="34" charset="0"/>
                <a:cs typeface="Arial" panose="020B0604020202020204" pitchFamily="34" charset="0"/>
              </a:rPr>
              <a:t>2 </a:t>
            </a:r>
            <a:r>
              <a:rPr lang="en-US" sz="3600" i="1" dirty="0">
                <a:solidFill>
                  <a:srgbClr val="002060"/>
                </a:solidFill>
                <a:latin typeface="Arial" panose="020B0604020202020204" pitchFamily="34" charset="0"/>
                <a:cs typeface="Arial" panose="020B0604020202020204" pitchFamily="34" charset="0"/>
              </a:rPr>
              <a:t>Department of Construction Management, Faculty of Civil</a:t>
            </a:r>
            <a:r>
              <a:rPr lang="sk-SK" sz="3600" i="1" dirty="0">
                <a:solidFill>
                  <a:srgbClr val="002060"/>
                </a:solidFill>
                <a:latin typeface="Arial" panose="020B0604020202020204" pitchFamily="34" charset="0"/>
                <a:cs typeface="Arial" panose="020B0604020202020204" pitchFamily="34" charset="0"/>
              </a:rPr>
              <a:t> </a:t>
            </a:r>
            <a:r>
              <a:rPr lang="en-US" sz="3600" i="1" dirty="0">
                <a:solidFill>
                  <a:srgbClr val="002060"/>
                </a:solidFill>
                <a:latin typeface="Arial" panose="020B0604020202020204" pitchFamily="34" charset="0"/>
                <a:cs typeface="Arial" panose="020B0604020202020204" pitchFamily="34" charset="0"/>
              </a:rPr>
              <a:t>Engineering, University of Zilina, 010 26 Zilina, Slovakia</a:t>
            </a:r>
            <a:endParaRPr lang="sk-SK" sz="3600" i="1" dirty="0">
              <a:solidFill>
                <a:srgbClr val="002060"/>
              </a:solidFill>
              <a:latin typeface="Arial" panose="020B0604020202020204" pitchFamily="34" charset="0"/>
              <a:cs typeface="Arial" panose="020B0604020202020204" pitchFamily="34" charset="0"/>
            </a:endParaRPr>
          </a:p>
        </p:txBody>
      </p:sp>
      <p:graphicFrame>
        <p:nvGraphicFramePr>
          <p:cNvPr id="17" name="Tabuľka 16">
            <a:extLst>
              <a:ext uri="{FF2B5EF4-FFF2-40B4-BE49-F238E27FC236}">
                <a16:creationId xmlns:a16="http://schemas.microsoft.com/office/drawing/2014/main" id="{DF5353FD-5685-A5A2-FD19-A44C8EE41F2C}"/>
              </a:ext>
            </a:extLst>
          </p:cNvPr>
          <p:cNvGraphicFramePr>
            <a:graphicFrameLocks noGrp="1"/>
          </p:cNvGraphicFramePr>
          <p:nvPr>
            <p:extLst>
              <p:ext uri="{D42A27DB-BD31-4B8C-83A1-F6EECF244321}">
                <p14:modId xmlns:p14="http://schemas.microsoft.com/office/powerpoint/2010/main" val="988536437"/>
              </p:ext>
            </p:extLst>
          </p:nvPr>
        </p:nvGraphicFramePr>
        <p:xfrm>
          <a:off x="1317619" y="8807290"/>
          <a:ext cx="29764038" cy="5274722"/>
        </p:xfrm>
        <a:graphic>
          <a:graphicData uri="http://schemas.openxmlformats.org/drawingml/2006/table">
            <a:tbl>
              <a:tblPr firstRow="1" bandRow="1">
                <a:tableStyleId>{5C22544A-7EE6-4342-B048-85BDC9FD1C3A}</a:tableStyleId>
              </a:tblPr>
              <a:tblGrid>
                <a:gridCol w="7230958">
                  <a:extLst>
                    <a:ext uri="{9D8B030D-6E8A-4147-A177-3AD203B41FA5}">
                      <a16:colId xmlns:a16="http://schemas.microsoft.com/office/drawing/2014/main" val="3004831674"/>
                    </a:ext>
                  </a:extLst>
                </a:gridCol>
                <a:gridCol w="15991367">
                  <a:extLst>
                    <a:ext uri="{9D8B030D-6E8A-4147-A177-3AD203B41FA5}">
                      <a16:colId xmlns:a16="http://schemas.microsoft.com/office/drawing/2014/main" val="1252346389"/>
                    </a:ext>
                  </a:extLst>
                </a:gridCol>
                <a:gridCol w="6541713">
                  <a:extLst>
                    <a:ext uri="{9D8B030D-6E8A-4147-A177-3AD203B41FA5}">
                      <a16:colId xmlns:a16="http://schemas.microsoft.com/office/drawing/2014/main" val="4221354044"/>
                    </a:ext>
                  </a:extLst>
                </a:gridCol>
              </a:tblGrid>
              <a:tr h="1228999">
                <a:tc gridSpan="3">
                  <a:txBody>
                    <a:bodyPr/>
                    <a:lstStyle/>
                    <a:p>
                      <a:pPr algn="ctr"/>
                      <a:r>
                        <a:rPr lang="en-US" sz="4500" cap="small" baseline="0" noProof="0" dirty="0">
                          <a:latin typeface="Arial" panose="020B0604020202020204" pitchFamily="34" charset="0"/>
                          <a:cs typeface="Arial" panose="020B0604020202020204" pitchFamily="34" charset="0"/>
                        </a:rPr>
                        <a:t>introduction</a:t>
                      </a:r>
                    </a:p>
                  </a:txBody>
                  <a:tcP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endParaRPr lang="sk-SK"/>
                    </a:p>
                  </a:txBody>
                  <a:tcPr/>
                </a:tc>
                <a:tc hMerge="1">
                  <a:txBody>
                    <a:bodyPr/>
                    <a:lstStyle/>
                    <a:p>
                      <a:endParaRPr lang="sk-SK"/>
                    </a:p>
                  </a:txBody>
                  <a:tcPr/>
                </a:tc>
                <a:extLst>
                  <a:ext uri="{0D108BD9-81ED-4DB2-BD59-A6C34878D82A}">
                    <a16:rowId xmlns:a16="http://schemas.microsoft.com/office/drawing/2014/main" val="3482022218"/>
                  </a:ext>
                </a:extLst>
              </a:tr>
              <a:tr h="4045723">
                <a:tc>
                  <a:txBody>
                    <a:bodyPr/>
                    <a:lstStyle/>
                    <a:p>
                      <a:pPr algn="l"/>
                      <a:r>
                        <a:rPr lang="en-US" sz="3500" dirty="0">
                          <a:solidFill>
                            <a:srgbClr val="002060"/>
                          </a:solidFill>
                          <a:latin typeface="Arial" panose="020B0604020202020204" pitchFamily="34" charset="0"/>
                          <a:cs typeface="Arial" panose="020B0604020202020204" pitchFamily="34" charset="0"/>
                        </a:rPr>
                        <a:t>Road infrastructure has a significant role in economic and social development. During their life</a:t>
                      </a:r>
                      <a:r>
                        <a:rPr lang="sk-SK" sz="3500" dirty="0">
                          <a:solidFill>
                            <a:srgbClr val="002060"/>
                          </a:solidFill>
                          <a:latin typeface="Arial" panose="020B0604020202020204" pitchFamily="34" charset="0"/>
                          <a:cs typeface="Arial" panose="020B0604020202020204" pitchFamily="34" charset="0"/>
                        </a:rPr>
                        <a:t> </a:t>
                      </a:r>
                      <a:r>
                        <a:rPr lang="en-US" sz="3500" noProof="0" dirty="0">
                          <a:solidFill>
                            <a:srgbClr val="002060"/>
                          </a:solidFill>
                          <a:latin typeface="Arial" panose="020B0604020202020204" pitchFamily="34" charset="0"/>
                          <a:cs typeface="Arial" panose="020B0604020202020204" pitchFamily="34" charset="0"/>
                        </a:rPr>
                        <a:t>serviceability</a:t>
                      </a:r>
                      <a:r>
                        <a:rPr lang="en-US" sz="3500" dirty="0">
                          <a:solidFill>
                            <a:srgbClr val="002060"/>
                          </a:solidFill>
                          <a:latin typeface="Arial" panose="020B0604020202020204" pitchFamily="34" charset="0"/>
                          <a:cs typeface="Arial" panose="020B0604020202020204" pitchFamily="34" charset="0"/>
                        </a:rPr>
                        <a:t>, roads are exposed to various degrading influences that gradually deteriorate their functional and structural properties.</a:t>
                      </a:r>
                      <a:endParaRPr lang="sk-SK" sz="3500" dirty="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3239902" rtl="0" eaLnBrk="1" fontAlgn="auto" latinLnBrk="0" hangingPunct="1">
                        <a:lnSpc>
                          <a:spcPct val="100000"/>
                        </a:lnSpc>
                        <a:spcBef>
                          <a:spcPts val="0"/>
                        </a:spcBef>
                        <a:spcAft>
                          <a:spcPts val="0"/>
                        </a:spcAft>
                        <a:buClrTx/>
                        <a:buSzTx/>
                        <a:buFontTx/>
                        <a:buNone/>
                        <a:tabLst/>
                        <a:defRPr/>
                      </a:pPr>
                      <a:r>
                        <a:rPr lang="en-US" sz="3500" dirty="0">
                          <a:solidFill>
                            <a:srgbClr val="002060"/>
                          </a:solidFill>
                          <a:latin typeface="Arial" panose="020B0604020202020204" pitchFamily="34" charset="0"/>
                          <a:cs typeface="Arial" panose="020B0604020202020204" pitchFamily="34" charset="0"/>
                        </a:rPr>
                        <a:t>The dynamic character of degradation processes creates the need for effective tools to predict changes in pavement properties over their life cycle when pavement performance models enter the process. Degradation models allow the prediction of the evolution of the condition of the road network and help to identify the optimal times to carry out maintenance or repairs, thus providing the possibility of efficient maintenance planning and the allocation of funds for the management of the road network.</a:t>
                      </a:r>
                      <a:endParaRPr lang="sk-SK" dirty="0">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n-US" sz="3500" dirty="0">
                          <a:solidFill>
                            <a:srgbClr val="002060"/>
                          </a:solidFill>
                          <a:latin typeface="Arial" panose="020B0604020202020204" pitchFamily="34" charset="0"/>
                          <a:cs typeface="Arial" panose="020B0604020202020204" pitchFamily="34" charset="0"/>
                        </a:rPr>
                        <a:t>The aim of the research is to determine the </a:t>
                      </a:r>
                      <a:r>
                        <a:rPr lang="en-US" sz="3500" noProof="0" dirty="0">
                          <a:solidFill>
                            <a:srgbClr val="002060"/>
                          </a:solidFill>
                          <a:latin typeface="Arial" panose="020B0604020202020204" pitchFamily="34" charset="0"/>
                          <a:cs typeface="Arial" panose="020B0604020202020204" pitchFamily="34" charset="0"/>
                        </a:rPr>
                        <a:t>pavement performance models </a:t>
                      </a:r>
                      <a:r>
                        <a:rPr lang="en-US" sz="3500" dirty="0">
                          <a:solidFill>
                            <a:srgbClr val="002060"/>
                          </a:solidFill>
                          <a:latin typeface="Arial" panose="020B0604020202020204" pitchFamily="34" charset="0"/>
                          <a:cs typeface="Arial" panose="020B0604020202020204" pitchFamily="34" charset="0"/>
                        </a:rPr>
                        <a:t>of the variable parameters of the experimental pavement section and to demonstrate their applicability in practice.</a:t>
                      </a:r>
                      <a:endParaRPr lang="sk-SK" dirty="0">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graphicFrame>
        <p:nvGraphicFramePr>
          <p:cNvPr id="18" name="Tabuľka 17">
            <a:extLst>
              <a:ext uri="{FF2B5EF4-FFF2-40B4-BE49-F238E27FC236}">
                <a16:creationId xmlns:a16="http://schemas.microsoft.com/office/drawing/2014/main" id="{F44B0654-B2C0-F3DE-3695-CD7C25B59000}"/>
              </a:ext>
            </a:extLst>
          </p:cNvPr>
          <p:cNvGraphicFramePr>
            <a:graphicFrameLocks noGrp="1"/>
          </p:cNvGraphicFramePr>
          <p:nvPr>
            <p:extLst>
              <p:ext uri="{D42A27DB-BD31-4B8C-83A1-F6EECF244321}">
                <p14:modId xmlns:p14="http://schemas.microsoft.com/office/powerpoint/2010/main" val="3460655481"/>
              </p:ext>
            </p:extLst>
          </p:nvPr>
        </p:nvGraphicFramePr>
        <p:xfrm>
          <a:off x="1317619" y="14257057"/>
          <a:ext cx="29764038" cy="8043051"/>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649066">
                <a:tc>
                  <a:txBody>
                    <a:bodyPr/>
                    <a:lstStyle/>
                    <a:p>
                      <a:pPr algn="ctr"/>
                      <a:r>
                        <a:rPr lang="en-US" sz="4500" cap="small" baseline="0" noProof="0" dirty="0">
                          <a:latin typeface="Arial"/>
                          <a:cs typeface="Arial"/>
                        </a:rPr>
                        <a:t>materials</a:t>
                      </a:r>
                      <a:r>
                        <a:rPr lang="sk-SK" sz="4500" cap="small" baseline="0" dirty="0">
                          <a:latin typeface="Arial"/>
                          <a:cs typeface="Arial"/>
                        </a:rPr>
                        <a:t>,  </a:t>
                      </a:r>
                      <a:r>
                        <a:rPr lang="en-US" sz="4500" cap="small" baseline="0" noProof="0" dirty="0">
                          <a:latin typeface="Arial"/>
                          <a:cs typeface="Arial"/>
                        </a:rPr>
                        <a:t>methods</a:t>
                      </a:r>
                      <a:r>
                        <a:rPr lang="sk-SK" sz="4500" cap="small" baseline="0" dirty="0">
                          <a:latin typeface="Arial"/>
                          <a:cs typeface="Arial"/>
                        </a:rPr>
                        <a:t> &amp; </a:t>
                      </a:r>
                      <a:r>
                        <a:rPr lang="en-US" sz="4500" cap="small" baseline="0" noProof="0" dirty="0">
                          <a:latin typeface="Arial"/>
                          <a:cs typeface="Arial"/>
                        </a:rPr>
                        <a:t>implementation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6393985">
                <a:tc>
                  <a:txBody>
                    <a:bodyPr/>
                    <a:lstStyle/>
                    <a:p>
                      <a:r>
                        <a:rPr lang="en-US" sz="3500" noProof="0" dirty="0">
                          <a:solidFill>
                            <a:srgbClr val="002060"/>
                          </a:solidFill>
                          <a:latin typeface="Arial"/>
                          <a:cs typeface="Arial"/>
                        </a:rPr>
                        <a:t>Research is realized on the campus of the University of Žilina, specifically in the laboratory of the </a:t>
                      </a:r>
                      <a:br>
                        <a:rPr lang="en-US" sz="3500" noProof="0" dirty="0">
                          <a:solidFill>
                            <a:srgbClr val="002060"/>
                          </a:solidFill>
                          <a:latin typeface="Arial"/>
                          <a:cs typeface="Arial"/>
                        </a:rPr>
                      </a:br>
                      <a:r>
                        <a:rPr lang="en-US" sz="3500" noProof="0" dirty="0">
                          <a:solidFill>
                            <a:srgbClr val="002060"/>
                          </a:solidFill>
                          <a:latin typeface="Arial"/>
                          <a:cs typeface="Arial"/>
                        </a:rPr>
                        <a:t>Technology and Management Department. Within the experiment, we are talking about accelerated </a:t>
                      </a:r>
                      <a:br>
                        <a:rPr lang="en-US" sz="3500" noProof="0" dirty="0">
                          <a:solidFill>
                            <a:srgbClr val="002060"/>
                          </a:solidFill>
                          <a:latin typeface="Arial"/>
                          <a:cs typeface="Arial"/>
                        </a:rPr>
                      </a:br>
                      <a:r>
                        <a:rPr lang="en-US" sz="3500" noProof="0" dirty="0">
                          <a:solidFill>
                            <a:srgbClr val="002060"/>
                          </a:solidFill>
                          <a:latin typeface="Arial"/>
                          <a:cs typeface="Arial"/>
                        </a:rPr>
                        <a:t>pavement testing, due to the laboratory facilities providing constant climatic conditions and the cyclic </a:t>
                      </a:r>
                      <a:br>
                        <a:rPr lang="en-US" sz="3500" noProof="0" dirty="0">
                          <a:solidFill>
                            <a:srgbClr val="002060"/>
                          </a:solidFill>
                          <a:latin typeface="Arial"/>
                          <a:cs typeface="Arial"/>
                        </a:rPr>
                      </a:br>
                      <a:r>
                        <a:rPr lang="en-US" sz="3500" noProof="0" dirty="0">
                          <a:solidFill>
                            <a:srgbClr val="002060"/>
                          </a:solidFill>
                          <a:latin typeface="Arial"/>
                          <a:cs typeface="Arial"/>
                        </a:rPr>
                        <a:t>loading device Pavement Tester Type 105-05-01. Pavement Tester Type 105-05-01 provides</a:t>
                      </a:r>
                      <a:r>
                        <a:rPr lang="sk-SK" sz="3500" noProof="0" dirty="0">
                          <a:solidFill>
                            <a:srgbClr val="002060"/>
                          </a:solidFill>
                          <a:latin typeface="Arial"/>
                          <a:cs typeface="Arial"/>
                        </a:rPr>
                        <a:t> </a:t>
                      </a:r>
                      <a:r>
                        <a:rPr lang="en-US" sz="3500" noProof="0" dirty="0">
                          <a:solidFill>
                            <a:srgbClr val="002060"/>
                          </a:solidFill>
                          <a:latin typeface="Arial"/>
                          <a:cs typeface="Arial"/>
                        </a:rPr>
                        <a:t>data on the </a:t>
                      </a:r>
                      <a:endParaRPr lang="sk-SK" sz="3500" noProof="0" dirty="0">
                        <a:solidFill>
                          <a:srgbClr val="002060"/>
                        </a:solidFill>
                        <a:latin typeface="Arial"/>
                        <a:cs typeface="Arial"/>
                      </a:endParaRPr>
                    </a:p>
                    <a:p>
                      <a:r>
                        <a:rPr lang="en-US" sz="3500" noProof="0" dirty="0">
                          <a:solidFill>
                            <a:srgbClr val="002060"/>
                          </a:solidFill>
                          <a:latin typeface="Arial"/>
                          <a:cs typeface="Arial"/>
                        </a:rPr>
                        <a:t>number of design axle loads and represents the pavement traffic loading. Because of the experimental </a:t>
                      </a:r>
                      <a:endParaRPr lang="sk-SK" sz="3500" noProof="0" dirty="0">
                        <a:solidFill>
                          <a:srgbClr val="002060"/>
                        </a:solidFill>
                        <a:latin typeface="Arial"/>
                        <a:cs typeface="Arial"/>
                      </a:endParaRPr>
                    </a:p>
                    <a:p>
                      <a:r>
                        <a:rPr lang="en-US" sz="3500" noProof="0" dirty="0">
                          <a:solidFill>
                            <a:srgbClr val="002060"/>
                          </a:solidFill>
                          <a:latin typeface="Arial"/>
                          <a:cs typeface="Arial"/>
                        </a:rPr>
                        <a:t>process and the degradation functions based on long-term measurements, the resulting functions are </a:t>
                      </a:r>
                      <a:endParaRPr lang="sk-SK" sz="3500" noProof="0" dirty="0">
                        <a:solidFill>
                          <a:srgbClr val="002060"/>
                        </a:solidFill>
                        <a:latin typeface="Arial"/>
                        <a:cs typeface="Arial"/>
                      </a:endParaRPr>
                    </a:p>
                    <a:p>
                      <a:r>
                        <a:rPr lang="en-US" sz="3500" noProof="0" dirty="0">
                          <a:solidFill>
                            <a:srgbClr val="002060"/>
                          </a:solidFill>
                          <a:latin typeface="Arial"/>
                          <a:cs typeface="Arial"/>
                        </a:rPr>
                        <a:t>among the empirical degradation models.</a:t>
                      </a:r>
                    </a:p>
                    <a:p>
                      <a:r>
                        <a:rPr lang="en-US" sz="3500" noProof="0" dirty="0">
                          <a:solidFill>
                            <a:srgbClr val="002060"/>
                          </a:solidFill>
                          <a:latin typeface="Arial"/>
                          <a:cs typeface="Arial"/>
                        </a:rPr>
                        <a:t>The experimental measurements were focused on two types of variable parameters, namely friction and </a:t>
                      </a:r>
                    </a:p>
                    <a:p>
                      <a:r>
                        <a:rPr lang="en-US" sz="3500" noProof="0" dirty="0">
                          <a:solidFill>
                            <a:srgbClr val="002060"/>
                          </a:solidFill>
                          <a:latin typeface="Arial"/>
                          <a:cs typeface="Arial"/>
                        </a:rPr>
                        <a:t>transverse unevenness of the experimental pavement. The transverse unevenness was measured using </a:t>
                      </a:r>
                    </a:p>
                    <a:p>
                      <a:r>
                        <a:rPr lang="en-US" sz="3500" noProof="0" dirty="0">
                          <a:solidFill>
                            <a:srgbClr val="002060"/>
                          </a:solidFill>
                          <a:latin typeface="Arial"/>
                          <a:cs typeface="Arial"/>
                        </a:rPr>
                        <a:t>a ZScanner 800 handheld scanner. Friction was measured by a Cooper pendulum. Data were obtained </a:t>
                      </a:r>
                    </a:p>
                    <a:p>
                      <a:r>
                        <a:rPr lang="en-US" sz="3500" noProof="0" dirty="0">
                          <a:solidFill>
                            <a:srgbClr val="002060"/>
                          </a:solidFill>
                          <a:latin typeface="Arial"/>
                          <a:cs typeface="Arial"/>
                        </a:rPr>
                        <a:t>by periodic measurements every 50,000 design axle passes.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408792212"/>
                  </a:ext>
                </a:extLst>
              </a:tr>
            </a:tbl>
          </a:graphicData>
        </a:graphic>
      </p:graphicFrame>
      <p:graphicFrame>
        <p:nvGraphicFramePr>
          <p:cNvPr id="19" name="Tabuľka 18">
            <a:extLst>
              <a:ext uri="{FF2B5EF4-FFF2-40B4-BE49-F238E27FC236}">
                <a16:creationId xmlns:a16="http://schemas.microsoft.com/office/drawing/2014/main" id="{07FF1C1F-8FAD-4F1C-164D-C2C476E30DE7}"/>
              </a:ext>
            </a:extLst>
          </p:cNvPr>
          <p:cNvGraphicFramePr>
            <a:graphicFrameLocks noGrp="1"/>
          </p:cNvGraphicFramePr>
          <p:nvPr>
            <p:extLst>
              <p:ext uri="{D42A27DB-BD31-4B8C-83A1-F6EECF244321}">
                <p14:modId xmlns:p14="http://schemas.microsoft.com/office/powerpoint/2010/main" val="851344017"/>
              </p:ext>
            </p:extLst>
          </p:nvPr>
        </p:nvGraphicFramePr>
        <p:xfrm>
          <a:off x="1317619" y="22497238"/>
          <a:ext cx="29764038" cy="12070080"/>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749998">
                <a:tc>
                  <a:txBody>
                    <a:bodyPr/>
                    <a:lstStyle/>
                    <a:p>
                      <a:pPr algn="ctr"/>
                      <a:r>
                        <a:rPr lang="sk-SK" sz="4500" cap="small" baseline="0" dirty="0" err="1">
                          <a:latin typeface="Arial"/>
                          <a:cs typeface="Arial"/>
                        </a:rPr>
                        <a:t>results</a:t>
                      </a:r>
                      <a:endParaRPr lang="sk-SK" sz="4500" cap="small" baseline="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7454810">
                <a:tc>
                  <a:txBody>
                    <a:bodyPr/>
                    <a:lstStyle/>
                    <a:p>
                      <a:r>
                        <a:rPr lang="en-US" sz="3500" dirty="0">
                          <a:solidFill>
                            <a:srgbClr val="002060"/>
                          </a:solidFill>
                          <a:latin typeface="Arial"/>
                          <a:cs typeface="Arial"/>
                        </a:rPr>
                        <a:t>The determined degradation functions demonstrate the dependence of the transverse unevenness and friction parameters on the number of repetitions of the design axle load.</a:t>
                      </a:r>
                      <a:r>
                        <a:rPr lang="sk-SK" sz="3500" dirty="0">
                          <a:solidFill>
                            <a:srgbClr val="002060"/>
                          </a:solidFill>
                          <a:latin typeface="Arial"/>
                          <a:cs typeface="Arial"/>
                        </a:rPr>
                        <a:t> </a:t>
                      </a:r>
                      <a:r>
                        <a:rPr lang="en-US" sz="3500" dirty="0">
                          <a:solidFill>
                            <a:srgbClr val="002060"/>
                          </a:solidFill>
                          <a:latin typeface="Arial"/>
                          <a:cs typeface="Arial"/>
                        </a:rPr>
                        <a:t>Figures graphically depict the degradation functions for the two selected variable parameters of the experimental pavement and also provide their </a:t>
                      </a:r>
                      <a:endParaRPr lang="sk-SK" sz="3500" dirty="0">
                        <a:solidFill>
                          <a:srgbClr val="002060"/>
                        </a:solidFill>
                        <a:latin typeface="Arial"/>
                        <a:cs typeface="Arial"/>
                      </a:endParaRPr>
                    </a:p>
                    <a:p>
                      <a:pPr marL="0" marR="0" lvl="0" indent="0" algn="l" defTabSz="3239902" rtl="0" eaLnBrk="1" fontAlgn="auto" latinLnBrk="0" hangingPunct="1">
                        <a:lnSpc>
                          <a:spcPct val="100000"/>
                        </a:lnSpc>
                        <a:spcBef>
                          <a:spcPts val="0"/>
                        </a:spcBef>
                        <a:spcAft>
                          <a:spcPts val="0"/>
                        </a:spcAft>
                        <a:buClrTx/>
                        <a:buSzTx/>
                        <a:buFontTx/>
                        <a:buNone/>
                        <a:tabLst/>
                        <a:defRPr/>
                      </a:pPr>
                      <a:r>
                        <a:rPr lang="en-US" sz="3500" dirty="0">
                          <a:solidFill>
                            <a:srgbClr val="002060"/>
                          </a:solidFill>
                          <a:latin typeface="Arial"/>
                          <a:cs typeface="Arial"/>
                        </a:rPr>
                        <a:t>mathematical expression.</a:t>
                      </a:r>
                      <a:r>
                        <a:rPr lang="en-US" sz="3500" kern="1200" dirty="0">
                          <a:solidFill>
                            <a:srgbClr val="002060"/>
                          </a:solidFill>
                          <a:latin typeface="Arial"/>
                          <a:ea typeface="+mn-ea"/>
                          <a:cs typeface="Arial"/>
                        </a:rPr>
                        <a:t> </a:t>
                      </a:r>
                      <a:r>
                        <a:rPr lang="sk-SK" sz="3500" kern="1200" dirty="0" err="1">
                          <a:solidFill>
                            <a:srgbClr val="002060"/>
                          </a:solidFill>
                          <a:latin typeface="Arial"/>
                          <a:ea typeface="+mn-ea"/>
                          <a:cs typeface="Arial"/>
                        </a:rPr>
                        <a:t>Because</a:t>
                      </a:r>
                      <a:r>
                        <a:rPr lang="en-US" sz="3500" kern="1200" dirty="0">
                          <a:solidFill>
                            <a:srgbClr val="002060"/>
                          </a:solidFill>
                          <a:latin typeface="Arial"/>
                          <a:ea typeface="+mn-ea"/>
                          <a:cs typeface="Arial"/>
                        </a:rPr>
                        <a:t> </a:t>
                      </a:r>
                      <a:endParaRPr lang="sk-SK" sz="3500" kern="1200" dirty="0">
                        <a:solidFill>
                          <a:srgbClr val="002060"/>
                        </a:solidFill>
                        <a:latin typeface="Arial"/>
                        <a:ea typeface="+mn-ea"/>
                        <a:cs typeface="Arial"/>
                      </a:endParaRPr>
                    </a:p>
                    <a:p>
                      <a:pPr marL="0" marR="0" lvl="0" indent="0" algn="l" defTabSz="3239902" rtl="0" eaLnBrk="1" fontAlgn="auto" latinLnBrk="0" hangingPunct="1">
                        <a:lnSpc>
                          <a:spcPct val="100000"/>
                        </a:lnSpc>
                        <a:spcBef>
                          <a:spcPts val="0"/>
                        </a:spcBef>
                        <a:spcAft>
                          <a:spcPts val="0"/>
                        </a:spcAft>
                        <a:buClrTx/>
                        <a:buSzTx/>
                        <a:buFontTx/>
                        <a:buNone/>
                        <a:tabLst/>
                        <a:defRPr/>
                      </a:pPr>
                      <a:r>
                        <a:rPr lang="en-US" sz="3500" kern="1200" dirty="0">
                          <a:solidFill>
                            <a:srgbClr val="002060"/>
                          </a:solidFill>
                          <a:latin typeface="Arial"/>
                          <a:ea typeface="+mn-ea"/>
                          <a:cs typeface="Arial"/>
                        </a:rPr>
                        <a:t>the maximum number of design axle </a:t>
                      </a:r>
                      <a:endParaRPr lang="sk-SK" sz="3500" kern="1200" dirty="0">
                        <a:solidFill>
                          <a:srgbClr val="002060"/>
                        </a:solidFill>
                        <a:latin typeface="Arial"/>
                        <a:ea typeface="+mn-ea"/>
                        <a:cs typeface="Arial"/>
                      </a:endParaRPr>
                    </a:p>
                    <a:p>
                      <a:pPr marL="0" marR="0" lvl="0" indent="0" algn="l" defTabSz="3239902" rtl="0" eaLnBrk="1" fontAlgn="auto" latinLnBrk="0" hangingPunct="1">
                        <a:lnSpc>
                          <a:spcPct val="100000"/>
                        </a:lnSpc>
                        <a:spcBef>
                          <a:spcPts val="0"/>
                        </a:spcBef>
                        <a:spcAft>
                          <a:spcPts val="0"/>
                        </a:spcAft>
                        <a:buClrTx/>
                        <a:buSzTx/>
                        <a:buFontTx/>
                        <a:buNone/>
                        <a:tabLst/>
                        <a:defRPr/>
                      </a:pPr>
                      <a:r>
                        <a:rPr lang="en-US" sz="3500" kern="1200" dirty="0">
                          <a:solidFill>
                            <a:srgbClr val="002060"/>
                          </a:solidFill>
                          <a:latin typeface="Arial"/>
                          <a:ea typeface="+mn-ea"/>
                          <a:cs typeface="Arial"/>
                        </a:rPr>
                        <a:t>passes assumed to be 2 million has </a:t>
                      </a:r>
                      <a:endParaRPr lang="sk-SK" sz="3500" kern="1200" dirty="0">
                        <a:solidFill>
                          <a:srgbClr val="002060"/>
                        </a:solidFill>
                        <a:latin typeface="Arial"/>
                        <a:ea typeface="+mn-ea"/>
                        <a:cs typeface="Arial"/>
                      </a:endParaRPr>
                    </a:p>
                    <a:p>
                      <a:pPr marL="0" marR="0" lvl="0" indent="0" algn="l" defTabSz="3239902" rtl="0" eaLnBrk="1" fontAlgn="auto" latinLnBrk="0" hangingPunct="1">
                        <a:lnSpc>
                          <a:spcPct val="100000"/>
                        </a:lnSpc>
                        <a:spcBef>
                          <a:spcPts val="0"/>
                        </a:spcBef>
                        <a:spcAft>
                          <a:spcPts val="0"/>
                        </a:spcAft>
                        <a:buClrTx/>
                        <a:buSzTx/>
                        <a:buFontTx/>
                        <a:buNone/>
                        <a:tabLst/>
                        <a:defRPr/>
                      </a:pPr>
                      <a:r>
                        <a:rPr lang="en-US" sz="3500" kern="1200" dirty="0">
                          <a:solidFill>
                            <a:srgbClr val="002060"/>
                          </a:solidFill>
                          <a:latin typeface="Arial"/>
                          <a:ea typeface="+mn-ea"/>
                          <a:cs typeface="Arial"/>
                        </a:rPr>
                        <a:t>not yet been reached in the experiment, </a:t>
                      </a:r>
                      <a:endParaRPr lang="sk-SK" sz="3500" kern="1200" dirty="0">
                        <a:solidFill>
                          <a:srgbClr val="002060"/>
                        </a:solidFill>
                        <a:latin typeface="Arial"/>
                        <a:ea typeface="+mn-ea"/>
                        <a:cs typeface="Arial"/>
                      </a:endParaRPr>
                    </a:p>
                    <a:p>
                      <a:pPr marL="0" marR="0" lvl="0" indent="0" algn="l" defTabSz="3239902" rtl="0" eaLnBrk="1" fontAlgn="auto" latinLnBrk="0" hangingPunct="1">
                        <a:lnSpc>
                          <a:spcPct val="100000"/>
                        </a:lnSpc>
                        <a:spcBef>
                          <a:spcPts val="0"/>
                        </a:spcBef>
                        <a:spcAft>
                          <a:spcPts val="0"/>
                        </a:spcAft>
                        <a:buClrTx/>
                        <a:buSzTx/>
                        <a:buFontTx/>
                        <a:buNone/>
                        <a:tabLst/>
                        <a:defRPr/>
                      </a:pPr>
                      <a:r>
                        <a:rPr lang="en-US" sz="3500" kern="1200" dirty="0">
                          <a:solidFill>
                            <a:srgbClr val="002060"/>
                          </a:solidFill>
                          <a:latin typeface="Arial"/>
                          <a:ea typeface="+mn-ea"/>
                          <a:cs typeface="Arial"/>
                        </a:rPr>
                        <a:t>the experiment is still in progress, </a:t>
                      </a:r>
                      <a:endParaRPr lang="sk-SK" sz="3500" kern="1200" dirty="0">
                        <a:solidFill>
                          <a:srgbClr val="002060"/>
                        </a:solidFill>
                        <a:latin typeface="Arial"/>
                        <a:ea typeface="+mn-ea"/>
                        <a:cs typeface="Arial"/>
                      </a:endParaRPr>
                    </a:p>
                    <a:p>
                      <a:pPr marL="0" marR="0" lvl="0" indent="0" algn="l" defTabSz="3239902" rtl="0" eaLnBrk="1" fontAlgn="auto" latinLnBrk="0" hangingPunct="1">
                        <a:lnSpc>
                          <a:spcPct val="100000"/>
                        </a:lnSpc>
                        <a:spcBef>
                          <a:spcPts val="0"/>
                        </a:spcBef>
                        <a:spcAft>
                          <a:spcPts val="0"/>
                        </a:spcAft>
                        <a:buClrTx/>
                        <a:buSzTx/>
                        <a:buFontTx/>
                        <a:buNone/>
                        <a:tabLst/>
                        <a:defRPr/>
                      </a:pPr>
                      <a:r>
                        <a:rPr lang="en-US" sz="3500" kern="1200" dirty="0">
                          <a:solidFill>
                            <a:srgbClr val="002060"/>
                          </a:solidFill>
                          <a:latin typeface="Arial"/>
                          <a:ea typeface="+mn-ea"/>
                          <a:cs typeface="Arial"/>
                        </a:rPr>
                        <a:t>and further measurements may refine </a:t>
                      </a:r>
                      <a:endParaRPr lang="sk-SK" sz="3500" kern="1200" dirty="0">
                        <a:solidFill>
                          <a:srgbClr val="002060"/>
                        </a:solidFill>
                        <a:latin typeface="Arial"/>
                        <a:ea typeface="+mn-ea"/>
                        <a:cs typeface="Arial"/>
                      </a:endParaRPr>
                    </a:p>
                    <a:p>
                      <a:pPr marL="0" marR="0" lvl="0" indent="0" algn="l" defTabSz="3239902" rtl="0" eaLnBrk="1" fontAlgn="auto" latinLnBrk="0" hangingPunct="1">
                        <a:lnSpc>
                          <a:spcPct val="100000"/>
                        </a:lnSpc>
                        <a:spcBef>
                          <a:spcPts val="0"/>
                        </a:spcBef>
                        <a:spcAft>
                          <a:spcPts val="0"/>
                        </a:spcAft>
                        <a:buClrTx/>
                        <a:buSzTx/>
                        <a:buFontTx/>
                        <a:buNone/>
                        <a:tabLst/>
                        <a:defRPr/>
                      </a:pPr>
                      <a:r>
                        <a:rPr lang="en-US" sz="3500" kern="1200" dirty="0">
                          <a:solidFill>
                            <a:srgbClr val="002060"/>
                          </a:solidFill>
                          <a:latin typeface="Arial"/>
                          <a:ea typeface="+mn-ea"/>
                          <a:cs typeface="Arial"/>
                        </a:rPr>
                        <a:t>the progress of the degradation model.</a:t>
                      </a:r>
                      <a:r>
                        <a:rPr lang="sk-SK" sz="3500" kern="1200" dirty="0">
                          <a:solidFill>
                            <a:srgbClr val="002060"/>
                          </a:solidFill>
                          <a:latin typeface="Arial"/>
                          <a:ea typeface="+mn-ea"/>
                          <a:cs typeface="Arial"/>
                        </a:rPr>
                        <a:t> </a:t>
                      </a:r>
                    </a:p>
                    <a:p>
                      <a:pPr marL="0" marR="0" lvl="0" indent="0" algn="l" defTabSz="3239902" rtl="0" eaLnBrk="1" fontAlgn="auto" latinLnBrk="0" hangingPunct="1">
                        <a:lnSpc>
                          <a:spcPct val="100000"/>
                        </a:lnSpc>
                        <a:spcBef>
                          <a:spcPts val="0"/>
                        </a:spcBef>
                        <a:spcAft>
                          <a:spcPts val="0"/>
                        </a:spcAft>
                        <a:buClrTx/>
                        <a:buSzTx/>
                        <a:buFontTx/>
                        <a:buNone/>
                        <a:tabLst/>
                        <a:defRPr/>
                      </a:pPr>
                      <a:r>
                        <a:rPr lang="en-US" sz="3500" kern="1200" dirty="0">
                          <a:solidFill>
                            <a:srgbClr val="002060"/>
                          </a:solidFill>
                          <a:latin typeface="Arial"/>
                          <a:ea typeface="+mn-ea"/>
                          <a:cs typeface="Arial"/>
                        </a:rPr>
                        <a:t>From the course of the degradation </a:t>
                      </a:r>
                      <a:endParaRPr lang="sk-SK" sz="3500" kern="1200" dirty="0">
                        <a:solidFill>
                          <a:srgbClr val="002060"/>
                        </a:solidFill>
                        <a:latin typeface="Arial"/>
                        <a:ea typeface="+mn-ea"/>
                        <a:cs typeface="Arial"/>
                      </a:endParaRPr>
                    </a:p>
                    <a:p>
                      <a:pPr marL="0" marR="0" lvl="0" indent="0" algn="l" defTabSz="3239902" rtl="0" eaLnBrk="1" fontAlgn="auto" latinLnBrk="0" hangingPunct="1">
                        <a:lnSpc>
                          <a:spcPct val="100000"/>
                        </a:lnSpc>
                        <a:spcBef>
                          <a:spcPts val="0"/>
                        </a:spcBef>
                        <a:spcAft>
                          <a:spcPts val="0"/>
                        </a:spcAft>
                        <a:buClrTx/>
                        <a:buSzTx/>
                        <a:buFontTx/>
                        <a:buNone/>
                        <a:tabLst/>
                        <a:defRPr/>
                      </a:pPr>
                      <a:r>
                        <a:rPr lang="en-US" sz="3500" kern="1200" dirty="0">
                          <a:solidFill>
                            <a:srgbClr val="002060"/>
                          </a:solidFill>
                          <a:latin typeface="Arial"/>
                          <a:ea typeface="+mn-ea"/>
                          <a:cs typeface="Arial"/>
                        </a:rPr>
                        <a:t>function of the transverse unevenness</a:t>
                      </a:r>
                      <a:r>
                        <a:rPr lang="sk-SK" sz="3500" kern="1200" dirty="0">
                          <a:solidFill>
                            <a:srgbClr val="002060"/>
                          </a:solidFill>
                          <a:latin typeface="Arial"/>
                          <a:ea typeface="+mn-ea"/>
                          <a:cs typeface="Arial"/>
                        </a:rPr>
                        <a:t> </a:t>
                      </a:r>
                    </a:p>
                    <a:p>
                      <a:pPr marL="0" marR="0" lvl="0" indent="0" algn="l" defTabSz="3239902" rtl="0" eaLnBrk="1" fontAlgn="auto" latinLnBrk="0" hangingPunct="1">
                        <a:lnSpc>
                          <a:spcPct val="100000"/>
                        </a:lnSpc>
                        <a:spcBef>
                          <a:spcPts val="0"/>
                        </a:spcBef>
                        <a:spcAft>
                          <a:spcPts val="0"/>
                        </a:spcAft>
                        <a:buClrTx/>
                        <a:buSzTx/>
                        <a:buFontTx/>
                        <a:buNone/>
                        <a:tabLst/>
                        <a:defRPr/>
                      </a:pPr>
                      <a:r>
                        <a:rPr lang="sk-SK" sz="3500" kern="1200" dirty="0">
                          <a:solidFill>
                            <a:srgbClr val="002060"/>
                          </a:solidFill>
                          <a:latin typeface="Arial"/>
                          <a:ea typeface="+mn-ea"/>
                          <a:cs typeface="Arial"/>
                        </a:rPr>
                        <a:t>and </a:t>
                      </a:r>
                      <a:r>
                        <a:rPr lang="sk-SK" sz="3500" kern="1200" dirty="0" err="1">
                          <a:solidFill>
                            <a:srgbClr val="002060"/>
                          </a:solidFill>
                          <a:latin typeface="Arial"/>
                          <a:ea typeface="+mn-ea"/>
                          <a:cs typeface="Arial"/>
                        </a:rPr>
                        <a:t>friction</a:t>
                      </a:r>
                      <a:r>
                        <a:rPr lang="en-US" sz="3500" kern="1200" dirty="0">
                          <a:solidFill>
                            <a:srgbClr val="002060"/>
                          </a:solidFill>
                          <a:latin typeface="Arial"/>
                          <a:ea typeface="+mn-ea"/>
                          <a:cs typeface="Arial"/>
                        </a:rPr>
                        <a:t>, we can predict that the </a:t>
                      </a:r>
                      <a:endParaRPr lang="sk-SK" sz="3500" kern="1200" dirty="0">
                        <a:solidFill>
                          <a:srgbClr val="002060"/>
                        </a:solidFill>
                        <a:latin typeface="Arial"/>
                        <a:ea typeface="+mn-ea"/>
                        <a:cs typeface="Arial"/>
                      </a:endParaRPr>
                    </a:p>
                    <a:p>
                      <a:pPr marL="0" marR="0" lvl="0" indent="0" algn="l" defTabSz="3239902" rtl="0" eaLnBrk="1" fontAlgn="auto" latinLnBrk="0" hangingPunct="1">
                        <a:lnSpc>
                          <a:spcPct val="100000"/>
                        </a:lnSpc>
                        <a:spcBef>
                          <a:spcPts val="0"/>
                        </a:spcBef>
                        <a:spcAft>
                          <a:spcPts val="0"/>
                        </a:spcAft>
                        <a:buClrTx/>
                        <a:buSzTx/>
                        <a:buFontTx/>
                        <a:buNone/>
                        <a:tabLst/>
                        <a:defRPr/>
                      </a:pPr>
                      <a:r>
                        <a:rPr lang="en-US" sz="3500" kern="1200" dirty="0">
                          <a:solidFill>
                            <a:srgbClr val="002060"/>
                          </a:solidFill>
                          <a:latin typeface="Arial"/>
                          <a:ea typeface="+mn-ea"/>
                          <a:cs typeface="Arial"/>
                        </a:rPr>
                        <a:t>critical moment occurs around </a:t>
                      </a:r>
                      <a:endParaRPr lang="sk-SK" sz="3500" kern="1200" dirty="0">
                        <a:solidFill>
                          <a:srgbClr val="002060"/>
                        </a:solidFill>
                        <a:latin typeface="Arial"/>
                        <a:ea typeface="+mn-ea"/>
                        <a:cs typeface="Arial"/>
                      </a:endParaRPr>
                    </a:p>
                    <a:p>
                      <a:pPr marL="0" marR="0" lvl="0" indent="0" algn="l" defTabSz="3239902" rtl="0" eaLnBrk="1" fontAlgn="auto" latinLnBrk="0" hangingPunct="1">
                        <a:lnSpc>
                          <a:spcPct val="100000"/>
                        </a:lnSpc>
                        <a:spcBef>
                          <a:spcPts val="0"/>
                        </a:spcBef>
                        <a:spcAft>
                          <a:spcPts val="0"/>
                        </a:spcAft>
                        <a:buClrTx/>
                        <a:buSzTx/>
                        <a:buFontTx/>
                        <a:buNone/>
                        <a:tabLst/>
                        <a:defRPr/>
                      </a:pPr>
                      <a:r>
                        <a:rPr lang="en-US" sz="3500" kern="1200" dirty="0">
                          <a:solidFill>
                            <a:srgbClr val="002060"/>
                          </a:solidFill>
                          <a:latin typeface="Arial"/>
                          <a:ea typeface="+mn-ea"/>
                          <a:cs typeface="Arial"/>
                        </a:rPr>
                        <a:t>1</a:t>
                      </a:r>
                      <a:r>
                        <a:rPr lang="sk-SK" sz="3500" kern="1200" dirty="0">
                          <a:solidFill>
                            <a:srgbClr val="002060"/>
                          </a:solidFill>
                          <a:latin typeface="Arial"/>
                          <a:ea typeface="+mn-ea"/>
                          <a:cs typeface="Arial"/>
                        </a:rPr>
                        <a:t> – 1.1</a:t>
                      </a:r>
                      <a:r>
                        <a:rPr lang="en-US" sz="3500" kern="1200" dirty="0">
                          <a:solidFill>
                            <a:srgbClr val="002060"/>
                          </a:solidFill>
                          <a:latin typeface="Arial"/>
                          <a:ea typeface="+mn-ea"/>
                          <a:cs typeface="Arial"/>
                        </a:rPr>
                        <a:t> million number of passes of the </a:t>
                      </a:r>
                      <a:endParaRPr lang="sk-SK" sz="3500" kern="1200" dirty="0">
                        <a:solidFill>
                          <a:srgbClr val="002060"/>
                        </a:solidFill>
                        <a:latin typeface="Arial"/>
                        <a:ea typeface="+mn-ea"/>
                        <a:cs typeface="Arial"/>
                      </a:endParaRPr>
                    </a:p>
                    <a:p>
                      <a:pPr marL="0" marR="0" lvl="0" indent="0" algn="l" defTabSz="3239902" rtl="0" eaLnBrk="1" fontAlgn="auto" latinLnBrk="0" hangingPunct="1">
                        <a:lnSpc>
                          <a:spcPct val="100000"/>
                        </a:lnSpc>
                        <a:spcBef>
                          <a:spcPts val="0"/>
                        </a:spcBef>
                        <a:spcAft>
                          <a:spcPts val="0"/>
                        </a:spcAft>
                        <a:buClrTx/>
                        <a:buSzTx/>
                        <a:buFontTx/>
                        <a:buNone/>
                        <a:tabLst/>
                        <a:defRPr/>
                      </a:pPr>
                      <a:r>
                        <a:rPr lang="en-US" sz="3500" kern="1200" dirty="0">
                          <a:solidFill>
                            <a:srgbClr val="002060"/>
                          </a:solidFill>
                          <a:latin typeface="Arial"/>
                          <a:ea typeface="+mn-ea"/>
                          <a:cs typeface="Arial"/>
                        </a:rPr>
                        <a:t>design axle. The resulting degradation </a:t>
                      </a:r>
                      <a:endParaRPr lang="sk-SK" sz="3500" kern="1200" dirty="0">
                        <a:solidFill>
                          <a:srgbClr val="002060"/>
                        </a:solidFill>
                        <a:latin typeface="Arial"/>
                        <a:ea typeface="+mn-ea"/>
                        <a:cs typeface="Arial"/>
                      </a:endParaRPr>
                    </a:p>
                    <a:p>
                      <a:pPr marL="0" marR="0" lvl="0" indent="0" algn="l" defTabSz="3239902" rtl="0" eaLnBrk="1" fontAlgn="auto" latinLnBrk="0" hangingPunct="1">
                        <a:lnSpc>
                          <a:spcPct val="100000"/>
                        </a:lnSpc>
                        <a:spcBef>
                          <a:spcPts val="0"/>
                        </a:spcBef>
                        <a:spcAft>
                          <a:spcPts val="0"/>
                        </a:spcAft>
                        <a:buClrTx/>
                        <a:buSzTx/>
                        <a:buFontTx/>
                        <a:buNone/>
                        <a:tabLst/>
                        <a:defRPr/>
                      </a:pPr>
                      <a:r>
                        <a:rPr lang="en-US" sz="3500" kern="1200" dirty="0">
                          <a:solidFill>
                            <a:srgbClr val="002060"/>
                          </a:solidFill>
                          <a:latin typeface="Arial"/>
                          <a:ea typeface="+mn-ea"/>
                          <a:cs typeface="Arial"/>
                        </a:rPr>
                        <a:t>functions showed that the tested pavement is above the critical moment in the number of </a:t>
                      </a:r>
                      <a:endParaRPr lang="sk-SK" sz="3500" kern="1200" dirty="0">
                        <a:solidFill>
                          <a:srgbClr val="002060"/>
                        </a:solidFill>
                        <a:latin typeface="Arial"/>
                        <a:ea typeface="+mn-ea"/>
                        <a:cs typeface="Arial"/>
                      </a:endParaRPr>
                    </a:p>
                    <a:p>
                      <a:pPr marL="0" marR="0" lvl="0" indent="0" algn="l" defTabSz="3239902" rtl="0" eaLnBrk="1" fontAlgn="auto" latinLnBrk="0" hangingPunct="1">
                        <a:lnSpc>
                          <a:spcPct val="100000"/>
                        </a:lnSpc>
                        <a:spcBef>
                          <a:spcPts val="0"/>
                        </a:spcBef>
                        <a:spcAft>
                          <a:spcPts val="0"/>
                        </a:spcAft>
                        <a:buClrTx/>
                        <a:buSzTx/>
                        <a:buFontTx/>
                        <a:buNone/>
                        <a:tabLst/>
                        <a:defRPr/>
                      </a:pPr>
                      <a:r>
                        <a:rPr lang="en-US" sz="3500" kern="1200" dirty="0">
                          <a:solidFill>
                            <a:srgbClr val="002060"/>
                          </a:solidFill>
                          <a:latin typeface="Arial"/>
                          <a:ea typeface="+mn-ea"/>
                          <a:cs typeface="Arial"/>
                        </a:rPr>
                        <a:t>passes, which in practice would mean that the optimum time for repair has already occurred </a:t>
                      </a:r>
                      <a:endParaRPr lang="sk-SK" sz="3500" kern="1200" dirty="0">
                        <a:solidFill>
                          <a:srgbClr val="002060"/>
                        </a:solidFill>
                        <a:latin typeface="Arial"/>
                        <a:ea typeface="+mn-ea"/>
                        <a:cs typeface="Arial"/>
                      </a:endParaRPr>
                    </a:p>
                    <a:p>
                      <a:pPr marL="0" marR="0" lvl="0" indent="0" algn="l" defTabSz="3239902" rtl="0" eaLnBrk="1" fontAlgn="auto" latinLnBrk="0" hangingPunct="1">
                        <a:lnSpc>
                          <a:spcPct val="100000"/>
                        </a:lnSpc>
                        <a:spcBef>
                          <a:spcPts val="0"/>
                        </a:spcBef>
                        <a:spcAft>
                          <a:spcPts val="0"/>
                        </a:spcAft>
                        <a:buClrTx/>
                        <a:buSzTx/>
                        <a:buFontTx/>
                        <a:buNone/>
                        <a:tabLst/>
                        <a:defRPr/>
                      </a:pPr>
                      <a:r>
                        <a:rPr lang="en-US" sz="3500" kern="1200" dirty="0">
                          <a:solidFill>
                            <a:srgbClr val="002060"/>
                          </a:solidFill>
                          <a:latin typeface="Arial"/>
                          <a:ea typeface="+mn-ea"/>
                          <a:cs typeface="Arial"/>
                        </a:rPr>
                        <a:t>and the necessary repair and maintenance of the pavement surface is becoming economically inefficient, and costs are increasing</a:t>
                      </a:r>
                      <a:r>
                        <a:rPr lang="sk-SK" sz="3500" kern="1200" dirty="0">
                          <a:solidFill>
                            <a:srgbClr val="002060"/>
                          </a:solidFill>
                          <a:latin typeface="Arial"/>
                          <a:ea typeface="+mn-ea"/>
                          <a:cs typeface="Arial"/>
                        </a:rPr>
                        <a:t> </a:t>
                      </a:r>
                      <a:r>
                        <a:rPr lang="en-US" sz="3500" kern="1200" dirty="0">
                          <a:solidFill>
                            <a:srgbClr val="002060"/>
                          </a:solidFill>
                          <a:latin typeface="Arial"/>
                          <a:ea typeface="+mn-ea"/>
                          <a:cs typeface="Arial"/>
                        </a:rPr>
                        <a:t>faster. The next evolution of the function and the continuation of the experiment will demonstrate the speed of change of the tendency of the curve after the critical </a:t>
                      </a:r>
                      <a:endParaRPr lang="sk-SK" sz="3500" kern="1200" dirty="0">
                        <a:solidFill>
                          <a:srgbClr val="002060"/>
                        </a:solidFill>
                        <a:latin typeface="Arial"/>
                        <a:ea typeface="+mn-ea"/>
                        <a:cs typeface="Arial"/>
                      </a:endParaRPr>
                    </a:p>
                    <a:p>
                      <a:pPr marL="0" marR="0" lvl="0" indent="0" algn="l" defTabSz="3239902" rtl="0" eaLnBrk="1" fontAlgn="auto" latinLnBrk="0" hangingPunct="1">
                        <a:lnSpc>
                          <a:spcPct val="100000"/>
                        </a:lnSpc>
                        <a:spcBef>
                          <a:spcPts val="0"/>
                        </a:spcBef>
                        <a:spcAft>
                          <a:spcPts val="0"/>
                        </a:spcAft>
                        <a:buClrTx/>
                        <a:buSzTx/>
                        <a:buFontTx/>
                        <a:buNone/>
                        <a:tabLst/>
                        <a:defRPr/>
                      </a:pPr>
                      <a:r>
                        <a:rPr lang="sk-SK" sz="3500" kern="1200" dirty="0">
                          <a:solidFill>
                            <a:srgbClr val="002060"/>
                          </a:solidFill>
                          <a:latin typeface="Arial"/>
                          <a:ea typeface="+mn-ea"/>
                          <a:cs typeface="Arial"/>
                        </a:rPr>
                        <a:t>moment.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graphicFrame>
        <p:nvGraphicFramePr>
          <p:cNvPr id="20" name="Tabuľka 19">
            <a:extLst>
              <a:ext uri="{FF2B5EF4-FFF2-40B4-BE49-F238E27FC236}">
                <a16:creationId xmlns:a16="http://schemas.microsoft.com/office/drawing/2014/main" id="{D0F106D9-201F-5D9A-4D9A-2EA92CABBE94}"/>
              </a:ext>
            </a:extLst>
          </p:cNvPr>
          <p:cNvGraphicFramePr>
            <a:graphicFrameLocks noGrp="1"/>
          </p:cNvGraphicFramePr>
          <p:nvPr>
            <p:extLst>
              <p:ext uri="{D42A27DB-BD31-4B8C-83A1-F6EECF244321}">
                <p14:modId xmlns:p14="http://schemas.microsoft.com/office/powerpoint/2010/main" val="2549454436"/>
              </p:ext>
            </p:extLst>
          </p:nvPr>
        </p:nvGraphicFramePr>
        <p:xfrm>
          <a:off x="1317625" y="34829450"/>
          <a:ext cx="29764038" cy="5744786"/>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852746">
                <a:tc>
                  <a:txBody>
                    <a:bodyPr/>
                    <a:lstStyle/>
                    <a:p>
                      <a:pPr algn="ctr"/>
                      <a:r>
                        <a:rPr lang="sk-SK" sz="4500" cap="small" baseline="0" dirty="0" err="1">
                          <a:solidFill>
                            <a:schemeClr val="bg1"/>
                          </a:solidFill>
                          <a:latin typeface="Arial" panose="020B0604020202020204" pitchFamily="34" charset="0"/>
                          <a:cs typeface="Arial" panose="020B0604020202020204" pitchFamily="34" charset="0"/>
                        </a:rPr>
                        <a:t>conclusion</a:t>
                      </a:r>
                      <a:r>
                        <a:rPr lang="sk-SK" sz="4500" cap="small" baseline="0" dirty="0">
                          <a:solidFill>
                            <a:schemeClr val="bg1"/>
                          </a:solidFill>
                          <a:latin typeface="Arial" panose="020B0604020202020204" pitchFamily="34" charset="0"/>
                          <a:cs typeface="Arial" panose="020B0604020202020204" pitchFamily="34" charset="0"/>
                        </a:rPr>
                        <a:t> &amp; </a:t>
                      </a:r>
                      <a:r>
                        <a:rPr lang="sk-SK" sz="4500" cap="small" baseline="0" dirty="0" err="1">
                          <a:solidFill>
                            <a:schemeClr val="bg1"/>
                          </a:solidFill>
                          <a:latin typeface="Arial" panose="020B0604020202020204" pitchFamily="34" charset="0"/>
                          <a:cs typeface="Arial" panose="020B0604020202020204" pitchFamily="34" charset="0"/>
                        </a:rPr>
                        <a:t>implementation</a:t>
                      </a:r>
                      <a:r>
                        <a:rPr lang="sk-SK" sz="4500" cap="small" baseline="0" dirty="0">
                          <a:solidFill>
                            <a:schemeClr val="bg1"/>
                          </a:solidFill>
                          <a:latin typeface="Arial" panose="020B0604020202020204" pitchFamily="34" charset="0"/>
                          <a:cs typeface="Arial" panose="020B0604020202020204" pitchFamily="34" charset="0"/>
                        </a:rPr>
                        <a:t> </a:t>
                      </a:r>
                      <a:r>
                        <a:rPr lang="sk-SK" sz="4500" cap="small" baseline="0" dirty="0" err="1">
                          <a:solidFill>
                            <a:schemeClr val="bg1"/>
                          </a:solidFill>
                          <a:latin typeface="Arial" panose="020B0604020202020204" pitchFamily="34" charset="0"/>
                          <a:cs typeface="Arial" panose="020B0604020202020204" pitchFamily="34" charset="0"/>
                        </a:rPr>
                        <a:t>path</a:t>
                      </a:r>
                      <a:endParaRPr lang="sk-SK" sz="4500" cap="small" baseline="0" dirty="0">
                        <a:solidFill>
                          <a:schemeClr val="bg1"/>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4711256">
                <a:tc>
                  <a:txBody>
                    <a:bodyPr/>
                    <a:lstStyle/>
                    <a:p>
                      <a:r>
                        <a:rPr lang="en-US" sz="3500" dirty="0">
                          <a:solidFill>
                            <a:srgbClr val="002060"/>
                          </a:solidFill>
                          <a:latin typeface="Arial" panose="020B0604020202020204" pitchFamily="34" charset="0"/>
                          <a:cs typeface="Arial" panose="020B0604020202020204" pitchFamily="34" charset="0"/>
                        </a:rPr>
                        <a:t>Pavement performance models and degradation functions are a crucial tools for the effective management of road assets. Their application enables accurate prediction of changes in pavement properties, optimizes maintenance and repair planning, and helps to allocate financial resources economically. Experimental measurements carried out at the University of Žilina have shown that correct identification of critical moments of surface degradation is necessary to prevent economically ineffective solutions and to ensure safety and comfort of road traffic.</a:t>
                      </a:r>
                      <a:r>
                        <a:rPr lang="sk-SK" sz="3500" dirty="0">
                          <a:solidFill>
                            <a:srgbClr val="002060"/>
                          </a:solidFill>
                          <a:latin typeface="Arial" panose="020B0604020202020204" pitchFamily="34" charset="0"/>
                          <a:cs typeface="Arial" panose="020B0604020202020204" pitchFamily="34" charset="0"/>
                        </a:rPr>
                        <a:t> </a:t>
                      </a:r>
                      <a:r>
                        <a:rPr lang="en-US" sz="3500" dirty="0">
                          <a:solidFill>
                            <a:srgbClr val="002060"/>
                          </a:solidFill>
                          <a:latin typeface="Arial" panose="020B0604020202020204" pitchFamily="34" charset="0"/>
                          <a:cs typeface="Arial" panose="020B0604020202020204" pitchFamily="34" charset="0"/>
                        </a:rPr>
                        <a:t>The deterministic models developed in this study, which focus on friction and transverse unevenness parameters, are part of the process of updating existing degradation models and increasing the ability to predict pavement behavior over time. These models provide important information that can contribute significantly to the optimization of road maintenance costs. The results of the experiment show the importance of identifying critical degradation moments</a:t>
                      </a:r>
                      <a:r>
                        <a:rPr lang="sk-SK" sz="3500" dirty="0">
                          <a:solidFill>
                            <a:srgbClr val="002060"/>
                          </a:solidFill>
                          <a:latin typeface="Arial" panose="020B0604020202020204" pitchFamily="34" charset="0"/>
                          <a:cs typeface="Arial" panose="020B0604020202020204" pitchFamily="34" charset="0"/>
                        </a:rPr>
                        <a:t>.</a:t>
                      </a:r>
                      <a:r>
                        <a:rPr lang="en-US" sz="3500" dirty="0">
                          <a:solidFill>
                            <a:srgbClr val="002060"/>
                          </a:solidFill>
                          <a:latin typeface="Arial" panose="020B0604020202020204" pitchFamily="34" charset="0"/>
                          <a:cs typeface="Arial" panose="020B0604020202020204" pitchFamily="34" charset="0"/>
                        </a:rPr>
                        <a:t> Future experiments and further model calibrations can increase the accuracy of predicting changes in road surface properties and contribute to the development of sustainable and modern road infrastructure.</a:t>
                      </a:r>
                      <a:endParaRPr lang="sk-SK" sz="350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2408792212"/>
                  </a:ext>
                </a:extLst>
              </a:tr>
            </a:tbl>
          </a:graphicData>
        </a:graphic>
      </p:graphicFrame>
      <p:graphicFrame>
        <p:nvGraphicFramePr>
          <p:cNvPr id="21" name="Tabuľka 20">
            <a:extLst>
              <a:ext uri="{FF2B5EF4-FFF2-40B4-BE49-F238E27FC236}">
                <a16:creationId xmlns:a16="http://schemas.microsoft.com/office/drawing/2014/main" id="{2236D02C-5E6A-15DC-1B00-CB28F0624DD4}"/>
              </a:ext>
            </a:extLst>
          </p:cNvPr>
          <p:cNvGraphicFramePr>
            <a:graphicFrameLocks noGrp="1"/>
          </p:cNvGraphicFramePr>
          <p:nvPr>
            <p:extLst>
              <p:ext uri="{D42A27DB-BD31-4B8C-83A1-F6EECF244321}">
                <p14:modId xmlns:p14="http://schemas.microsoft.com/office/powerpoint/2010/main" val="2153975412"/>
              </p:ext>
            </p:extLst>
          </p:nvPr>
        </p:nvGraphicFramePr>
        <p:xfrm>
          <a:off x="1317619" y="40836368"/>
          <a:ext cx="29764038" cy="1935480"/>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621407">
                <a:tc>
                  <a:txBody>
                    <a:bodyPr/>
                    <a:lstStyle/>
                    <a:p>
                      <a:pPr algn="ctr"/>
                      <a:r>
                        <a:rPr lang="sk-SK" sz="4500" cap="small" baseline="0" dirty="0" err="1">
                          <a:latin typeface="Arial" panose="020B0604020202020204" pitchFamily="34" charset="0"/>
                          <a:cs typeface="Arial" panose="020B0604020202020204" pitchFamily="34" charset="0"/>
                        </a:rPr>
                        <a:t>acknowledgements</a:t>
                      </a:r>
                      <a:endParaRPr lang="sk-SK" sz="4500" cap="small" baseline="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926018">
                <a:tc>
                  <a:txBody>
                    <a:bodyPr/>
                    <a:lstStyle/>
                    <a:p>
                      <a:pPr lvl="0">
                        <a:buNone/>
                      </a:pPr>
                      <a:r>
                        <a:rPr lang="en-US" sz="3500" kern="1200" noProof="1">
                          <a:solidFill>
                            <a:srgbClr val="002060"/>
                          </a:solidFill>
                          <a:latin typeface="Arial"/>
                          <a:ea typeface="+mn-ea"/>
                          <a:cs typeface="Arial"/>
                        </a:rPr>
                        <a:t>This paper was supported by the Slovak Research and Development Agency under the contract No. APVV-22-0040</a:t>
                      </a:r>
                      <a:r>
                        <a:rPr lang="sk-SK" sz="3500" kern="1200" noProof="1">
                          <a:solidFill>
                            <a:srgbClr val="002060"/>
                          </a:solidFill>
                          <a:latin typeface="Arial"/>
                          <a:ea typeface="+mn-ea"/>
                          <a:cs typeface="Arial"/>
                        </a:rPr>
                        <a:t>.</a:t>
                      </a:r>
                    </a:p>
                    <a:p>
                      <a:pPr lvl="0">
                        <a:buNone/>
                      </a:pPr>
                      <a:endParaRPr lang="en-US" sz="3500" kern="1200" dirty="0">
                        <a:solidFill>
                          <a:srgbClr val="002060"/>
                        </a:solidFill>
                        <a:latin typeface="Arial"/>
                        <a:ea typeface="+mn-ea"/>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pic>
        <p:nvPicPr>
          <p:cNvPr id="3" name="Obrázok 2" descr="Obrázok, na ktorom je čierny, temnota&#10;&#10;Automaticky generovaný popis">
            <a:extLst>
              <a:ext uri="{FF2B5EF4-FFF2-40B4-BE49-F238E27FC236}">
                <a16:creationId xmlns:a16="http://schemas.microsoft.com/office/drawing/2014/main" id="{FCB3BBD2-02D9-47DC-119D-7D97724AAF1F}"/>
              </a:ext>
            </a:extLst>
          </p:cNvPr>
          <p:cNvPicPr>
            <a:picLocks noChangeAspect="1"/>
          </p:cNvPicPr>
          <p:nvPr/>
        </p:nvPicPr>
        <p:blipFill>
          <a:blip r:embed="rId3"/>
          <a:stretch>
            <a:fillRect/>
          </a:stretch>
        </p:blipFill>
        <p:spPr>
          <a:xfrm>
            <a:off x="24186871" y="311049"/>
            <a:ext cx="6822254" cy="2870417"/>
          </a:xfrm>
          <a:prstGeom prst="rect">
            <a:avLst/>
          </a:prstGeom>
        </p:spPr>
      </p:pic>
      <p:pic>
        <p:nvPicPr>
          <p:cNvPr id="8" name="Obrázok 7" descr="Obrázok, na ktorom je konštruktérstvo, oceľ, stroj, kov&#10;&#10;Automaticky generovaný popis">
            <a:extLst>
              <a:ext uri="{FF2B5EF4-FFF2-40B4-BE49-F238E27FC236}">
                <a16:creationId xmlns:a16="http://schemas.microsoft.com/office/drawing/2014/main" id="{DC921F0A-7987-B5D5-1BD9-5E782B8841C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602021" y="16234896"/>
            <a:ext cx="7949865" cy="5962713"/>
          </a:xfrm>
          <a:prstGeom prst="rect">
            <a:avLst/>
          </a:prstGeom>
        </p:spPr>
      </p:pic>
      <p:pic>
        <p:nvPicPr>
          <p:cNvPr id="11" name="Obrázok 10">
            <a:extLst>
              <a:ext uri="{FF2B5EF4-FFF2-40B4-BE49-F238E27FC236}">
                <a16:creationId xmlns:a16="http://schemas.microsoft.com/office/drawing/2014/main" id="{BA742E07-3DC3-9BC5-FD79-09D6037843F4}"/>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0116128" y="24548607"/>
            <a:ext cx="10435758" cy="8032344"/>
          </a:xfrm>
          <a:prstGeom prst="rect">
            <a:avLst/>
          </a:prstGeom>
          <a:noFill/>
          <a:ln>
            <a:noFill/>
          </a:ln>
        </p:spPr>
      </p:pic>
      <p:pic>
        <p:nvPicPr>
          <p:cNvPr id="12" name="Obrázok 11" descr="Obrázok, na ktorom je text, rad, diagram, vývoj&#10;&#10;Automaticky generovaný popis">
            <a:extLst>
              <a:ext uri="{FF2B5EF4-FFF2-40B4-BE49-F238E27FC236}">
                <a16:creationId xmlns:a16="http://schemas.microsoft.com/office/drawing/2014/main" id="{6AF563C3-6B28-7828-1099-5B074AE3B747}"/>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2291" t="1172" r="12683" b="28517"/>
          <a:stretch/>
        </p:blipFill>
        <p:spPr bwMode="auto">
          <a:xfrm>
            <a:off x="9431063" y="24601277"/>
            <a:ext cx="10557930" cy="7077521"/>
          </a:xfrm>
          <a:prstGeom prst="rect">
            <a:avLst/>
          </a:prstGeom>
          <a:ln>
            <a:solidFill>
              <a:schemeClr val="bg2">
                <a:lumMod val="50000"/>
              </a:schemeClr>
            </a:solid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012650382"/>
      </p:ext>
    </p:extLst>
  </p:cSld>
  <p:clrMapOvr>
    <a:masterClrMapping/>
  </p:clrMapOvr>
</p:sld>
</file>

<file path=ppt/theme/theme1.xml><?xml version="1.0" encoding="utf-8"?>
<a:theme xmlns:a="http://schemas.openxmlformats.org/drawingml/2006/main" name="Motív Office">
  <a:themeElements>
    <a:clrScheme name="Motív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Motív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Motí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482</TotalTime>
  <Words>792</Words>
  <Application>Microsoft Office PowerPoint</Application>
  <PresentationFormat>Vlastná</PresentationFormat>
  <Paragraphs>41</Paragraphs>
  <Slides>1</Slides>
  <Notes>0</Notes>
  <HiddenSlides>0</HiddenSlides>
  <MMClips>0</MMClips>
  <ScaleCrop>false</ScaleCrop>
  <HeadingPairs>
    <vt:vector size="6" baseType="variant">
      <vt:variant>
        <vt:lpstr>Použité písma</vt:lpstr>
      </vt:variant>
      <vt:variant>
        <vt:i4>3</vt:i4>
      </vt:variant>
      <vt:variant>
        <vt:lpstr>Motív</vt:lpstr>
      </vt:variant>
      <vt:variant>
        <vt:i4>1</vt:i4>
      </vt:variant>
      <vt:variant>
        <vt:lpstr>Nadpisy snímok</vt:lpstr>
      </vt:variant>
      <vt:variant>
        <vt:i4>1</vt:i4>
      </vt:variant>
    </vt:vector>
  </HeadingPairs>
  <TitlesOfParts>
    <vt:vector size="5" baseType="lpstr">
      <vt:lpstr>Aptos</vt:lpstr>
      <vt:lpstr>Aptos Display</vt:lpstr>
      <vt:lpstr>Arial</vt:lpstr>
      <vt:lpstr>Motív Office</vt:lpstr>
      <vt:lpstr>The Application of Pavement Performance Models in Pavement Asset Management System for the Purpose of Improving the Structural Pavement Condition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Katarína Poláčková</dc:creator>
  <cp:lastModifiedBy>MEŠKOVÁ Júlia</cp:lastModifiedBy>
  <cp:revision>8</cp:revision>
  <dcterms:created xsi:type="dcterms:W3CDTF">2024-08-16T05:44:32Z</dcterms:created>
  <dcterms:modified xsi:type="dcterms:W3CDTF">2025-04-11T13:41:12Z</dcterms:modified>
</cp:coreProperties>
</file>