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756" y="-606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emf"/><Relationship Id="rId12" Type="http://schemas.openxmlformats.org/officeDocument/2006/relationships/image" Target="../media/image11.png"/><Relationship Id="rId17" Type="http://schemas.openxmlformats.org/officeDocument/2006/relationships/hyperlink" Target="https://doi.org/10.1016/j.ijfatigue.2016.04.033" TargetMode="External"/><Relationship Id="rId2" Type="http://schemas.openxmlformats.org/officeDocument/2006/relationships/image" Target="../media/image1.png"/><Relationship Id="rId16" Type="http://schemas.openxmlformats.org/officeDocument/2006/relationships/hyperlink" Target="https://doi.org/10.1016/j.ijfatigue.2021.106383" TargetMode="External"/><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png"/><Relationship Id="rId5" Type="http://schemas.openxmlformats.org/officeDocument/2006/relationships/image" Target="../media/image4.emf"/><Relationship Id="rId15" Type="http://schemas.openxmlformats.org/officeDocument/2006/relationships/hyperlink" Target="https://doi.org/10.1016/j.jestch.2017.12.003" TargetMode="External"/><Relationship Id="rId10" Type="http://schemas.openxmlformats.org/officeDocument/2006/relationships/image" Target="../media/image9.emf"/><Relationship Id="rId4" Type="http://schemas.openxmlformats.org/officeDocument/2006/relationships/image" Target="../media/image3.png"/><Relationship Id="rId9" Type="http://schemas.openxmlformats.org/officeDocument/2006/relationships/image" Target="../media/image8.emf"/><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Road vehicle model with hysteretic suspension</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US"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US"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US" sz="4500" noProof="0" dirty="0">
                <a:solidFill>
                  <a:srgbClr val="002060"/>
                </a:solidFill>
                <a:latin typeface="Arial" panose="020B0604020202020204" pitchFamily="34" charset="0"/>
                <a:cs typeface="Arial" panose="020B0604020202020204" pitchFamily="34" charset="0"/>
              </a:rPr>
              <a:t>Ján Minárik</a:t>
            </a:r>
            <a:r>
              <a:rPr lang="en-US" sz="4500" baseline="30000" noProof="0" dirty="0">
                <a:solidFill>
                  <a:srgbClr val="002060"/>
                </a:solidFill>
                <a:latin typeface="Arial" panose="020B0604020202020204" pitchFamily="34" charset="0"/>
                <a:cs typeface="Arial" panose="020B0604020202020204" pitchFamily="34" charset="0"/>
              </a:rPr>
              <a:t> 1</a:t>
            </a:r>
            <a:r>
              <a:rPr lang="en-US" sz="4500" noProof="0" dirty="0">
                <a:solidFill>
                  <a:srgbClr val="002060"/>
                </a:solidFill>
                <a:latin typeface="Arial" panose="020B0604020202020204" pitchFamily="34" charset="0"/>
                <a:cs typeface="Arial" panose="020B0604020202020204" pitchFamily="34" charset="0"/>
              </a:rPr>
              <a:t>, Milan Sága</a:t>
            </a:r>
            <a:r>
              <a:rPr lang="en-US" sz="4500" baseline="30000" noProof="0" dirty="0">
                <a:solidFill>
                  <a:srgbClr val="002060"/>
                </a:solidFill>
                <a:latin typeface="Arial" panose="020B0604020202020204" pitchFamily="34" charset="0"/>
                <a:cs typeface="Arial" panose="020B0604020202020204" pitchFamily="34" charset="0"/>
              </a:rPr>
              <a:t> 1</a:t>
            </a:r>
            <a:r>
              <a:rPr lang="en-US" sz="4500" noProof="0" dirty="0">
                <a:solidFill>
                  <a:srgbClr val="002060"/>
                </a:solidFill>
                <a:latin typeface="Arial" panose="020B0604020202020204" pitchFamily="34" charset="0"/>
                <a:cs typeface="Arial" panose="020B0604020202020204" pitchFamily="34" charset="0"/>
              </a:rPr>
              <a:t>, Milan Vaško</a:t>
            </a:r>
            <a:r>
              <a:rPr lang="en-US" sz="4500" baseline="30000" noProof="0" dirty="0">
                <a:solidFill>
                  <a:srgbClr val="002060"/>
                </a:solidFill>
                <a:latin typeface="Arial" panose="020B0604020202020204" pitchFamily="34" charset="0"/>
                <a:cs typeface="Arial" panose="020B0604020202020204" pitchFamily="34" charset="0"/>
              </a:rPr>
              <a:t>1</a:t>
            </a:r>
            <a:r>
              <a:rPr lang="en-US" sz="4500" noProof="0" dirty="0">
                <a:solidFill>
                  <a:srgbClr val="002060"/>
                </a:solidFill>
                <a:latin typeface="Arial" panose="020B0604020202020204" pitchFamily="34" charset="0"/>
                <a:cs typeface="Arial" panose="020B0604020202020204" pitchFamily="34" charset="0"/>
              </a:rPr>
              <a:t>, Branislav Ftorek</a:t>
            </a:r>
            <a:r>
              <a:rPr lang="en-US" sz="4500" baseline="30000" noProof="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870309"/>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1 University of Žilina,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366524813"/>
              </p:ext>
            </p:extLst>
          </p:nvPr>
        </p:nvGraphicFramePr>
        <p:xfrm>
          <a:off x="1323507" y="7263826"/>
          <a:ext cx="29764038" cy="652063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en-US"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noProof="0" dirty="0">
                          <a:solidFill>
                            <a:srgbClr val="002060"/>
                          </a:solidFill>
                          <a:latin typeface="Arial" panose="020B0604020202020204" pitchFamily="34" charset="0"/>
                          <a:cs typeface="Arial" panose="020B0604020202020204" pitchFamily="34" charset="0"/>
                        </a:rPr>
                        <a:t>The vehicle suspension represents one of its most important parts, significantly influencing the safety, handling and comfort. Real springs and dampers, comprising the suspension, often possess hysteretic behavior. The hysteresis represents a nonlinear relationship between deformation and stiffness of the material.</a:t>
                      </a:r>
                    </a:p>
                    <a:p>
                      <a:endParaRPr lang="en-US" sz="3500" noProof="0" dirty="0">
                        <a:solidFill>
                          <a:srgbClr val="002060"/>
                        </a:solidFill>
                        <a:latin typeface="Arial" panose="020B0604020202020204" pitchFamily="34" charset="0"/>
                        <a:cs typeface="Arial" panose="020B0604020202020204" pitchFamily="34" charset="0"/>
                      </a:endParaRPr>
                    </a:p>
                    <a:p>
                      <a:endParaRPr lang="en-US" sz="3500" noProof="0" dirty="0">
                        <a:latin typeface="Arial" panose="020B0604020202020204" pitchFamily="34" charset="0"/>
                        <a:cs typeface="Arial" panose="020B0604020202020204" pitchFamily="34" charset="0"/>
                      </a:endParaRPr>
                    </a:p>
                    <a:p>
                      <a:endParaRPr lang="en-US" sz="3500" noProof="0" dirty="0">
                        <a:latin typeface="Arial" panose="020B0604020202020204" pitchFamily="34" charset="0"/>
                        <a:cs typeface="Arial" panose="020B0604020202020204" pitchFamily="34" charset="0"/>
                      </a:endParaRPr>
                    </a:p>
                  </a:txBody>
                  <a:tcPr marL="72000" marR="252000" marT="108000">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noProof="0" dirty="0">
                          <a:solidFill>
                            <a:srgbClr val="002060"/>
                          </a:solidFill>
                          <a:latin typeface="Arial" panose="020B0604020202020204" pitchFamily="34" charset="0"/>
                          <a:cs typeface="Arial" panose="020B0604020202020204" pitchFamily="34" charset="0"/>
                        </a:rPr>
                        <a:t>In this paper, we carried out the dynamical analysis of a simplified half-vehicle model with a suspension comprising viscous dampers and springs with stiffness modeled by a multilinear hysteresis. Vehicle oscillation is induced by a kinematic excitation function describing the irregularities of the road with respect to time. </a:t>
                      </a:r>
                    </a:p>
                    <a:p>
                      <a:endParaRPr lang="en-US" noProof="0" dirty="0">
                        <a:latin typeface="Arial" panose="020B0604020202020204" pitchFamily="34" charset="0"/>
                        <a:cs typeface="Arial" panose="020B0604020202020204" pitchFamily="34" charset="0"/>
                      </a:endParaRPr>
                    </a:p>
                  </a:txBody>
                  <a:tcPr marL="252000" marR="252000" marT="1080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noProof="0" dirty="0">
                          <a:solidFill>
                            <a:srgbClr val="002060"/>
                          </a:solidFill>
                          <a:latin typeface="Arial" panose="020B0604020202020204" pitchFamily="34" charset="0"/>
                          <a:cs typeface="Arial" panose="020B0604020202020204" pitchFamily="34" charset="0"/>
                        </a:rPr>
                        <a:t>The main objective was to investigate the impact of hysteretic effects on the vertical motion of the vehicle, while considering two distinct shapes of hysteretic loops. The results were compared with the solution of the linear model. The study expects to enhance the understanding of how the hysteresis influences the vehicle dynamics.</a:t>
                      </a:r>
                    </a:p>
                    <a:p>
                      <a:endParaRPr lang="en-US" noProof="0" dirty="0">
                        <a:latin typeface="Arial" panose="020B0604020202020204" pitchFamily="34" charset="0"/>
                        <a:cs typeface="Arial" panose="020B0604020202020204" pitchFamily="34" charset="0"/>
                      </a:endParaRPr>
                    </a:p>
                  </a:txBody>
                  <a:tcPr marL="252000" marR="72000" marT="108000">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460954919"/>
              </p:ext>
            </p:extLst>
          </p:nvPr>
        </p:nvGraphicFramePr>
        <p:xfrm>
          <a:off x="1317621" y="12446358"/>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en-US"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endParaRPr lang="en-US" sz="1600" noProof="0" dirty="0">
                        <a:solidFill>
                          <a:schemeClr val="tx2"/>
                        </a:solidFill>
                        <a:effectLst/>
                      </a:endParaRPr>
                    </a:p>
                    <a:p>
                      <a:endParaRPr lang="en-US" sz="3500" noProof="0" dirty="0">
                        <a:solidFill>
                          <a:srgbClr val="002060"/>
                        </a:solidFill>
                        <a:latin typeface="Arial"/>
                        <a:cs typeface="Arial"/>
                      </a:endParaRPr>
                    </a:p>
                    <a:p>
                      <a:endParaRPr lang="en-US"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24638952"/>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en-US"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en-US" sz="1600" noProof="0" dirty="0">
                        <a:solidFill>
                          <a:schemeClr val="tx2"/>
                        </a:solidFill>
                        <a:effectLst/>
                      </a:endParaRPr>
                    </a:p>
                    <a:p>
                      <a:endParaRPr lang="en-US" sz="3500" noProof="0" dirty="0">
                        <a:solidFill>
                          <a:srgbClr val="002060"/>
                        </a:solidFill>
                        <a:latin typeface="Arial"/>
                        <a:cs typeface="Arial"/>
                      </a:endParaRPr>
                    </a:p>
                    <a:p>
                      <a:endParaRPr lang="en-US" sz="3500" noProof="0" dirty="0">
                        <a:solidFill>
                          <a:srgbClr val="002060"/>
                        </a:solidFill>
                        <a:latin typeface="Arial"/>
                        <a:cs typeface="Arial"/>
                      </a:endParaRPr>
                    </a:p>
                    <a:p>
                      <a:endParaRPr lang="en-US" sz="3500" noProof="0" dirty="0">
                        <a:solidFill>
                          <a:srgbClr val="002060"/>
                        </a:solidFill>
                        <a:latin typeface="Arial"/>
                        <a:cs typeface="Arial"/>
                      </a:endParaRPr>
                    </a:p>
                    <a:p>
                      <a:endParaRPr lang="en-US"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08792212"/>
                  </a:ext>
                </a:extLst>
              </a:tr>
              <a:tr h="5762254">
                <a:tc>
                  <a:txBody>
                    <a:bodyPr/>
                    <a:lstStyle/>
                    <a:p>
                      <a:endParaRPr lang="en-US"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647595876"/>
              </p:ext>
            </p:extLst>
          </p:nvPr>
        </p:nvGraphicFramePr>
        <p:xfrm>
          <a:off x="1317621" y="30391096"/>
          <a:ext cx="29764038" cy="608865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42690">
                <a:tc>
                  <a:txBody>
                    <a:bodyPr/>
                    <a:lstStyle/>
                    <a:p>
                      <a:pPr algn="ctr"/>
                      <a:r>
                        <a:rPr lang="en-US"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245961">
                <a:tc>
                  <a:txBody>
                    <a:bodyPr/>
                    <a:lstStyle/>
                    <a:p>
                      <a:pPr algn="just"/>
                      <a:r>
                        <a:rPr lang="en-US" sz="3500" noProof="0" dirty="0">
                          <a:solidFill>
                            <a:srgbClr val="002060"/>
                          </a:solidFill>
                          <a:latin typeface="Arial" panose="020B0604020202020204" pitchFamily="34" charset="0"/>
                          <a:cs typeface="Arial" panose="020B0604020202020204" pitchFamily="34" charset="0"/>
                        </a:rPr>
                        <a:t>The study aimed to investigate how hysteretic stiffness influences the motion of a road vehicle moving on an uneven track. We used the simplified half car model, incorporating a suspension system with hysteretic stiffness represented by a multilinear model. The results were obtained numerically in MATLAB and compared with the solution of the corresponding linear model.</a:t>
                      </a:r>
                    </a:p>
                    <a:p>
                      <a:pPr algn="just">
                        <a:spcBef>
                          <a:spcPts val="1800"/>
                        </a:spcBef>
                      </a:pPr>
                      <a:r>
                        <a:rPr lang="en-US" sz="3500" noProof="0" dirty="0">
                          <a:solidFill>
                            <a:srgbClr val="002060"/>
                          </a:solidFill>
                          <a:latin typeface="Arial" panose="020B0604020202020204" pitchFamily="34" charset="0"/>
                          <a:cs typeface="Arial" panose="020B0604020202020204" pitchFamily="34" charset="0"/>
                        </a:rPr>
                        <a:t>The hysteretic systems provided rather comparable results. Despite that, the shape of the hysteretic loop is an important factor. In the presence of driving forces, the selected loop shapes seem to have no significant impact on the obtained solutions. Nonetheless, the systems behave differently during the phase of unforced oscillation. After the comparison with the linear system, it can be seen that the hysteresis affects the model behavior considerably. The hysteretic systems oscillate with increased energy dissipation, resulting in likewise increased damping. Therefore, this motion is more steady, with lower amplitudes and it is damped at a higher rate, compared to the linear system. This might be beneficial mainly for</a:t>
                      </a:r>
                      <a:r>
                        <a:rPr lang="sk-SK" sz="3500" noProof="0" dirty="0">
                          <a:solidFill>
                            <a:srgbClr val="002060"/>
                          </a:solidFill>
                          <a:latin typeface="Arial" panose="020B0604020202020204" pitchFamily="34" charset="0"/>
                          <a:cs typeface="Arial" panose="020B0604020202020204" pitchFamily="34" charset="0"/>
                        </a:rPr>
                        <a:t> </a:t>
                      </a:r>
                      <a:r>
                        <a:rPr lang="sk-SK" sz="3500" noProof="0" dirty="0" err="1">
                          <a:solidFill>
                            <a:srgbClr val="002060"/>
                          </a:solidFill>
                          <a:latin typeface="Arial" panose="020B0604020202020204" pitchFamily="34" charset="0"/>
                          <a:cs typeface="Arial" panose="020B0604020202020204" pitchFamily="34" charset="0"/>
                        </a:rPr>
                        <a:t>the</a:t>
                      </a:r>
                      <a:r>
                        <a:rPr lang="en-US" sz="3500" noProof="0">
                          <a:solidFill>
                            <a:srgbClr val="002060"/>
                          </a:solidFill>
                          <a:latin typeface="Arial" panose="020B0604020202020204" pitchFamily="34" charset="0"/>
                          <a:cs typeface="Arial" panose="020B0604020202020204" pitchFamily="34" charset="0"/>
                        </a:rPr>
                        <a:t> </a:t>
                      </a:r>
                      <a:r>
                        <a:rPr lang="en-US" sz="3500" noProof="0" dirty="0">
                          <a:solidFill>
                            <a:srgbClr val="002060"/>
                          </a:solidFill>
                          <a:latin typeface="Arial" panose="020B0604020202020204" pitchFamily="34" charset="0"/>
                          <a:cs typeface="Arial" panose="020B0604020202020204" pitchFamily="34" charset="0"/>
                        </a:rPr>
                        <a:t>passenger comfort.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656923740"/>
              </p:ext>
            </p:extLst>
          </p:nvPr>
        </p:nvGraphicFramePr>
        <p:xfrm>
          <a:off x="1317621" y="36482375"/>
          <a:ext cx="29764038" cy="603722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05020">
                <a:tc>
                  <a:txBody>
                    <a:bodyPr/>
                    <a:lstStyle/>
                    <a:p>
                      <a:pPr algn="ctr"/>
                      <a:r>
                        <a:rPr lang="en-US"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132207">
                <a:tc>
                  <a:txBody>
                    <a:bodyPr/>
                    <a:lstStyle/>
                    <a:p>
                      <a:pPr lvl="0">
                        <a:buNone/>
                      </a:pPr>
                      <a:r>
                        <a:rPr lang="en-US" sz="3500" kern="1200" noProof="0" dirty="0">
                          <a:solidFill>
                            <a:srgbClr val="002060"/>
                          </a:solidFill>
                          <a:latin typeface="Arial"/>
                          <a:ea typeface="+mn-ea"/>
                          <a:cs typeface="Arial"/>
                        </a:rPr>
                        <a:t>This research was supported by the projects KEGA, with project No. 005ZU-4/2024 and VEGA, with project No. 1/0423/23.</a:t>
                      </a:r>
                    </a:p>
                    <a:p>
                      <a:pPr lvl="0">
                        <a:spcBef>
                          <a:spcPts val="1200"/>
                        </a:spcBef>
                        <a:buNone/>
                      </a:pPr>
                      <a:r>
                        <a:rPr lang="en-US" sz="2800" b="1" kern="1200" noProof="0" dirty="0">
                          <a:solidFill>
                            <a:srgbClr val="002060"/>
                          </a:solidFill>
                          <a:latin typeface="Arial"/>
                          <a:ea typeface="+mn-ea"/>
                          <a:cs typeface="Arial"/>
                        </a:rPr>
                        <a:t>References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9" name="Picture 8" descr="A diagram of a graph&#10;&#10;AI-generated content may be incorrect.">
            <a:extLst>
              <a:ext uri="{FF2B5EF4-FFF2-40B4-BE49-F238E27FC236}">
                <a16:creationId xmlns:a16="http://schemas.microsoft.com/office/drawing/2014/main" id="{7220DACF-529F-BADB-8BE4-C8F596706DBE}"/>
              </a:ext>
            </a:extLst>
          </p:cNvPr>
          <p:cNvPicPr>
            <a:picLocks noChangeAspect="1"/>
          </p:cNvPicPr>
          <p:nvPr/>
        </p:nvPicPr>
        <p:blipFill>
          <a:blip r:embed="rId4">
            <a:extLst>
              <a:ext uri="{28A0092B-C50C-407E-A947-70E740481C1C}">
                <a14:useLocalDpi xmlns:a14="http://schemas.microsoft.com/office/drawing/2010/main" val="0"/>
              </a:ext>
            </a:extLst>
          </a:blip>
          <a:srcRect l="13489"/>
          <a:stretch/>
        </p:blipFill>
        <p:spPr>
          <a:xfrm>
            <a:off x="1668380" y="14003376"/>
            <a:ext cx="9651940" cy="3835446"/>
          </a:xfrm>
          <a:prstGeom prst="rect">
            <a:avLst/>
          </a:prstGeom>
        </p:spPr>
      </p:pic>
      <p:pic>
        <p:nvPicPr>
          <p:cNvPr id="11" name="Picture 10">
            <a:extLst>
              <a:ext uri="{FF2B5EF4-FFF2-40B4-BE49-F238E27FC236}">
                <a16:creationId xmlns:a16="http://schemas.microsoft.com/office/drawing/2014/main" id="{1758B13D-B0DE-174D-9E16-BE7612138F62}"/>
              </a:ext>
            </a:extLst>
          </p:cNvPr>
          <p:cNvPicPr>
            <a:picLocks noChangeAspect="1"/>
          </p:cNvPicPr>
          <p:nvPr/>
        </p:nvPicPr>
        <p:blipFill>
          <a:blip r:embed="rId5"/>
          <a:srcRect r="68936"/>
          <a:stretch/>
        </p:blipFill>
        <p:spPr>
          <a:xfrm>
            <a:off x="11497744" y="13616741"/>
            <a:ext cx="3170756" cy="4656827"/>
          </a:xfrm>
          <a:prstGeom prst="rect">
            <a:avLst/>
          </a:prstGeom>
        </p:spPr>
      </p:pic>
      <p:pic>
        <p:nvPicPr>
          <p:cNvPr id="13" name="Picture 12">
            <a:extLst>
              <a:ext uri="{FF2B5EF4-FFF2-40B4-BE49-F238E27FC236}">
                <a16:creationId xmlns:a16="http://schemas.microsoft.com/office/drawing/2014/main" id="{A3DD2E10-9716-BA32-5F2E-EC9FA9159FE6}"/>
              </a:ext>
            </a:extLst>
          </p:cNvPr>
          <p:cNvPicPr>
            <a:picLocks noChangeAspect="1"/>
          </p:cNvPicPr>
          <p:nvPr/>
        </p:nvPicPr>
        <p:blipFill>
          <a:blip r:embed="rId6"/>
          <a:srcRect l="23949" t="15324" r="29332" b="27228"/>
          <a:stretch/>
        </p:blipFill>
        <p:spPr>
          <a:xfrm>
            <a:off x="22294868" y="14628914"/>
            <a:ext cx="7524750" cy="1264663"/>
          </a:xfrm>
          <a:prstGeom prst="rect">
            <a:avLst/>
          </a:prstGeom>
        </p:spPr>
      </p:pic>
      <p:pic>
        <p:nvPicPr>
          <p:cNvPr id="14" name="Picture 13">
            <a:extLst>
              <a:ext uri="{FF2B5EF4-FFF2-40B4-BE49-F238E27FC236}">
                <a16:creationId xmlns:a16="http://schemas.microsoft.com/office/drawing/2014/main" id="{7C25538E-1BE5-4CF3-76AF-731D381FBCBC}"/>
              </a:ext>
            </a:extLst>
          </p:cNvPr>
          <p:cNvPicPr>
            <a:picLocks noChangeAspect="1"/>
          </p:cNvPicPr>
          <p:nvPr/>
        </p:nvPicPr>
        <p:blipFill>
          <a:blip r:embed="rId7"/>
          <a:srcRect l="8672" t="16179" r="14245" b="28676"/>
          <a:stretch/>
        </p:blipFill>
        <p:spPr>
          <a:xfrm>
            <a:off x="18405308" y="16019383"/>
            <a:ext cx="12382500" cy="1210806"/>
          </a:xfrm>
          <a:prstGeom prst="rect">
            <a:avLst/>
          </a:prstGeom>
        </p:spPr>
      </p:pic>
      <p:pic>
        <p:nvPicPr>
          <p:cNvPr id="16" name="Picture 15">
            <a:extLst>
              <a:ext uri="{FF2B5EF4-FFF2-40B4-BE49-F238E27FC236}">
                <a16:creationId xmlns:a16="http://schemas.microsoft.com/office/drawing/2014/main" id="{4254882C-3F6D-89C1-1E54-C4927DC7199E}"/>
              </a:ext>
            </a:extLst>
          </p:cNvPr>
          <p:cNvPicPr>
            <a:picLocks noChangeAspect="1"/>
          </p:cNvPicPr>
          <p:nvPr/>
        </p:nvPicPr>
        <p:blipFill>
          <a:blip r:embed="rId8"/>
          <a:srcRect l="33139" r="34651" b="-8164"/>
          <a:stretch/>
        </p:blipFill>
        <p:spPr>
          <a:xfrm>
            <a:off x="16046467" y="14684784"/>
            <a:ext cx="5266207" cy="476249"/>
          </a:xfrm>
          <a:prstGeom prst="rect">
            <a:avLst/>
          </a:prstGeom>
        </p:spPr>
      </p:pic>
      <p:pic>
        <p:nvPicPr>
          <p:cNvPr id="23" name="Picture 22">
            <a:extLst>
              <a:ext uri="{FF2B5EF4-FFF2-40B4-BE49-F238E27FC236}">
                <a16:creationId xmlns:a16="http://schemas.microsoft.com/office/drawing/2014/main" id="{94480E07-9D38-7B2C-3BDD-B3E5E96F1535}"/>
              </a:ext>
            </a:extLst>
          </p:cNvPr>
          <p:cNvPicPr>
            <a:picLocks noChangeAspect="1"/>
          </p:cNvPicPr>
          <p:nvPr/>
        </p:nvPicPr>
        <p:blipFill>
          <a:blip r:embed="rId9"/>
          <a:srcRect l="42527" t="7034" r="42769" b="-12538"/>
          <a:stretch/>
        </p:blipFill>
        <p:spPr>
          <a:xfrm>
            <a:off x="23166802" y="17424735"/>
            <a:ext cx="2164986" cy="454192"/>
          </a:xfrm>
          <a:prstGeom prst="rect">
            <a:avLst/>
          </a:prstGeom>
        </p:spPr>
      </p:pic>
      <p:pic>
        <p:nvPicPr>
          <p:cNvPr id="25" name="Picture 24">
            <a:extLst>
              <a:ext uri="{FF2B5EF4-FFF2-40B4-BE49-F238E27FC236}">
                <a16:creationId xmlns:a16="http://schemas.microsoft.com/office/drawing/2014/main" id="{07658E89-620A-2E6B-55CA-E17F2C898FAE}"/>
              </a:ext>
            </a:extLst>
          </p:cNvPr>
          <p:cNvPicPr>
            <a:picLocks noChangeAspect="1"/>
          </p:cNvPicPr>
          <p:nvPr/>
        </p:nvPicPr>
        <p:blipFill>
          <a:blip r:embed="rId10"/>
          <a:srcRect l="42553" t="1944" r="42610" b="1"/>
          <a:stretch/>
        </p:blipFill>
        <p:spPr>
          <a:xfrm>
            <a:off x="26121553" y="17417718"/>
            <a:ext cx="2212809" cy="427598"/>
          </a:xfrm>
          <a:prstGeom prst="rect">
            <a:avLst/>
          </a:prstGeom>
        </p:spPr>
      </p:pic>
      <p:sp>
        <p:nvSpPr>
          <p:cNvPr id="26" name="TextBox 25">
            <a:extLst>
              <a:ext uri="{FF2B5EF4-FFF2-40B4-BE49-F238E27FC236}">
                <a16:creationId xmlns:a16="http://schemas.microsoft.com/office/drawing/2014/main" id="{86C963D0-0352-7244-5014-00F1D45C3466}"/>
              </a:ext>
            </a:extLst>
          </p:cNvPr>
          <p:cNvSpPr txBox="1"/>
          <p:nvPr/>
        </p:nvSpPr>
        <p:spPr>
          <a:xfrm>
            <a:off x="16651235" y="14162472"/>
            <a:ext cx="4876800" cy="461665"/>
          </a:xfrm>
          <a:prstGeom prst="rect">
            <a:avLst/>
          </a:prstGeom>
          <a:noFill/>
        </p:spPr>
        <p:txBody>
          <a:bodyPr wrap="square" rtlCol="0">
            <a:spAutoFit/>
          </a:bodyPr>
          <a:lstStyle/>
          <a:p>
            <a:r>
              <a:rPr lang="en-US" sz="2400" noProof="0" dirty="0">
                <a:solidFill>
                  <a:srgbClr val="002060"/>
                </a:solidFill>
                <a:latin typeface="Arial" panose="020B0604020202020204" pitchFamily="34" charset="0"/>
                <a:cs typeface="Arial" panose="020B0604020202020204" pitchFamily="34" charset="0"/>
              </a:rPr>
              <a:t>Hysteretic force of the springs:</a:t>
            </a:r>
          </a:p>
        </p:txBody>
      </p:sp>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EBAA984A-4C3A-0B55-6A88-8FFDDD2179A4}"/>
                  </a:ext>
                </a:extLst>
              </p:cNvPr>
              <p:cNvSpPr txBox="1"/>
              <p:nvPr/>
            </p:nvSpPr>
            <p:spPr>
              <a:xfrm>
                <a:off x="22391750" y="14162472"/>
                <a:ext cx="8229600" cy="475643"/>
              </a:xfrm>
              <a:prstGeom prst="rect">
                <a:avLst/>
              </a:prstGeom>
              <a:noFill/>
            </p:spPr>
            <p:txBody>
              <a:bodyPr wrap="square" rtlCol="0">
                <a:spAutoFit/>
              </a:bodyPr>
              <a:lstStyle/>
              <a:p>
                <a:r>
                  <a:rPr lang="en-US" sz="2400" noProof="0" dirty="0">
                    <a:solidFill>
                      <a:srgbClr val="002060"/>
                    </a:solidFill>
                    <a:latin typeface="Arial" panose="020B0604020202020204" pitchFamily="34" charset="0"/>
                    <a:cs typeface="Arial" panose="020B0604020202020204" pitchFamily="34" charset="0"/>
                  </a:rPr>
                  <a:t>Spring</a:t>
                </a:r>
                <a:r>
                  <a:rPr lang="sk-SK" sz="2400" noProof="0" dirty="0">
                    <a:solidFill>
                      <a:srgbClr val="002060"/>
                    </a:solidFill>
                    <a:latin typeface="Arial" panose="020B0604020202020204" pitchFamily="34" charset="0"/>
                    <a:cs typeface="Arial" panose="020B0604020202020204" pitchFamily="34" charset="0"/>
                  </a:rPr>
                  <a:t>s</a:t>
                </a:r>
                <a:r>
                  <a:rPr lang="en-US" sz="2400" noProof="0" dirty="0">
                    <a:solidFill>
                      <a:srgbClr val="002060"/>
                    </a:solidFill>
                    <a:latin typeface="Arial" panose="020B0604020202020204" pitchFamily="34" charset="0"/>
                    <a:cs typeface="Arial" panose="020B0604020202020204" pitchFamily="34" charset="0"/>
                  </a:rPr>
                  <a:t> displacements </a:t>
                </a:r>
                <a14:m>
                  <m:oMath xmlns:m="http://schemas.openxmlformats.org/officeDocument/2006/math">
                    <m:r>
                      <a:rPr lang="en-US" sz="2400" b="0" i="1" noProof="0" smtClean="0">
                        <a:solidFill>
                          <a:srgbClr val="002060"/>
                        </a:solidFill>
                        <a:latin typeface="Cambria Math" panose="02040503050406030204" pitchFamily="18" charset="0"/>
                        <a:ea typeface="Cambria Math" panose="02040503050406030204" pitchFamily="18" charset="0"/>
                        <a:cs typeface="Arial" panose="020B0604020202020204" pitchFamily="34" charset="0"/>
                      </a:rPr>
                      <m:t>∆</m:t>
                    </m:r>
                  </m:oMath>
                </a14:m>
                <a:r>
                  <a:rPr lang="en-US" sz="2400" noProof="0" dirty="0">
                    <a:solidFill>
                      <a:srgbClr val="002060"/>
                    </a:solidFill>
                    <a:latin typeface="Arial" panose="020B0604020202020204" pitchFamily="34" charset="0"/>
                    <a:cs typeface="Arial" panose="020B0604020202020204" pitchFamily="34" charset="0"/>
                  </a:rPr>
                  <a:t> and their time derivatives </a:t>
                </a:r>
                <a14:m>
                  <m:oMath xmlns:m="http://schemas.openxmlformats.org/officeDocument/2006/math">
                    <m:acc>
                      <m:accPr>
                        <m:chr m:val="̇"/>
                        <m:ctrlPr>
                          <a:rPr lang="en-US" sz="2400" i="1" noProof="0" smtClean="0">
                            <a:solidFill>
                              <a:srgbClr val="002060"/>
                            </a:solidFill>
                            <a:latin typeface="Cambria Math" panose="02040503050406030204" pitchFamily="18" charset="0"/>
                            <a:cs typeface="Arial" panose="020B0604020202020204" pitchFamily="34" charset="0"/>
                          </a:rPr>
                        </m:ctrlPr>
                      </m:accPr>
                      <m:e>
                        <m:r>
                          <a:rPr lang="en-US" sz="2400" b="0" i="1" noProof="0" smtClean="0">
                            <a:solidFill>
                              <a:srgbClr val="002060"/>
                            </a:solidFill>
                            <a:latin typeface="Cambria Math" panose="02040503050406030204" pitchFamily="18" charset="0"/>
                            <a:ea typeface="Cambria Math" panose="02040503050406030204" pitchFamily="18" charset="0"/>
                            <a:cs typeface="Arial" panose="020B0604020202020204" pitchFamily="34" charset="0"/>
                          </a:rPr>
                          <m:t>∆</m:t>
                        </m:r>
                      </m:e>
                    </m:acc>
                  </m:oMath>
                </a14:m>
                <a:r>
                  <a:rPr lang="en-US" sz="2400" noProof="0" dirty="0">
                    <a:solidFill>
                      <a:srgbClr val="002060"/>
                    </a:solidFill>
                    <a:latin typeface="Arial" panose="020B0604020202020204" pitchFamily="34" charset="0"/>
                    <a:cs typeface="Arial" panose="020B0604020202020204" pitchFamily="34" charset="0"/>
                  </a:rPr>
                  <a:t>:</a:t>
                </a:r>
              </a:p>
            </p:txBody>
          </p:sp>
        </mc:Choice>
        <mc:Fallback>
          <p:sp>
            <p:nvSpPr>
              <p:cNvPr id="27" name="TextBox 26">
                <a:extLst>
                  <a:ext uri="{FF2B5EF4-FFF2-40B4-BE49-F238E27FC236}">
                    <a16:creationId xmlns:a16="http://schemas.microsoft.com/office/drawing/2014/main" id="{EBAA984A-4C3A-0B55-6A88-8FFDDD2179A4}"/>
                  </a:ext>
                </a:extLst>
              </p:cNvPr>
              <p:cNvSpPr txBox="1">
                <a:spLocks noRot="1" noChangeAspect="1" noMove="1" noResize="1" noEditPoints="1" noAdjustHandles="1" noChangeArrowheads="1" noChangeShapeType="1" noTextEdit="1"/>
              </p:cNvSpPr>
              <p:nvPr/>
            </p:nvSpPr>
            <p:spPr>
              <a:xfrm>
                <a:off x="22391750" y="14162472"/>
                <a:ext cx="8229600" cy="475643"/>
              </a:xfrm>
              <a:prstGeom prst="rect">
                <a:avLst/>
              </a:prstGeom>
              <a:blipFill>
                <a:blip r:embed="rId11"/>
                <a:stretch>
                  <a:fillRect l="-1111" t="-6410" b="-29487"/>
                </a:stretch>
              </a:blipFill>
            </p:spPr>
            <p:txBody>
              <a:bodyPr/>
              <a:lstStyle/>
              <a:p>
                <a:r>
                  <a:rPr lang="sk-SK">
                    <a:noFill/>
                  </a:rPr>
                  <a:t> </a:t>
                </a:r>
              </a:p>
            </p:txBody>
          </p:sp>
        </mc:Fallback>
      </mc:AlternateContent>
      <p:sp>
        <p:nvSpPr>
          <p:cNvPr id="28" name="TextBox 27">
            <a:extLst>
              <a:ext uri="{FF2B5EF4-FFF2-40B4-BE49-F238E27FC236}">
                <a16:creationId xmlns:a16="http://schemas.microsoft.com/office/drawing/2014/main" id="{518806B6-C9B0-376B-1C9F-0099BBF0600B}"/>
              </a:ext>
            </a:extLst>
          </p:cNvPr>
          <p:cNvSpPr txBox="1"/>
          <p:nvPr/>
        </p:nvSpPr>
        <p:spPr>
          <a:xfrm>
            <a:off x="3607466" y="13541543"/>
            <a:ext cx="4876800" cy="461665"/>
          </a:xfrm>
          <a:prstGeom prst="rect">
            <a:avLst/>
          </a:prstGeom>
          <a:noFill/>
        </p:spPr>
        <p:txBody>
          <a:bodyPr wrap="square" rtlCol="0">
            <a:spAutoFit/>
          </a:bodyPr>
          <a:lstStyle/>
          <a:p>
            <a:pPr algn="ctr"/>
            <a:r>
              <a:rPr lang="en-US" sz="2400" b="1" noProof="0" dirty="0">
                <a:solidFill>
                  <a:srgbClr val="002060"/>
                </a:solidFill>
                <a:latin typeface="Arial" panose="020B0604020202020204" pitchFamily="34" charset="0"/>
                <a:cs typeface="Arial" panose="020B0604020202020204" pitchFamily="34" charset="0"/>
              </a:rPr>
              <a:t>Physical model</a:t>
            </a:r>
          </a:p>
        </p:txBody>
      </p:sp>
      <p:sp>
        <p:nvSpPr>
          <p:cNvPr id="29" name="TextBox 28">
            <a:extLst>
              <a:ext uri="{FF2B5EF4-FFF2-40B4-BE49-F238E27FC236}">
                <a16:creationId xmlns:a16="http://schemas.microsoft.com/office/drawing/2014/main" id="{33D2D917-3529-CEB8-907B-925123BB20DD}"/>
              </a:ext>
            </a:extLst>
          </p:cNvPr>
          <p:cNvSpPr txBox="1"/>
          <p:nvPr/>
        </p:nvSpPr>
        <p:spPr>
          <a:xfrm>
            <a:off x="20485676" y="13584582"/>
            <a:ext cx="4876800" cy="461665"/>
          </a:xfrm>
          <a:prstGeom prst="rect">
            <a:avLst/>
          </a:prstGeom>
          <a:noFill/>
        </p:spPr>
        <p:txBody>
          <a:bodyPr wrap="square" rtlCol="0">
            <a:spAutoFit/>
          </a:bodyPr>
          <a:lstStyle/>
          <a:p>
            <a:pPr algn="ctr"/>
            <a:r>
              <a:rPr lang="en-US" sz="2400" b="1" noProof="0" dirty="0">
                <a:solidFill>
                  <a:srgbClr val="002060"/>
                </a:solidFill>
                <a:latin typeface="Arial" panose="020B0604020202020204" pitchFamily="34" charset="0"/>
                <a:cs typeface="Arial" panose="020B0604020202020204" pitchFamily="34" charset="0"/>
              </a:rPr>
              <a:t>Mathematical model</a:t>
            </a:r>
          </a:p>
        </p:txBody>
      </p:sp>
      <p:cxnSp>
        <p:nvCxnSpPr>
          <p:cNvPr id="31" name="Straight Connector 30">
            <a:extLst>
              <a:ext uri="{FF2B5EF4-FFF2-40B4-BE49-F238E27FC236}">
                <a16:creationId xmlns:a16="http://schemas.microsoft.com/office/drawing/2014/main" id="{DC1FCD13-C228-1164-1F93-C9B2D4923365}"/>
              </a:ext>
            </a:extLst>
          </p:cNvPr>
          <p:cNvCxnSpPr>
            <a:cxnSpLocks/>
          </p:cNvCxnSpPr>
          <p:nvPr/>
        </p:nvCxnSpPr>
        <p:spPr>
          <a:xfrm>
            <a:off x="15292137" y="15933822"/>
            <a:ext cx="15436516" cy="0"/>
          </a:xfrm>
          <a:prstGeom prst="line">
            <a:avLst/>
          </a:prstGeom>
          <a:ln w="31750"/>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E40BB1E5-9046-F70A-805C-5FABD3294062}"/>
              </a:ext>
            </a:extLst>
          </p:cNvPr>
          <p:cNvSpPr txBox="1"/>
          <p:nvPr/>
        </p:nvSpPr>
        <p:spPr>
          <a:xfrm>
            <a:off x="15209921" y="16012027"/>
            <a:ext cx="2957763" cy="830997"/>
          </a:xfrm>
          <a:prstGeom prst="rect">
            <a:avLst/>
          </a:prstGeom>
          <a:noFill/>
        </p:spPr>
        <p:txBody>
          <a:bodyPr wrap="square" rtlCol="0">
            <a:spAutoFit/>
          </a:bodyPr>
          <a:lstStyle/>
          <a:p>
            <a:r>
              <a:rPr lang="en-US" sz="2400" noProof="0" dirty="0">
                <a:solidFill>
                  <a:srgbClr val="002060"/>
                </a:solidFill>
                <a:latin typeface="Arial" panose="020B0604020202020204" pitchFamily="34" charset="0"/>
                <a:cs typeface="Arial" panose="020B0604020202020204" pitchFamily="34" charset="0"/>
              </a:rPr>
              <a:t>System of equations of motion:</a:t>
            </a:r>
          </a:p>
        </p:txBody>
      </p:sp>
      <p:sp>
        <p:nvSpPr>
          <p:cNvPr id="34" name="TextBox 33">
            <a:extLst>
              <a:ext uri="{FF2B5EF4-FFF2-40B4-BE49-F238E27FC236}">
                <a16:creationId xmlns:a16="http://schemas.microsoft.com/office/drawing/2014/main" id="{5D29346B-BE12-2A4C-04C4-030175307FFF}"/>
              </a:ext>
            </a:extLst>
          </p:cNvPr>
          <p:cNvSpPr txBox="1"/>
          <p:nvPr/>
        </p:nvSpPr>
        <p:spPr>
          <a:xfrm>
            <a:off x="15209921" y="17371595"/>
            <a:ext cx="7914774" cy="461665"/>
          </a:xfrm>
          <a:prstGeom prst="rect">
            <a:avLst/>
          </a:prstGeom>
          <a:noFill/>
        </p:spPr>
        <p:txBody>
          <a:bodyPr wrap="square" rtlCol="0">
            <a:spAutoFit/>
          </a:bodyPr>
          <a:lstStyle/>
          <a:p>
            <a:r>
              <a:rPr lang="en-US" sz="2400" noProof="0" dirty="0">
                <a:solidFill>
                  <a:srgbClr val="002060"/>
                </a:solidFill>
                <a:latin typeface="Arial" panose="020B0604020202020204" pitchFamily="34" charset="0"/>
                <a:cs typeface="Arial" panose="020B0604020202020204" pitchFamily="34" charset="0"/>
              </a:rPr>
              <a:t>Additional equations for hysteresis control functions:</a:t>
            </a:r>
          </a:p>
        </p:txBody>
      </p:sp>
      <p:cxnSp>
        <p:nvCxnSpPr>
          <p:cNvPr id="35" name="Straight Connector 34">
            <a:extLst>
              <a:ext uri="{FF2B5EF4-FFF2-40B4-BE49-F238E27FC236}">
                <a16:creationId xmlns:a16="http://schemas.microsoft.com/office/drawing/2014/main" id="{DDF43297-A7E8-14D0-D5EE-6E75F268D32B}"/>
              </a:ext>
            </a:extLst>
          </p:cNvPr>
          <p:cNvCxnSpPr>
            <a:cxnSpLocks/>
          </p:cNvCxnSpPr>
          <p:nvPr/>
        </p:nvCxnSpPr>
        <p:spPr>
          <a:xfrm>
            <a:off x="15333081" y="14129085"/>
            <a:ext cx="15436516" cy="0"/>
          </a:xfrm>
          <a:prstGeom prst="line">
            <a:avLst/>
          </a:prstGeom>
          <a:ln w="31750"/>
        </p:spPr>
        <p:style>
          <a:lnRef idx="2">
            <a:schemeClr val="accent1"/>
          </a:lnRef>
          <a:fillRef idx="0">
            <a:schemeClr val="accent1"/>
          </a:fillRef>
          <a:effectRef idx="1">
            <a:schemeClr val="accent1"/>
          </a:effectRef>
          <a:fontRef idx="minor">
            <a:schemeClr val="tx1"/>
          </a:fontRef>
        </p:style>
      </p:cxnSp>
      <p:pic>
        <p:nvPicPr>
          <p:cNvPr id="10" name="Picture 9" descr="A group of graphs showing different types of data&#10;&#10;AI-generated content may be incorrect.">
            <a:extLst>
              <a:ext uri="{FF2B5EF4-FFF2-40B4-BE49-F238E27FC236}">
                <a16:creationId xmlns:a16="http://schemas.microsoft.com/office/drawing/2014/main" id="{0F8C7FD1-47E2-11F1-AB5A-358BF4D47A7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61456" y="22731600"/>
            <a:ext cx="14175849" cy="7429845"/>
          </a:xfrm>
          <a:prstGeom prst="rect">
            <a:avLst/>
          </a:prstGeom>
        </p:spPr>
      </p:pic>
      <p:pic>
        <p:nvPicPr>
          <p:cNvPr id="15" name="Picture 14" descr="A graph of a line graph&#10;&#10;AI-generated content may be incorrect.">
            <a:extLst>
              <a:ext uri="{FF2B5EF4-FFF2-40B4-BE49-F238E27FC236}">
                <a16:creationId xmlns:a16="http://schemas.microsoft.com/office/drawing/2014/main" id="{936F6B2B-3B9A-988D-ADE8-DF9653BAD0F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531390" y="22749296"/>
            <a:ext cx="14374644" cy="7523352"/>
          </a:xfrm>
          <a:prstGeom prst="rect">
            <a:avLst/>
          </a:prstGeom>
        </p:spPr>
      </p:pic>
      <p:pic>
        <p:nvPicPr>
          <p:cNvPr id="24" name="Picture 23" descr="A graph of a line graph&#10;&#10;AI-generated content may be incorrect.">
            <a:extLst>
              <a:ext uri="{FF2B5EF4-FFF2-40B4-BE49-F238E27FC236}">
                <a16:creationId xmlns:a16="http://schemas.microsoft.com/office/drawing/2014/main" id="{CDA47EFE-9429-8AA6-1640-DF02E73EE84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599049" y="18961381"/>
            <a:ext cx="12311455" cy="3465758"/>
          </a:xfrm>
          <a:prstGeom prst="rect">
            <a:avLst/>
          </a:prstGeom>
        </p:spPr>
      </p:pic>
      <p:cxnSp>
        <p:nvCxnSpPr>
          <p:cNvPr id="30" name="Straight Connector 29">
            <a:extLst>
              <a:ext uri="{FF2B5EF4-FFF2-40B4-BE49-F238E27FC236}">
                <a16:creationId xmlns:a16="http://schemas.microsoft.com/office/drawing/2014/main" id="{043272A9-10D5-ED39-75EB-0174B2D9BF3A}"/>
              </a:ext>
            </a:extLst>
          </p:cNvPr>
          <p:cNvCxnSpPr>
            <a:cxnSpLocks/>
          </p:cNvCxnSpPr>
          <p:nvPr/>
        </p:nvCxnSpPr>
        <p:spPr>
          <a:xfrm>
            <a:off x="1371600" y="22575253"/>
            <a:ext cx="29501431" cy="0"/>
          </a:xfrm>
          <a:prstGeom prst="line">
            <a:avLst/>
          </a:prstGeom>
          <a:ln w="31750"/>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11C8232-EAA5-67A3-6C13-D755B41D0F35}"/>
              </a:ext>
            </a:extLst>
          </p:cNvPr>
          <p:cNvCxnSpPr>
            <a:cxnSpLocks/>
          </p:cNvCxnSpPr>
          <p:nvPr/>
        </p:nvCxnSpPr>
        <p:spPr>
          <a:xfrm>
            <a:off x="16218568" y="19130210"/>
            <a:ext cx="0" cy="10876548"/>
          </a:xfrm>
          <a:prstGeom prst="line">
            <a:avLst/>
          </a:prstGeom>
          <a:ln w="31750"/>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E1D5CC9A-6B2F-F1A4-4207-87A15474C7EF}"/>
              </a:ext>
            </a:extLst>
          </p:cNvPr>
          <p:cNvSpPr txBox="1"/>
          <p:nvPr/>
        </p:nvSpPr>
        <p:spPr>
          <a:xfrm>
            <a:off x="1347066" y="18975102"/>
            <a:ext cx="14727125" cy="3323987"/>
          </a:xfrm>
          <a:prstGeom prst="rect">
            <a:avLst/>
          </a:prstGeom>
          <a:noFill/>
        </p:spPr>
        <p:txBody>
          <a:bodyPr wrap="square" rtlCol="0">
            <a:spAutoFit/>
          </a:bodyPr>
          <a:lstStyle/>
          <a:p>
            <a:pPr algn="just"/>
            <a:r>
              <a:rPr lang="en-US" sz="3500" b="1" noProof="0" dirty="0">
                <a:solidFill>
                  <a:srgbClr val="002060"/>
                </a:solidFill>
                <a:latin typeface="Arial" panose="020B0604020202020204" pitchFamily="34" charset="0"/>
                <a:cs typeface="Arial" panose="020B0604020202020204" pitchFamily="34" charset="0"/>
              </a:rPr>
              <a:t>The hysteretic loops </a:t>
            </a:r>
            <a:r>
              <a:rPr lang="en-US" sz="3500" noProof="0" dirty="0">
                <a:solidFill>
                  <a:srgbClr val="002060"/>
                </a:solidFill>
                <a:latin typeface="Arial" panose="020B0604020202020204" pitchFamily="34" charset="0"/>
                <a:cs typeface="Arial" panose="020B0604020202020204" pitchFamily="34" charset="0"/>
              </a:rPr>
              <a:t>(top right) represent the restoring forces during one loading cycle. Two different loop shapes, denoted as </a:t>
            </a:r>
            <a:r>
              <a:rPr lang="en-US" sz="3500" i="1" noProof="0" dirty="0">
                <a:solidFill>
                  <a:srgbClr val="002060"/>
                </a:solidFill>
                <a:latin typeface="Arial" panose="020B0604020202020204" pitchFamily="34" charset="0"/>
                <a:cs typeface="Arial" panose="020B0604020202020204" pitchFamily="34" charset="0"/>
              </a:rPr>
              <a:t>Mode 1</a:t>
            </a:r>
            <a:r>
              <a:rPr lang="en-US" sz="3500" noProof="0" dirty="0">
                <a:solidFill>
                  <a:srgbClr val="002060"/>
                </a:solidFill>
                <a:latin typeface="Arial" panose="020B0604020202020204" pitchFamily="34" charset="0"/>
                <a:cs typeface="Arial" panose="020B0604020202020204" pitchFamily="34" charset="0"/>
              </a:rPr>
              <a:t> and </a:t>
            </a:r>
            <a:r>
              <a:rPr lang="en-US" sz="3500" i="1" noProof="0" dirty="0">
                <a:solidFill>
                  <a:srgbClr val="002060"/>
                </a:solidFill>
                <a:latin typeface="Arial" panose="020B0604020202020204" pitchFamily="34" charset="0"/>
                <a:cs typeface="Arial" panose="020B0604020202020204" pitchFamily="34" charset="0"/>
              </a:rPr>
              <a:t>Mode 2,</a:t>
            </a:r>
            <a:r>
              <a:rPr lang="en-US" sz="3500" noProof="0" dirty="0">
                <a:solidFill>
                  <a:srgbClr val="002060"/>
                </a:solidFill>
                <a:latin typeface="Arial" panose="020B0604020202020204" pitchFamily="34" charset="0"/>
                <a:cs typeface="Arial" panose="020B0604020202020204" pitchFamily="34" charset="0"/>
              </a:rPr>
              <a:t> were utilized. The bottom left section shows the time courses of the </a:t>
            </a:r>
            <a:r>
              <a:rPr lang="en-US" sz="3500" b="1" noProof="0" dirty="0">
                <a:solidFill>
                  <a:srgbClr val="002060"/>
                </a:solidFill>
                <a:latin typeface="Arial" panose="020B0604020202020204" pitchFamily="34" charset="0"/>
                <a:cs typeface="Arial" panose="020B0604020202020204" pitchFamily="34" charset="0"/>
              </a:rPr>
              <a:t>vertical displacements </a:t>
            </a:r>
            <a:r>
              <a:rPr lang="en-US" sz="3500" noProof="0" dirty="0">
                <a:solidFill>
                  <a:srgbClr val="002060"/>
                </a:solidFill>
                <a:latin typeface="Arial" panose="020B0604020202020204" pitchFamily="34" charset="0"/>
                <a:cs typeface="Arial" panose="020B0604020202020204" pitchFamily="34" charset="0"/>
              </a:rPr>
              <a:t>and the </a:t>
            </a:r>
            <a:r>
              <a:rPr lang="en-US" sz="3500" b="1" noProof="0" dirty="0">
                <a:solidFill>
                  <a:srgbClr val="002060"/>
                </a:solidFill>
                <a:latin typeface="Arial" panose="020B0604020202020204" pitchFamily="34" charset="0"/>
                <a:cs typeface="Arial" panose="020B0604020202020204" pitchFamily="34" charset="0"/>
              </a:rPr>
              <a:t>pitch angles </a:t>
            </a:r>
            <a:r>
              <a:rPr lang="en-US" sz="3500" noProof="0" dirty="0">
                <a:solidFill>
                  <a:srgbClr val="002060"/>
                </a:solidFill>
                <a:latin typeface="Arial" panose="020B0604020202020204" pitchFamily="34" charset="0"/>
                <a:cs typeface="Arial" panose="020B0604020202020204" pitchFamily="34" charset="0"/>
              </a:rPr>
              <a:t>of the vehicle during its motion, for both modes. </a:t>
            </a:r>
            <a:r>
              <a:rPr lang="en-US" sz="3500" b="1" noProof="0" dirty="0">
                <a:solidFill>
                  <a:srgbClr val="002060"/>
                </a:solidFill>
                <a:latin typeface="Arial" panose="020B0604020202020204" pitchFamily="34" charset="0"/>
                <a:cs typeface="Arial" panose="020B0604020202020204" pitchFamily="34" charset="0"/>
              </a:rPr>
              <a:t>Hysteretic restoring</a:t>
            </a:r>
            <a:r>
              <a:rPr lang="en-US" sz="3500" noProof="0" dirty="0">
                <a:solidFill>
                  <a:srgbClr val="002060"/>
                </a:solidFill>
                <a:latin typeface="Arial" panose="020B0604020202020204" pitchFamily="34" charset="0"/>
                <a:cs typeface="Arial" panose="020B0604020202020204" pitchFamily="34" charset="0"/>
              </a:rPr>
              <a:t> </a:t>
            </a:r>
            <a:r>
              <a:rPr lang="en-US" sz="3500" b="1" noProof="0" dirty="0">
                <a:solidFill>
                  <a:srgbClr val="002060"/>
                </a:solidFill>
                <a:latin typeface="Arial" panose="020B0604020202020204" pitchFamily="34" charset="0"/>
                <a:cs typeface="Arial" panose="020B0604020202020204" pitchFamily="34" charset="0"/>
              </a:rPr>
              <a:t>forces </a:t>
            </a:r>
            <a:r>
              <a:rPr lang="en-US" sz="3500" noProof="0" dirty="0">
                <a:solidFill>
                  <a:srgbClr val="002060"/>
                </a:solidFill>
                <a:latin typeface="Arial" panose="020B0604020202020204" pitchFamily="34" charset="0"/>
                <a:cs typeface="Arial" panose="020B0604020202020204" pitchFamily="34" charset="0"/>
              </a:rPr>
              <a:t>for both axles and modes, during the whole motion, are shown in the bottom right section.</a:t>
            </a:r>
          </a:p>
        </p:txBody>
      </p:sp>
      <p:sp>
        <p:nvSpPr>
          <p:cNvPr id="44" name="TextBox 43">
            <a:extLst>
              <a:ext uri="{FF2B5EF4-FFF2-40B4-BE49-F238E27FC236}">
                <a16:creationId xmlns:a16="http://schemas.microsoft.com/office/drawing/2014/main" id="{7D5304BA-3C38-4028-60A4-5C36747A57C3}"/>
              </a:ext>
            </a:extLst>
          </p:cNvPr>
          <p:cNvSpPr txBox="1"/>
          <p:nvPr/>
        </p:nvSpPr>
        <p:spPr>
          <a:xfrm>
            <a:off x="1371129" y="38634705"/>
            <a:ext cx="14400000" cy="3847207"/>
          </a:xfrm>
          <a:prstGeom prst="rect">
            <a:avLst/>
          </a:prstGeom>
          <a:noFill/>
        </p:spPr>
        <p:txBody>
          <a:bodyPr wrap="square" rtlCol="0">
            <a:spAutoFit/>
          </a:bodyPr>
          <a:lstStyle/>
          <a:p>
            <a:pPr marL="285750" indent="-285750" algn="just">
              <a:spcBef>
                <a:spcPts val="300"/>
              </a:spcBef>
              <a:buFont typeface="Arial" panose="020B0604020202020204" pitchFamily="34" charset="0"/>
              <a:buChar char="•"/>
            </a:pPr>
            <a:r>
              <a:rPr lang="en-US" noProof="0" dirty="0" err="1">
                <a:solidFill>
                  <a:srgbClr val="002060"/>
                </a:solidFill>
                <a:latin typeface="Arial" panose="020B0604020202020204" pitchFamily="34" charset="0"/>
                <a:cs typeface="Arial" panose="020B0604020202020204" pitchFamily="34" charset="0"/>
              </a:rPr>
              <a:t>Barethiye</a:t>
            </a:r>
            <a:r>
              <a:rPr lang="en-US" noProof="0" dirty="0">
                <a:solidFill>
                  <a:srgbClr val="002060"/>
                </a:solidFill>
                <a:latin typeface="Arial" panose="020B0604020202020204" pitchFamily="34" charset="0"/>
                <a:cs typeface="Arial" panose="020B0604020202020204" pitchFamily="34" charset="0"/>
              </a:rPr>
              <a:t>, V., </a:t>
            </a:r>
            <a:r>
              <a:rPr lang="en-US" noProof="0" dirty="0" err="1">
                <a:solidFill>
                  <a:srgbClr val="002060"/>
                </a:solidFill>
                <a:latin typeface="Arial" panose="020B0604020202020204" pitchFamily="34" charset="0"/>
                <a:cs typeface="Arial" panose="020B0604020202020204" pitchFamily="34" charset="0"/>
              </a:rPr>
              <a:t>Pohit</a:t>
            </a:r>
            <a:r>
              <a:rPr lang="en-US" noProof="0" dirty="0">
                <a:solidFill>
                  <a:srgbClr val="002060"/>
                </a:solidFill>
                <a:latin typeface="Arial" panose="020B0604020202020204" pitchFamily="34" charset="0"/>
                <a:cs typeface="Arial" panose="020B0604020202020204" pitchFamily="34" charset="0"/>
              </a:rPr>
              <a:t>, G., Mitra, A.: A combined nonlinear and hysteresis model of shock absorber for quarter car simulation on the basis of  experimental data, Engineering Science and Technology, an International Journal, 20(6), 1610-1622, 2017. </a:t>
            </a:r>
            <a:r>
              <a:rPr lang="en-US" noProof="0" dirty="0">
                <a:solidFill>
                  <a:srgbClr val="002060"/>
                </a:solidFill>
                <a:latin typeface="Arial" panose="020B0604020202020204" pitchFamily="34" charset="0"/>
                <a:cs typeface="Arial" panose="020B0604020202020204" pitchFamily="34" charset="0"/>
                <a:hlinkClick r:id="rId15"/>
              </a:rPr>
              <a:t>https://doi.org/10.1016/j.jestch.2017.12.003</a:t>
            </a:r>
            <a:r>
              <a:rPr lang="en-US" noProof="0" dirty="0">
                <a:solidFill>
                  <a:srgbClr val="002060"/>
                </a:solidFill>
                <a:latin typeface="Arial" panose="020B0604020202020204" pitchFamily="34" charset="0"/>
                <a:cs typeface="Arial" panose="020B0604020202020204" pitchFamily="34" charset="0"/>
              </a:rPr>
              <a:t>.</a:t>
            </a:r>
          </a:p>
          <a:p>
            <a:pPr marL="285750" indent="-285750" algn="just">
              <a:spcBef>
                <a:spcPts val="300"/>
              </a:spcBef>
              <a:buFont typeface="Arial" panose="020B0604020202020204" pitchFamily="34" charset="0"/>
              <a:buChar char="•"/>
            </a:pPr>
            <a:r>
              <a:rPr lang="en-US" noProof="0" dirty="0" err="1">
                <a:solidFill>
                  <a:srgbClr val="002060"/>
                </a:solidFill>
                <a:latin typeface="Arial" panose="020B0604020202020204" pitchFamily="34" charset="0"/>
                <a:cs typeface="Arial" panose="020B0604020202020204" pitchFamily="34" charset="0"/>
              </a:rPr>
              <a:t>Bartošák</a:t>
            </a:r>
            <a:r>
              <a:rPr lang="en-US" noProof="0" dirty="0">
                <a:solidFill>
                  <a:srgbClr val="002060"/>
                </a:solidFill>
                <a:latin typeface="Arial" panose="020B0604020202020204" pitchFamily="34" charset="0"/>
                <a:cs typeface="Arial" panose="020B0604020202020204" pitchFamily="34" charset="0"/>
              </a:rPr>
              <a:t>, M., Horváth, J., </a:t>
            </a:r>
            <a:r>
              <a:rPr lang="en-US" noProof="0" dirty="0" err="1">
                <a:solidFill>
                  <a:srgbClr val="002060"/>
                </a:solidFill>
                <a:latin typeface="Arial" panose="020B0604020202020204" pitchFamily="34" charset="0"/>
                <a:cs typeface="Arial" panose="020B0604020202020204" pitchFamily="34" charset="0"/>
              </a:rPr>
              <a:t>Španiel</a:t>
            </a:r>
            <a:r>
              <a:rPr lang="en-US" noProof="0" dirty="0">
                <a:solidFill>
                  <a:srgbClr val="002060"/>
                </a:solidFill>
                <a:latin typeface="Arial" panose="020B0604020202020204" pitchFamily="34" charset="0"/>
                <a:cs typeface="Arial" panose="020B0604020202020204" pitchFamily="34" charset="0"/>
              </a:rPr>
              <a:t>, M.: Multiaxial low-cycle thermo-mechanical fatigue of a low-alloy martensitic steel: Cyclic mechanical </a:t>
            </a:r>
            <a:r>
              <a:rPr lang="en-US" noProof="0" dirty="0" err="1">
                <a:solidFill>
                  <a:srgbClr val="002060"/>
                </a:solidFill>
                <a:latin typeface="Arial" panose="020B0604020202020204" pitchFamily="34" charset="0"/>
                <a:cs typeface="Arial" panose="020B0604020202020204" pitchFamily="34" charset="0"/>
              </a:rPr>
              <a:t>behaviour</a:t>
            </a:r>
            <a:r>
              <a:rPr lang="en-US" noProof="0" dirty="0">
                <a:solidFill>
                  <a:srgbClr val="002060"/>
                </a:solidFill>
                <a:latin typeface="Arial" panose="020B0604020202020204" pitchFamily="34" charset="0"/>
                <a:cs typeface="Arial" panose="020B0604020202020204" pitchFamily="34" charset="0"/>
              </a:rPr>
              <a:t>, damage mechanisms and life prediction, International Journal of Fatigue, 151:106383, 2021. </a:t>
            </a:r>
            <a:r>
              <a:rPr lang="en-US" noProof="0" dirty="0">
                <a:solidFill>
                  <a:srgbClr val="002060"/>
                </a:solidFill>
                <a:latin typeface="Arial" panose="020B0604020202020204" pitchFamily="34" charset="0"/>
                <a:cs typeface="Arial" panose="020B0604020202020204" pitchFamily="34" charset="0"/>
                <a:hlinkClick r:id="rId16"/>
              </a:rPr>
              <a:t>https://doi.org/10.1016/j.ijfatigue.2021.106383</a:t>
            </a:r>
            <a:r>
              <a:rPr lang="en-US" noProof="0" dirty="0">
                <a:solidFill>
                  <a:srgbClr val="002060"/>
                </a:solidFill>
                <a:latin typeface="Arial" panose="020B0604020202020204" pitchFamily="34" charset="0"/>
                <a:cs typeface="Arial" panose="020B0604020202020204" pitchFamily="34" charset="0"/>
              </a:rPr>
              <a:t>.</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Halama, R., Fusek, M., </a:t>
            </a:r>
            <a:r>
              <a:rPr lang="en-US" noProof="0" dirty="0" err="1">
                <a:solidFill>
                  <a:srgbClr val="002060"/>
                </a:solidFill>
                <a:latin typeface="Arial" panose="020B0604020202020204" pitchFamily="34" charset="0"/>
                <a:cs typeface="Arial" panose="020B0604020202020204" pitchFamily="34" charset="0"/>
              </a:rPr>
              <a:t>Poruba</a:t>
            </a:r>
            <a:r>
              <a:rPr lang="en-US" noProof="0" dirty="0">
                <a:solidFill>
                  <a:srgbClr val="002060"/>
                </a:solidFill>
                <a:latin typeface="Arial" panose="020B0604020202020204" pitchFamily="34" charset="0"/>
                <a:cs typeface="Arial" panose="020B0604020202020204" pitchFamily="34" charset="0"/>
              </a:rPr>
              <a:t>, Z.: Influence of mean stress and stress amplitude on uniaxial and biaxial ratcheting of ST52 steel and its prediction by the </a:t>
            </a:r>
            <a:r>
              <a:rPr lang="en-US" noProof="0" dirty="0" err="1">
                <a:solidFill>
                  <a:srgbClr val="002060"/>
                </a:solidFill>
                <a:latin typeface="Arial" panose="020B0604020202020204" pitchFamily="34" charset="0"/>
                <a:cs typeface="Arial" panose="020B0604020202020204" pitchFamily="34" charset="0"/>
              </a:rPr>
              <a:t>AbdelKarim</a:t>
            </a:r>
            <a:r>
              <a:rPr lang="en-US" noProof="0" dirty="0">
                <a:solidFill>
                  <a:srgbClr val="002060"/>
                </a:solidFill>
                <a:latin typeface="Arial" panose="020B0604020202020204" pitchFamily="34" charset="0"/>
                <a:cs typeface="Arial" panose="020B0604020202020204" pitchFamily="34" charset="0"/>
              </a:rPr>
              <a:t>–Ohno model, International Journal of Fatigue, 91, 313-321, 2016. </a:t>
            </a:r>
            <a:r>
              <a:rPr lang="en-US" noProof="0" dirty="0">
                <a:solidFill>
                  <a:srgbClr val="002060"/>
                </a:solidFill>
                <a:latin typeface="Arial" panose="020B0604020202020204" pitchFamily="34" charset="0"/>
                <a:cs typeface="Arial" panose="020B0604020202020204" pitchFamily="34" charset="0"/>
                <a:hlinkClick r:id="rId17"/>
              </a:rPr>
              <a:t>https://doi.org/10.1016/j.ijfatigue.2016.04.033</a:t>
            </a:r>
            <a:r>
              <a:rPr lang="en-US" noProof="0" dirty="0">
                <a:solidFill>
                  <a:srgbClr val="002060"/>
                </a:solidFill>
                <a:latin typeface="Arial" panose="020B0604020202020204" pitchFamily="34" charset="0"/>
                <a:cs typeface="Arial" panose="020B0604020202020204" pitchFamily="34" charset="0"/>
              </a:rPr>
              <a:t>.</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Hua, C., Zhao, Y., Lu, Z., Ouyang, H.: Random vibration of vehicle with hysteretic nonlinear suspension under road roughness excitation, Advances in Mechanical Engineering, 10(1), 2018. </a:t>
            </a:r>
            <a:r>
              <a:rPr lang="en-US" noProof="0" dirty="0" err="1">
                <a:solidFill>
                  <a:srgbClr val="002060"/>
                </a:solidFill>
                <a:latin typeface="Arial" panose="020B0604020202020204" pitchFamily="34" charset="0"/>
                <a:cs typeface="Arial" panose="020B0604020202020204" pitchFamily="34" charset="0"/>
              </a:rPr>
              <a:t>doi</a:t>
            </a:r>
            <a:r>
              <a:rPr lang="en-US" noProof="0" dirty="0">
                <a:solidFill>
                  <a:srgbClr val="002060"/>
                </a:solidFill>
                <a:latin typeface="Arial" panose="020B0604020202020204" pitchFamily="34" charset="0"/>
                <a:cs typeface="Arial" panose="020B0604020202020204" pitchFamily="34" charset="0"/>
              </a:rPr>
              <a:t>: 10.1177/1687814017751222.</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Ismail, M., </a:t>
            </a:r>
            <a:r>
              <a:rPr lang="en-US" noProof="0" dirty="0" err="1">
                <a:solidFill>
                  <a:srgbClr val="002060"/>
                </a:solidFill>
                <a:latin typeface="Arial" panose="020B0604020202020204" pitchFamily="34" charset="0"/>
                <a:cs typeface="Arial" panose="020B0604020202020204" pitchFamily="34" charset="0"/>
              </a:rPr>
              <a:t>Ikhouane</a:t>
            </a:r>
            <a:r>
              <a:rPr lang="en-US" noProof="0" dirty="0">
                <a:solidFill>
                  <a:srgbClr val="002060"/>
                </a:solidFill>
                <a:latin typeface="Arial" panose="020B0604020202020204" pitchFamily="34" charset="0"/>
                <a:cs typeface="Arial" panose="020B0604020202020204" pitchFamily="34" charset="0"/>
              </a:rPr>
              <a:t>, F., </a:t>
            </a:r>
            <a:r>
              <a:rPr lang="en-US" noProof="0" dirty="0" err="1">
                <a:solidFill>
                  <a:srgbClr val="002060"/>
                </a:solidFill>
                <a:latin typeface="Arial" panose="020B0604020202020204" pitchFamily="34" charset="0"/>
                <a:cs typeface="Arial" panose="020B0604020202020204" pitchFamily="34" charset="0"/>
              </a:rPr>
              <a:t>Rodellar</a:t>
            </a:r>
            <a:r>
              <a:rPr lang="en-US" noProof="0" dirty="0">
                <a:solidFill>
                  <a:srgbClr val="002060"/>
                </a:solidFill>
                <a:latin typeface="Arial" panose="020B0604020202020204" pitchFamily="34" charset="0"/>
                <a:cs typeface="Arial" panose="020B0604020202020204" pitchFamily="34" charset="0"/>
              </a:rPr>
              <a:t>, J.: The Hysteresis Bouc-Wen Model, a Survey, Archives of Computational Methods in Engineering, 16, 161-188, 2009. </a:t>
            </a:r>
            <a:r>
              <a:rPr lang="en-US" noProof="0" dirty="0" err="1">
                <a:solidFill>
                  <a:srgbClr val="002060"/>
                </a:solidFill>
                <a:latin typeface="Arial" panose="020B0604020202020204" pitchFamily="34" charset="0"/>
                <a:cs typeface="Arial" panose="020B0604020202020204" pitchFamily="34" charset="0"/>
              </a:rPr>
              <a:t>doi</a:t>
            </a:r>
            <a:r>
              <a:rPr lang="en-US" noProof="0" dirty="0">
                <a:solidFill>
                  <a:srgbClr val="002060"/>
                </a:solidFill>
                <a:latin typeface="Arial" panose="020B0604020202020204" pitchFamily="34" charset="0"/>
                <a:cs typeface="Arial" panose="020B0604020202020204" pitchFamily="34" charset="0"/>
              </a:rPr>
              <a:t>: 10.1007/s11831-009-9031-8.</a:t>
            </a:r>
          </a:p>
        </p:txBody>
      </p:sp>
      <p:sp>
        <p:nvSpPr>
          <p:cNvPr id="45" name="TextBox 44">
            <a:extLst>
              <a:ext uri="{FF2B5EF4-FFF2-40B4-BE49-F238E27FC236}">
                <a16:creationId xmlns:a16="http://schemas.microsoft.com/office/drawing/2014/main" id="{33C35FB0-3263-4710-FF66-36EB87D94707}"/>
              </a:ext>
            </a:extLst>
          </p:cNvPr>
          <p:cNvSpPr txBox="1"/>
          <p:nvPr/>
        </p:nvSpPr>
        <p:spPr>
          <a:xfrm>
            <a:off x="16651242" y="38634706"/>
            <a:ext cx="14400000" cy="3408625"/>
          </a:xfrm>
          <a:prstGeom prst="rect">
            <a:avLst/>
          </a:prstGeom>
          <a:noFill/>
        </p:spPr>
        <p:txBody>
          <a:bodyPr wrap="square" rtlCol="0">
            <a:spAutoFit/>
          </a:bodyPr>
          <a:lstStyle/>
          <a:p>
            <a:pPr marL="285750" indent="-285750" algn="just">
              <a:spcBef>
                <a:spcPts val="300"/>
              </a:spcBef>
              <a:buFont typeface="Arial" panose="020B0604020202020204" pitchFamily="34" charset="0"/>
              <a:buChar char="•"/>
            </a:pPr>
            <a:r>
              <a:rPr lang="en-US" noProof="0" dirty="0" err="1">
                <a:solidFill>
                  <a:srgbClr val="002060"/>
                </a:solidFill>
                <a:latin typeface="Arial" panose="020B0604020202020204" pitchFamily="34" charset="0"/>
                <a:cs typeface="Arial" panose="020B0604020202020204" pitchFamily="34" charset="0"/>
              </a:rPr>
              <a:t>Jiregna</a:t>
            </a:r>
            <a:r>
              <a:rPr lang="en-US" noProof="0" dirty="0">
                <a:solidFill>
                  <a:srgbClr val="002060"/>
                </a:solidFill>
                <a:latin typeface="Arial" panose="020B0604020202020204" pitchFamily="34" charset="0"/>
                <a:cs typeface="Arial" panose="020B0604020202020204" pitchFamily="34" charset="0"/>
              </a:rPr>
              <a:t>, I., </a:t>
            </a:r>
            <a:r>
              <a:rPr lang="en-US" noProof="0" dirty="0" err="1">
                <a:solidFill>
                  <a:srgbClr val="002060"/>
                </a:solidFill>
                <a:latin typeface="Arial" panose="020B0604020202020204" pitchFamily="34" charset="0"/>
                <a:cs typeface="Arial" panose="020B0604020202020204" pitchFamily="34" charset="0"/>
              </a:rPr>
              <a:t>Sirata</a:t>
            </a:r>
            <a:r>
              <a:rPr lang="en-US" noProof="0" dirty="0">
                <a:solidFill>
                  <a:srgbClr val="002060"/>
                </a:solidFill>
                <a:latin typeface="Arial" panose="020B0604020202020204" pitchFamily="34" charset="0"/>
                <a:cs typeface="Arial" panose="020B0604020202020204" pitchFamily="34" charset="0"/>
              </a:rPr>
              <a:t>, G.: A review of the vehicle suspension system, Journal of Mechanical and Energy Engineering, 4(2), 109-114, 2020.</a:t>
            </a:r>
            <a:br>
              <a:rPr lang="en-US" noProof="0" dirty="0">
                <a:solidFill>
                  <a:srgbClr val="002060"/>
                </a:solidFill>
                <a:latin typeface="Arial" panose="020B0604020202020204" pitchFamily="34" charset="0"/>
                <a:cs typeface="Arial" panose="020B0604020202020204" pitchFamily="34" charset="0"/>
              </a:rPr>
            </a:br>
            <a:r>
              <a:rPr lang="en-US" noProof="0" dirty="0" err="1">
                <a:solidFill>
                  <a:srgbClr val="002060"/>
                </a:solidFill>
                <a:latin typeface="Arial" panose="020B0604020202020204" pitchFamily="34" charset="0"/>
                <a:cs typeface="Arial" panose="020B0604020202020204" pitchFamily="34" charset="0"/>
              </a:rPr>
              <a:t>doi</a:t>
            </a:r>
            <a:r>
              <a:rPr lang="en-US" noProof="0" dirty="0">
                <a:solidFill>
                  <a:srgbClr val="002060"/>
                </a:solidFill>
                <a:latin typeface="Arial" panose="020B0604020202020204" pitchFamily="34" charset="0"/>
                <a:cs typeface="Arial" panose="020B0604020202020204" pitchFamily="34" charset="0"/>
              </a:rPr>
              <a:t>: 10.30464/jmee.2020.4.2.109.</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Kalmár-Nagy, T., Shekhawat, A.: Nonlinear dynamics of oscillators with bilinear hysteresis and sinusoidal excitation, Physica D: Nonlinear Phenomena, 238(17), 1768-1786, 2009. https://doi.org/10.1016/j.physd.2009.06.016.</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Mohite, A. G., Mitra, A. C.: Development of Linear and Non-linear Vehicle Suspension Model, Materials Today: Proceedings, 5(2),</a:t>
            </a:r>
            <a:br>
              <a:rPr lang="en-US" noProof="0" dirty="0">
                <a:solidFill>
                  <a:srgbClr val="002060"/>
                </a:solidFill>
                <a:latin typeface="Arial" panose="020B0604020202020204" pitchFamily="34" charset="0"/>
                <a:cs typeface="Arial" panose="020B0604020202020204" pitchFamily="34" charset="0"/>
              </a:rPr>
            </a:br>
            <a:r>
              <a:rPr lang="en-US" noProof="0" dirty="0">
                <a:solidFill>
                  <a:srgbClr val="002060"/>
                </a:solidFill>
                <a:latin typeface="Arial" panose="020B0604020202020204" pitchFamily="34" charset="0"/>
                <a:cs typeface="Arial" panose="020B0604020202020204" pitchFamily="34" charset="0"/>
              </a:rPr>
              <a:t>4317-4326, 2018. https://doi.org/10.1016/j.matpr.2017.11.697.</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Xin, G., He, R., Guo, R.: Hysteresis Characteristic Model of Suspension for Vehicle Dynamics Simulation, Advanced Materials Research, vol. 706-708, pp. 1385-1388, 2013. </a:t>
            </a:r>
            <a:r>
              <a:rPr lang="en-US" noProof="0" dirty="0" err="1">
                <a:solidFill>
                  <a:srgbClr val="002060"/>
                </a:solidFill>
                <a:latin typeface="Arial" panose="020B0604020202020204" pitchFamily="34" charset="0"/>
                <a:cs typeface="Arial" panose="020B0604020202020204" pitchFamily="34" charset="0"/>
              </a:rPr>
              <a:t>doi</a:t>
            </a:r>
            <a:r>
              <a:rPr lang="en-US" noProof="0" dirty="0">
                <a:solidFill>
                  <a:srgbClr val="002060"/>
                </a:solidFill>
                <a:latin typeface="Arial" panose="020B0604020202020204" pitchFamily="34" charset="0"/>
                <a:cs typeface="Arial" panose="020B0604020202020204" pitchFamily="34" charset="0"/>
              </a:rPr>
              <a:t>: 10.4028/www.scientific.net/AMR.706-708.1385.</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Zhu, X., Lu, X.: Parametric Identification of Bouc-Wen Model and Its Application in Mild Steel Damper Modeling, Procedia Engineering, 14, 318-324, 2011. https://doi.org/10.1016/j.proeng.2011.07.039.</a:t>
            </a:r>
          </a:p>
          <a:p>
            <a:pPr marL="285750" indent="-285750" algn="just">
              <a:spcBef>
                <a:spcPts val="300"/>
              </a:spcBef>
              <a:buFont typeface="Arial" panose="020B0604020202020204" pitchFamily="34" charset="0"/>
              <a:buChar char="•"/>
            </a:pPr>
            <a:r>
              <a:rPr lang="en-US" noProof="0" dirty="0">
                <a:solidFill>
                  <a:srgbClr val="002060"/>
                </a:solidFill>
                <a:latin typeface="Arial" panose="020B0604020202020204" pitchFamily="34" charset="0"/>
                <a:cs typeface="Arial" panose="020B0604020202020204" pitchFamily="34" charset="0"/>
              </a:rPr>
              <a:t>https://www.mathworks.com/products/matlab.html</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453</TotalTime>
  <Words>1032</Words>
  <Application>Microsoft Office PowerPoint</Application>
  <PresentationFormat>Custom</PresentationFormat>
  <Paragraphs>39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Cambria Math</vt:lpstr>
      <vt:lpstr>Motív Office</vt:lpstr>
      <vt:lpstr>Road vehicle model with hysteretic suspension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Ján Minárik</cp:lastModifiedBy>
  <cp:revision>7</cp:revision>
  <dcterms:created xsi:type="dcterms:W3CDTF">2024-08-16T05:44:32Z</dcterms:created>
  <dcterms:modified xsi:type="dcterms:W3CDTF">2025-04-04T13:24:40Z</dcterms:modified>
</cp:coreProperties>
</file>