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30" d="100"/>
          <a:sy n="30" d="100"/>
        </p:scale>
        <p:origin x="60" y="16"/>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27. 3. 2025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27. 3. 2025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27. 3. 2025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27. 3. 2025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27. 3. 2025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27. 3. 2025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27. 3. 2025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27. 3. 2025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27. 3. 2025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27. 3. 2025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27. 3. 2025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27. 3. 2025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rmAutofit fontScale="90000"/>
          </a:bodyPr>
          <a:lstStyle/>
          <a:p>
            <a:pPr algn="l"/>
            <a:r>
              <a:rPr lang="en-US" sz="9000" noProof="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Patient transportation in conditions of the Slovak Armed Forces</a:t>
            </a: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460070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Juraj ŠIMKO</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a:t>
            </a:r>
            <a:r>
              <a:rPr lang="sk-SK" sz="4500" baseline="30000" dirty="0">
                <a:solidFill>
                  <a:srgbClr val="002060"/>
                </a:solidFill>
                <a:latin typeface="Arial" panose="020B0604020202020204" pitchFamily="34" charset="0"/>
                <a:cs typeface="Arial" panose="020B0604020202020204" pitchFamily="34" charset="0"/>
              </a:rPr>
              <a:t> </a:t>
            </a:r>
            <a:r>
              <a:rPr lang="sk-SK" sz="4500" dirty="0">
                <a:solidFill>
                  <a:srgbClr val="002060"/>
                </a:solidFill>
                <a:latin typeface="Arial" panose="020B0604020202020204" pitchFamily="34" charset="0"/>
                <a:cs typeface="Arial" panose="020B0604020202020204" pitchFamily="34" charset="0"/>
              </a:rPr>
              <a:t>František GUBÁŠ</a:t>
            </a:r>
            <a:r>
              <a:rPr lang="sk-SK" sz="4500" baseline="30000" dirty="0">
                <a:solidFill>
                  <a:srgbClr val="002060"/>
                </a:solidFill>
                <a:latin typeface="Arial" panose="020B0604020202020204" pitchFamily="34" charset="0"/>
                <a:cs typeface="Arial" panose="020B0604020202020204" pitchFamily="34" charset="0"/>
              </a:rPr>
              <a:t>2</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6108007"/>
            <a:ext cx="29764040"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fontScale="92500"/>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en-US" sz="3600" i="1" noProof="0" dirty="0">
                <a:solidFill>
                  <a:srgbClr val="002060"/>
                </a:solidFill>
                <a:latin typeface="Arial" panose="020B0604020202020204" pitchFamily="34" charset="0"/>
                <a:cs typeface="Arial" panose="020B0604020202020204" pitchFamily="34" charset="0"/>
              </a:rPr>
              <a:t>1 Armed Forces Academy of gen. M. R. </a:t>
            </a:r>
            <a:r>
              <a:rPr lang="en-US" sz="3600" i="1" noProof="0" dirty="0" err="1">
                <a:solidFill>
                  <a:srgbClr val="002060"/>
                </a:solidFill>
                <a:latin typeface="Arial" panose="020B0604020202020204" pitchFamily="34" charset="0"/>
                <a:cs typeface="Arial" panose="020B0604020202020204" pitchFamily="34" charset="0"/>
              </a:rPr>
              <a:t>Štefánik</a:t>
            </a:r>
            <a:r>
              <a:rPr lang="en-US" sz="3600" i="1" noProof="0" dirty="0">
                <a:solidFill>
                  <a:srgbClr val="002060"/>
                </a:solidFill>
                <a:latin typeface="Arial" panose="020B0604020202020204" pitchFamily="34" charset="0"/>
                <a:cs typeface="Arial" panose="020B0604020202020204" pitchFamily="34" charset="0"/>
              </a:rPr>
              <a:t>, </a:t>
            </a:r>
            <a:r>
              <a:rPr lang="en-US" sz="3600" i="1" noProof="0" dirty="0" err="1">
                <a:solidFill>
                  <a:srgbClr val="002060"/>
                </a:solidFill>
                <a:latin typeface="Arial" panose="020B0604020202020204" pitchFamily="34" charset="0"/>
                <a:cs typeface="Arial" panose="020B0604020202020204" pitchFamily="34" charset="0"/>
              </a:rPr>
              <a:t>Liptovský</a:t>
            </a:r>
            <a:r>
              <a:rPr lang="en-US" sz="3600" i="1" noProof="0" dirty="0">
                <a:solidFill>
                  <a:srgbClr val="002060"/>
                </a:solidFill>
                <a:latin typeface="Arial" panose="020B0604020202020204" pitchFamily="34" charset="0"/>
                <a:cs typeface="Arial" panose="020B0604020202020204" pitchFamily="34" charset="0"/>
              </a:rPr>
              <a:t> Mikuláš, Slovakia</a:t>
            </a:r>
          </a:p>
          <a:p>
            <a:pPr algn="l">
              <a:lnSpc>
                <a:spcPct val="110000"/>
              </a:lnSpc>
            </a:pPr>
            <a:r>
              <a:rPr lang="en-US" sz="3600" i="1" noProof="0" dirty="0">
                <a:solidFill>
                  <a:srgbClr val="002060"/>
                </a:solidFill>
                <a:latin typeface="Arial" panose="020B0604020202020204" pitchFamily="34" charset="0"/>
                <a:cs typeface="Arial" panose="020B0604020202020204" pitchFamily="34" charset="0"/>
              </a:rPr>
              <a:t>2 Armed Forces Academy of gen. M. R. </a:t>
            </a:r>
            <a:r>
              <a:rPr lang="en-US" sz="3600" i="1" noProof="0" dirty="0" err="1">
                <a:solidFill>
                  <a:srgbClr val="002060"/>
                </a:solidFill>
                <a:latin typeface="Arial" panose="020B0604020202020204" pitchFamily="34" charset="0"/>
                <a:cs typeface="Arial" panose="020B0604020202020204" pitchFamily="34" charset="0"/>
              </a:rPr>
              <a:t>Štefánik</a:t>
            </a:r>
            <a:r>
              <a:rPr lang="en-US" sz="3600" i="1" noProof="0" dirty="0">
                <a:solidFill>
                  <a:srgbClr val="002060"/>
                </a:solidFill>
                <a:latin typeface="Arial" panose="020B0604020202020204" pitchFamily="34" charset="0"/>
                <a:cs typeface="Arial" panose="020B0604020202020204" pitchFamily="34" charset="0"/>
              </a:rPr>
              <a:t>, </a:t>
            </a:r>
            <a:r>
              <a:rPr lang="en-US" sz="3600" i="1" noProof="0" dirty="0" err="1">
                <a:solidFill>
                  <a:srgbClr val="002060"/>
                </a:solidFill>
                <a:latin typeface="Arial" panose="020B0604020202020204" pitchFamily="34" charset="0"/>
                <a:cs typeface="Arial" panose="020B0604020202020204" pitchFamily="34" charset="0"/>
              </a:rPr>
              <a:t>Liptovský</a:t>
            </a:r>
            <a:r>
              <a:rPr lang="en-US" sz="3600" i="1" noProof="0" dirty="0">
                <a:solidFill>
                  <a:srgbClr val="002060"/>
                </a:solidFill>
                <a:latin typeface="Arial" panose="020B0604020202020204" pitchFamily="34" charset="0"/>
                <a:cs typeface="Arial" panose="020B0604020202020204" pitchFamily="34" charset="0"/>
              </a:rPr>
              <a:t> Mikuláš, Slovakia</a:t>
            </a:r>
          </a:p>
          <a:p>
            <a:pPr algn="l">
              <a:lnSpc>
                <a:spcPct val="110000"/>
              </a:lnSpc>
            </a:pPr>
            <a:endParaRPr lang="en-US" sz="3600" i="1" noProof="0" dirty="0">
              <a:solidFill>
                <a:srgbClr val="002060"/>
              </a:solidFill>
              <a:latin typeface="Arial" panose="020B0604020202020204" pitchFamily="34" charset="0"/>
              <a:cs typeface="Arial" panose="020B0604020202020204" pitchFamily="34" charset="0"/>
            </a:endParaRPr>
          </a:p>
          <a:p>
            <a:pPr algn="l">
              <a:lnSpc>
                <a:spcPct val="110000"/>
              </a:lnSpc>
            </a:pPr>
            <a:endParaRPr lang="en-US" sz="3600" i="1" noProof="0" dirty="0">
              <a:solidFill>
                <a:srgbClr val="002060"/>
              </a:solidFill>
              <a:latin typeface="Arial" panose="020B0604020202020204" pitchFamily="34" charset="0"/>
              <a:cs typeface="Arial" panose="020B0604020202020204" pitchFamily="34" charset="0"/>
            </a:endParaRP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943043191"/>
              </p:ext>
            </p:extLst>
          </p:nvPr>
        </p:nvGraphicFramePr>
        <p:xfrm>
          <a:off x="1347570" y="7769152"/>
          <a:ext cx="29764038" cy="9858598"/>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1032916">
                <a:tc gridSpan="3">
                  <a:txBody>
                    <a:bodyPr/>
                    <a:lstStyle/>
                    <a:p>
                      <a:pPr algn="ctr"/>
                      <a:r>
                        <a:rPr lang="en-US" sz="4500" cap="small" baseline="0" noProof="0" dirty="0">
                          <a:latin typeface="Arial" panose="020B0604020202020204" pitchFamily="34" charset="0"/>
                          <a:cs typeface="Arial" panose="020B0604020202020204" pitchFamily="34" charset="0"/>
                        </a:rPr>
                        <a:t>Introduction</a:t>
                      </a: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3400242">
                <a:tc>
                  <a:txBody>
                    <a:bodyPr/>
                    <a:lstStyle/>
                    <a:p>
                      <a:pPr algn="just"/>
                      <a:r>
                        <a:rPr lang="en-US" sz="3500" noProof="0" dirty="0">
                          <a:solidFill>
                            <a:srgbClr val="002060"/>
                          </a:solidFill>
                          <a:latin typeface="Arial" panose="020B0604020202020204" pitchFamily="34" charset="0"/>
                          <a:cs typeface="Arial" panose="020B0604020202020204" pitchFamily="34" charset="0"/>
                        </a:rPr>
                        <a:t>Provision of high quality and timely medical care is one of the most important force multipliers of armed forces worldwide and undoubtedly Slovak Armed Forces as well. Fundamental precondition to deliver accurate medical care is timely transportation of casualties to the medical capabilities of different levels.</a:t>
                      </a:r>
                    </a:p>
                    <a:p>
                      <a:endParaRPr lang="en-US" sz="3500" noProof="0" dirty="0">
                        <a:solidFill>
                          <a:srgbClr val="002060"/>
                        </a:solidFill>
                        <a:latin typeface="Arial" panose="020B0604020202020204" pitchFamily="34" charset="0"/>
                        <a:cs typeface="Arial" panose="020B0604020202020204" pitchFamily="34" charset="0"/>
                      </a:endParaRPr>
                    </a:p>
                    <a:p>
                      <a:endParaRPr lang="en-US" sz="3500" noProof="0" dirty="0">
                        <a:latin typeface="Arial" panose="020B0604020202020204" pitchFamily="34" charset="0"/>
                        <a:cs typeface="Arial" panose="020B0604020202020204" pitchFamily="34" charset="0"/>
                      </a:endParaRPr>
                    </a:p>
                    <a:p>
                      <a:endParaRPr lang="en-US" sz="3500" noProof="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just" defTabSz="3239902" rtl="0" eaLnBrk="1" fontAlgn="auto" latinLnBrk="0" hangingPunct="1">
                        <a:lnSpc>
                          <a:spcPct val="100000"/>
                        </a:lnSpc>
                        <a:spcBef>
                          <a:spcPts val="0"/>
                        </a:spcBef>
                        <a:spcAft>
                          <a:spcPts val="0"/>
                        </a:spcAft>
                        <a:buClrTx/>
                        <a:buSzTx/>
                        <a:buFontTx/>
                        <a:buNone/>
                        <a:tabLst/>
                        <a:defRPr/>
                      </a:pPr>
                      <a:r>
                        <a:rPr lang="en-US" sz="3500" kern="1200" dirty="0">
                          <a:solidFill>
                            <a:srgbClr val="002060"/>
                          </a:solidFill>
                          <a:latin typeface="Arial" panose="020B0604020202020204" pitchFamily="34" charset="0"/>
                          <a:ea typeface="+mn-ea"/>
                          <a:cs typeface="Arial" panose="020B0604020202020204" pitchFamily="34" charset="0"/>
                        </a:rPr>
                        <a:t>NATO and EU member countries deal with issues connected to adequate patient flow on an international scale</a:t>
                      </a:r>
                      <a:r>
                        <a:rPr lang="sk-SK" sz="3500" kern="1200" dirty="0">
                          <a:solidFill>
                            <a:srgbClr val="002060"/>
                          </a:solidFill>
                          <a:latin typeface="Arial" panose="020B0604020202020204" pitchFamily="34" charset="0"/>
                          <a:ea typeface="+mn-ea"/>
                          <a:cs typeface="Arial" panose="020B0604020202020204" pitchFamily="34" charset="0"/>
                        </a:rPr>
                        <a:t> </a:t>
                      </a:r>
                      <a:r>
                        <a:rPr lang="en-US" sz="3500" kern="1200" noProof="0" dirty="0">
                          <a:solidFill>
                            <a:srgbClr val="002060"/>
                          </a:solidFill>
                          <a:latin typeface="Arial" panose="020B0604020202020204" pitchFamily="34" charset="0"/>
                          <a:ea typeface="+mn-ea"/>
                          <a:cs typeface="Arial" panose="020B0604020202020204" pitchFamily="34" charset="0"/>
                        </a:rPr>
                        <a:t>which is </a:t>
                      </a:r>
                      <a:r>
                        <a:rPr lang="en-US" sz="3500" kern="1200" dirty="0">
                          <a:solidFill>
                            <a:srgbClr val="002060"/>
                          </a:solidFill>
                          <a:latin typeface="Arial" panose="020B0604020202020204" pitchFamily="34" charset="0"/>
                          <a:ea typeface="+mn-ea"/>
                          <a:cs typeface="Arial" panose="020B0604020202020204" pitchFamily="34" charset="0"/>
                        </a:rPr>
                        <a:t>feasible only based on well-functioning national military medical support systems and inside them national systems of military patient transportation. </a:t>
                      </a:r>
                      <a:endParaRPr lang="en-US" sz="3500" kern="1200" noProof="0" dirty="0">
                        <a:solidFill>
                          <a:srgbClr val="002060"/>
                        </a:solidFill>
                        <a:latin typeface="Arial" panose="020B0604020202020204" pitchFamily="34" charset="0"/>
                        <a:ea typeface="+mn-ea"/>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just"/>
                      <a:r>
                        <a:rPr lang="en-US" sz="3500" kern="1200" noProof="0" dirty="0">
                          <a:solidFill>
                            <a:srgbClr val="002060"/>
                          </a:solidFill>
                          <a:latin typeface="Arial" panose="020B0604020202020204" pitchFamily="34" charset="0"/>
                          <a:ea typeface="+mn-ea"/>
                          <a:cs typeface="Arial" panose="020B0604020202020204" pitchFamily="34" charset="0"/>
                        </a:rPr>
                        <a:t>The</a:t>
                      </a:r>
                      <a:r>
                        <a:rPr lang="sk-SK" sz="3500" kern="1200" dirty="0">
                          <a:solidFill>
                            <a:srgbClr val="002060"/>
                          </a:solidFill>
                          <a:latin typeface="Arial" panose="020B0604020202020204" pitchFamily="34" charset="0"/>
                          <a:ea typeface="+mn-ea"/>
                          <a:cs typeface="Arial" panose="020B0604020202020204" pitchFamily="34" charset="0"/>
                        </a:rPr>
                        <a:t> </a:t>
                      </a:r>
                      <a:r>
                        <a:rPr lang="en-US" sz="3500" kern="1200" dirty="0">
                          <a:solidFill>
                            <a:srgbClr val="002060"/>
                          </a:solidFill>
                          <a:latin typeface="Arial" panose="020B0604020202020204" pitchFamily="34" charset="0"/>
                          <a:ea typeface="+mn-ea"/>
                          <a:cs typeface="Arial" panose="020B0604020202020204" pitchFamily="34" charset="0"/>
                        </a:rPr>
                        <a:t>aim of the paper </a:t>
                      </a:r>
                      <a:r>
                        <a:rPr lang="en-US" sz="3500" kern="1200" noProof="0" dirty="0">
                          <a:solidFill>
                            <a:srgbClr val="002060"/>
                          </a:solidFill>
                          <a:latin typeface="Arial" panose="020B0604020202020204" pitchFamily="34" charset="0"/>
                          <a:ea typeface="+mn-ea"/>
                          <a:cs typeface="Arial" panose="020B0604020202020204" pitchFamily="34" charset="0"/>
                        </a:rPr>
                        <a:t>was</a:t>
                      </a:r>
                      <a:r>
                        <a:rPr lang="en-US" sz="3500" kern="1200" dirty="0">
                          <a:solidFill>
                            <a:srgbClr val="002060"/>
                          </a:solidFill>
                          <a:latin typeface="Arial" panose="020B0604020202020204" pitchFamily="34" charset="0"/>
                          <a:ea typeface="+mn-ea"/>
                          <a:cs typeface="Arial" panose="020B0604020202020204" pitchFamily="34" charset="0"/>
                        </a:rPr>
                        <a:t> </a:t>
                      </a:r>
                      <a:r>
                        <a:rPr lang="en-US" sz="3500" kern="1200" noProof="0" dirty="0">
                          <a:solidFill>
                            <a:srgbClr val="002060"/>
                          </a:solidFill>
                          <a:latin typeface="Arial" panose="020B0604020202020204" pitchFamily="34" charset="0"/>
                          <a:ea typeface="+mn-ea"/>
                          <a:cs typeface="Arial" panose="020B0604020202020204" pitchFamily="34" charset="0"/>
                        </a:rPr>
                        <a:t>therefore to </a:t>
                      </a:r>
                      <a:r>
                        <a:rPr lang="en-US" sz="3500" kern="1200" dirty="0">
                          <a:solidFill>
                            <a:srgbClr val="002060"/>
                          </a:solidFill>
                          <a:latin typeface="Arial" panose="020B0604020202020204" pitchFamily="34" charset="0"/>
                          <a:ea typeface="+mn-ea"/>
                          <a:cs typeface="Arial" panose="020B0604020202020204" pitchFamily="34" charset="0"/>
                        </a:rPr>
                        <a:t>conduct research with goal to comprehensively analyze military patient transportation system and military evacuation assets of the Slovak Armed Forces and identify ways of improvement and formulate recommendations. </a:t>
                      </a:r>
                      <a:endParaRPr lang="en-US" sz="3500" kern="1200" noProof="0" dirty="0">
                        <a:solidFill>
                          <a:srgbClr val="002060"/>
                        </a:solidFill>
                        <a:latin typeface="Arial" panose="020B0604020202020204" pitchFamily="34" charset="0"/>
                        <a:ea typeface="+mn-ea"/>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3400242">
                <a:tc>
                  <a:txBody>
                    <a:bodyPr/>
                    <a:lstStyle/>
                    <a:p>
                      <a:endParaRPr lang="en-US" sz="3500" noProof="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just" defTabSz="3239902" rtl="0" eaLnBrk="1" fontAlgn="auto" latinLnBrk="0" hangingPunct="1">
                        <a:lnSpc>
                          <a:spcPct val="100000"/>
                        </a:lnSpc>
                        <a:spcBef>
                          <a:spcPts val="0"/>
                        </a:spcBef>
                        <a:spcAft>
                          <a:spcPts val="0"/>
                        </a:spcAft>
                        <a:buClrTx/>
                        <a:buSzTx/>
                        <a:buFontTx/>
                        <a:buNone/>
                        <a:tabLst/>
                        <a:defRPr/>
                      </a:pPr>
                      <a:endParaRPr lang="en-US" sz="3500" kern="1200" noProof="0" dirty="0">
                        <a:solidFill>
                          <a:srgbClr val="002060"/>
                        </a:solidFill>
                        <a:latin typeface="Arial" panose="020B0604020202020204" pitchFamily="34" charset="0"/>
                        <a:ea typeface="+mn-ea"/>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3500" kern="1200" noProof="0" dirty="0">
                        <a:solidFill>
                          <a:srgbClr val="002060"/>
                        </a:solidFill>
                        <a:latin typeface="Arial" panose="020B0604020202020204" pitchFamily="34" charset="0"/>
                        <a:ea typeface="+mn-ea"/>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138362469"/>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2869977020"/>
              </p:ext>
            </p:extLst>
          </p:nvPr>
        </p:nvGraphicFramePr>
        <p:xfrm>
          <a:off x="1317621" y="12662926"/>
          <a:ext cx="29764038" cy="4844694"/>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06017">
                <a:tc>
                  <a:txBody>
                    <a:bodyPr/>
                    <a:lstStyle/>
                    <a:p>
                      <a:pPr algn="ctr"/>
                      <a:r>
                        <a:rPr lang="sk-SK" sz="4500" cap="small" baseline="0" err="1">
                          <a:latin typeface="Arial"/>
                          <a:cs typeface="Arial"/>
                        </a:rPr>
                        <a:t>materials</a:t>
                      </a:r>
                      <a:r>
                        <a:rPr lang="sk-SK" sz="4500" cap="small" baseline="0">
                          <a:latin typeface="Arial"/>
                          <a:cs typeface="Arial"/>
                        </a:rPr>
                        <a:t>,  </a:t>
                      </a:r>
                      <a:r>
                        <a:rPr lang="sk-SK" sz="4500" cap="small" baseline="0" err="1">
                          <a:latin typeface="Arial"/>
                          <a:cs typeface="Arial"/>
                        </a:rPr>
                        <a:t>methods</a:t>
                      </a:r>
                      <a:r>
                        <a:rPr lang="sk-SK" sz="4500" cap="small" baseline="0">
                          <a:latin typeface="Arial"/>
                          <a:cs typeface="Arial"/>
                        </a:rPr>
                        <a:t> &amp; </a:t>
                      </a:r>
                      <a:r>
                        <a:rPr lang="sk-SK" sz="4500" cap="small" baseline="0" err="1">
                          <a:latin typeface="Arial"/>
                          <a:cs typeface="Arial"/>
                        </a:rPr>
                        <a:t>implementation</a:t>
                      </a:r>
                      <a:endParaRPr lang="sk-SK" sz="4500" cap="small" baseline="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3838677">
                <a:tc>
                  <a:txBody>
                    <a:bodyPr/>
                    <a:lstStyle/>
                    <a:p>
                      <a:pPr algn="just"/>
                      <a:r>
                        <a:rPr lang="en-US" sz="3500" kern="1200" dirty="0">
                          <a:solidFill>
                            <a:srgbClr val="002060"/>
                          </a:solidFill>
                          <a:latin typeface="Arial" panose="020B0604020202020204" pitchFamily="34" charset="0"/>
                          <a:ea typeface="+mn-ea"/>
                          <a:cs typeface="Arial" panose="020B0604020202020204" pitchFamily="34" charset="0"/>
                        </a:rPr>
                        <a:t>Considering the aim of the paper</a:t>
                      </a:r>
                      <a:r>
                        <a:rPr lang="sk-SK" sz="3500" kern="1200" dirty="0">
                          <a:solidFill>
                            <a:srgbClr val="002060"/>
                          </a:solidFill>
                          <a:latin typeface="Arial" panose="020B0604020202020204" pitchFamily="34" charset="0"/>
                          <a:ea typeface="+mn-ea"/>
                          <a:cs typeface="Arial" panose="020B0604020202020204" pitchFamily="34" charset="0"/>
                        </a:rPr>
                        <a:t> </a:t>
                      </a:r>
                      <a:r>
                        <a:rPr lang="en-US" sz="3500" kern="1200" dirty="0">
                          <a:solidFill>
                            <a:srgbClr val="002060"/>
                          </a:solidFill>
                          <a:latin typeface="Arial" panose="020B0604020202020204" pitchFamily="34" charset="0"/>
                          <a:ea typeface="+mn-ea"/>
                          <a:cs typeface="Arial" panose="020B0604020202020204" pitchFamily="34" charset="0"/>
                        </a:rPr>
                        <a:t>hypothesis</a:t>
                      </a:r>
                      <a:r>
                        <a:rPr lang="sk-SK" sz="3500" kern="1200" dirty="0">
                          <a:solidFill>
                            <a:srgbClr val="002060"/>
                          </a:solidFill>
                          <a:latin typeface="Arial" panose="020B0604020202020204" pitchFamily="34" charset="0"/>
                          <a:ea typeface="+mn-ea"/>
                          <a:cs typeface="Arial" panose="020B0604020202020204" pitchFamily="34" charset="0"/>
                        </a:rPr>
                        <a:t> </a:t>
                      </a:r>
                      <a:r>
                        <a:rPr lang="en-US" sz="3500" kern="1200" noProof="0" dirty="0">
                          <a:solidFill>
                            <a:srgbClr val="002060"/>
                          </a:solidFill>
                          <a:latin typeface="Arial" panose="020B0604020202020204" pitchFamily="34" charset="0"/>
                          <a:ea typeface="+mn-ea"/>
                          <a:cs typeface="Arial" panose="020B0604020202020204" pitchFamily="34" charset="0"/>
                        </a:rPr>
                        <a:t>was defined</a:t>
                      </a:r>
                      <a:r>
                        <a:rPr lang="en-US" sz="3500" kern="1200" dirty="0">
                          <a:solidFill>
                            <a:srgbClr val="002060"/>
                          </a:solidFill>
                          <a:latin typeface="Arial" panose="020B0604020202020204" pitchFamily="34" charset="0"/>
                          <a:ea typeface="+mn-ea"/>
                          <a:cs typeface="Arial" panose="020B0604020202020204" pitchFamily="34" charset="0"/>
                        </a:rPr>
                        <a:t>: “Slovak military patient transportation system in combination with military evacuation capabilities create preconditions for functional and sustainable national evacuation system that supports coalition efforts of the Major Joint Operations in Article 5 settings.”</a:t>
                      </a:r>
                      <a:r>
                        <a:rPr lang="sk-SK" sz="3500" kern="1200" dirty="0">
                          <a:solidFill>
                            <a:srgbClr val="002060"/>
                          </a:solidFill>
                          <a:latin typeface="Arial" panose="020B0604020202020204" pitchFamily="34" charset="0"/>
                          <a:ea typeface="+mn-ea"/>
                          <a:cs typeface="Arial" panose="020B0604020202020204" pitchFamily="34" charset="0"/>
                        </a:rPr>
                        <a:t> </a:t>
                      </a:r>
                      <a:r>
                        <a:rPr lang="en-US" sz="3500" kern="1200" dirty="0">
                          <a:solidFill>
                            <a:srgbClr val="002060"/>
                          </a:solidFill>
                          <a:latin typeface="Arial" panose="020B0604020202020204" pitchFamily="34" charset="0"/>
                          <a:ea typeface="+mn-ea"/>
                          <a:cs typeface="Arial" panose="020B0604020202020204" pitchFamily="34" charset="0"/>
                        </a:rPr>
                        <a:t>Multiple quantitative and qualitative scientific methods and tools were used during researching the issue in question</a:t>
                      </a:r>
                      <a:r>
                        <a:rPr lang="sk-SK" sz="3500" kern="1200" dirty="0">
                          <a:solidFill>
                            <a:srgbClr val="002060"/>
                          </a:solidFill>
                          <a:latin typeface="Arial" panose="020B0604020202020204" pitchFamily="34" charset="0"/>
                          <a:ea typeface="+mn-ea"/>
                          <a:cs typeface="Arial" panose="020B0604020202020204" pitchFamily="34" charset="0"/>
                        </a:rPr>
                        <a:t> to </a:t>
                      </a:r>
                      <a:r>
                        <a:rPr lang="en-US" sz="3500" kern="1200" dirty="0">
                          <a:solidFill>
                            <a:srgbClr val="002060"/>
                          </a:solidFill>
                          <a:latin typeface="Arial" panose="020B0604020202020204" pitchFamily="34" charset="0"/>
                          <a:ea typeface="+mn-ea"/>
                          <a:cs typeface="Arial" panose="020B0604020202020204" pitchFamily="34" charset="0"/>
                        </a:rPr>
                        <a:t>achieve the goal of the paper. Research process started with comparative analysis of the Slovak Armed Forces, NATO and EU documents regarding medical evacuation and generalization of data processed by synthesis of parameters of military patient evacuation assets.</a:t>
                      </a:r>
                      <a:r>
                        <a:rPr lang="sk-SK" sz="3500" kern="1200" dirty="0">
                          <a:solidFill>
                            <a:srgbClr val="002060"/>
                          </a:solidFill>
                          <a:latin typeface="Arial" panose="020B0604020202020204" pitchFamily="34" charset="0"/>
                          <a:ea typeface="+mn-ea"/>
                          <a:cs typeface="Arial" panose="020B0604020202020204" pitchFamily="34" charset="0"/>
                        </a:rPr>
                        <a:t> </a:t>
                      </a:r>
                      <a:r>
                        <a:rPr lang="en-US" sz="3500" kern="1200" noProof="0" dirty="0">
                          <a:solidFill>
                            <a:srgbClr val="002060"/>
                          </a:solidFill>
                          <a:latin typeface="Arial" panose="020B0604020202020204" pitchFamily="34" charset="0"/>
                          <a:ea typeface="+mn-ea"/>
                          <a:cs typeface="Arial" panose="020B0604020202020204" pitchFamily="34" charset="0"/>
                        </a:rPr>
                        <a:t>Based on results of the research the formulated hypothesis was accepted.</a:t>
                      </a:r>
                      <a:endParaRPr lang="sk-SK" sz="3500" kern="1200" dirty="0">
                        <a:solidFill>
                          <a:srgbClr val="002060"/>
                        </a:solidFill>
                        <a:latin typeface="Arial" panose="020B0604020202020204" pitchFamily="34" charset="0"/>
                        <a:ea typeface="+mn-ea"/>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1048046812"/>
              </p:ext>
            </p:extLst>
          </p:nvPr>
        </p:nvGraphicFramePr>
        <p:xfrm>
          <a:off x="1347570" y="18107401"/>
          <a:ext cx="29764038" cy="16765534"/>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59187">
                <a:tc>
                  <a:txBody>
                    <a:bodyPr/>
                    <a:lstStyle/>
                    <a:p>
                      <a:pPr algn="ctr"/>
                      <a:r>
                        <a:rPr lang="sk-SK" sz="4500" cap="small" baseline="0" err="1">
                          <a:latin typeface="Arial"/>
                          <a:cs typeface="Arial"/>
                        </a:rPr>
                        <a:t>results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762254">
                <a:tc>
                  <a:txBody>
                    <a:bodyPr/>
                    <a:lstStyle/>
                    <a:p>
                      <a:pPr marL="0" algn="just" defTabSz="3239902" rtl="0" eaLnBrk="1" latinLnBrk="0" hangingPunct="1"/>
                      <a:r>
                        <a:rPr lang="en-US" sz="3500" kern="1200" dirty="0">
                          <a:solidFill>
                            <a:srgbClr val="002060"/>
                          </a:solidFill>
                          <a:latin typeface="Arial" panose="020B0604020202020204" pitchFamily="34" charset="0"/>
                          <a:ea typeface="+mn-ea"/>
                          <a:cs typeface="Arial" panose="020B0604020202020204" pitchFamily="34" charset="0"/>
                        </a:rPr>
                        <a:t>Patient transportation in conditions of the Slovak Armed Forces is based on historical experience of former Czech and Slovak republic and as well from deployments of the Slovak Medical Service to missions and operations of international crisis management. The Slovak Armed Forces from its entry to NATO on March 29, 2004, and to EU on May 1, 2004, gradually implemented NATO system of medical support including system of medical evacuation. Numerous deployments to different training opportunities, especially to VIGOROUS WARRIOR and MEDICAL MAN series of military exercises, and to missions and operations of international crisis management, especially to United Nations Interim Force in Lebanon and International Security Assistance Force in Afghanistan, highlighted the fact that Slovak Medical Service is capable to cooperate within multinational medical system of different levels of military formations. Implemented system of military medical support including medical evacuation proved to be compatible with NATO and EU countries and Slovak Medical Service reach high level of interoperability with coalition and partner nations. </a:t>
                      </a:r>
                      <a:endParaRPr lang="sk-SK" sz="3500" kern="1200" dirty="0">
                        <a:solidFill>
                          <a:srgbClr val="002060"/>
                        </a:solidFill>
                        <a:latin typeface="Arial" panose="020B0604020202020204" pitchFamily="34" charset="0"/>
                        <a:ea typeface="+mn-ea"/>
                        <a:cs typeface="Arial" panose="020B0604020202020204" pitchFamily="34" charset="0"/>
                      </a:endParaRPr>
                    </a:p>
                    <a:p>
                      <a:pPr marL="0" algn="just" defTabSz="3239902" rtl="0" eaLnBrk="1" latinLnBrk="0" hangingPunct="1"/>
                      <a:r>
                        <a:rPr lang="en-US" sz="3500" kern="1200" dirty="0">
                          <a:solidFill>
                            <a:srgbClr val="002060"/>
                          </a:solidFill>
                          <a:latin typeface="Arial" panose="020B0604020202020204" pitchFamily="34" charset="0"/>
                          <a:ea typeface="+mn-ea"/>
                          <a:cs typeface="Arial" panose="020B0604020202020204" pitchFamily="34" charset="0"/>
                        </a:rPr>
                        <a:t>The structure of medical units and their armament has changed significantly from the year 2004. Nevertheless, modernization debt that Slovak Armed Forces have, is also an issue for the Slovak Medical Service. Thorough analysis of available medical evacuation assets and those which will be delivered in near future compared to the casualty estimates revealed insufficiency in case military operation execution in Article 5 settings. </a:t>
                      </a:r>
                      <a:endParaRPr lang="sk-SK" sz="3500" kern="1200" dirty="0">
                        <a:solidFill>
                          <a:srgbClr val="002060"/>
                        </a:solidFill>
                        <a:latin typeface="Arial" panose="020B0604020202020204" pitchFamily="34" charset="0"/>
                        <a:ea typeface="+mn-ea"/>
                        <a:cs typeface="Arial" panose="020B0604020202020204" pitchFamily="34" charset="0"/>
                      </a:endParaRPr>
                    </a:p>
                    <a:p>
                      <a:pPr marL="0" algn="just" defTabSz="3239902" rtl="0" eaLnBrk="1" latinLnBrk="0" hangingPunct="1"/>
                      <a:r>
                        <a:rPr lang="en-US" sz="3500" kern="1200" dirty="0">
                          <a:solidFill>
                            <a:srgbClr val="002060"/>
                          </a:solidFill>
                          <a:latin typeface="Arial" panose="020B0604020202020204" pitchFamily="34" charset="0"/>
                          <a:ea typeface="+mn-ea"/>
                          <a:cs typeface="Arial" panose="020B0604020202020204" pitchFamily="34" charset="0"/>
                        </a:rPr>
                        <a:t>Based on the stated conclusions recommendations for improvement of the Slovak Armed Forces patient transportation system have been formulated:</a:t>
                      </a:r>
                      <a:endParaRPr lang="sk-SK" sz="3500" kern="1200" dirty="0">
                        <a:solidFill>
                          <a:srgbClr val="002060"/>
                        </a:solidFill>
                        <a:latin typeface="Arial" panose="020B0604020202020204" pitchFamily="34" charset="0"/>
                        <a:ea typeface="+mn-ea"/>
                        <a:cs typeface="Arial" panose="020B0604020202020204" pitchFamily="34" charset="0"/>
                      </a:endParaRPr>
                    </a:p>
                    <a:p>
                      <a:pPr marL="0" lvl="0" algn="just" defTabSz="3239902" rtl="0" eaLnBrk="1" latinLnBrk="0" hangingPunct="1"/>
                      <a:r>
                        <a:rPr lang="sk-SK" sz="3500" kern="1200" dirty="0">
                          <a:solidFill>
                            <a:srgbClr val="002060"/>
                          </a:solidFill>
                          <a:latin typeface="Arial" panose="020B0604020202020204" pitchFamily="34" charset="0"/>
                          <a:ea typeface="+mn-ea"/>
                          <a:cs typeface="Arial" panose="020B0604020202020204" pitchFamily="34" charset="0"/>
                        </a:rPr>
                        <a:t>1. </a:t>
                      </a:r>
                      <a:r>
                        <a:rPr lang="en-US" sz="3500" kern="1200" dirty="0">
                          <a:solidFill>
                            <a:srgbClr val="002060"/>
                          </a:solidFill>
                          <a:latin typeface="Arial" panose="020B0604020202020204" pitchFamily="34" charset="0"/>
                          <a:ea typeface="+mn-ea"/>
                          <a:cs typeface="Arial" panose="020B0604020202020204" pitchFamily="34" charset="0"/>
                        </a:rPr>
                        <a:t>Continue in the implementing new features of NATO and EU military medical evacuation systems to Slovak national system.</a:t>
                      </a:r>
                      <a:endParaRPr lang="sk-SK" sz="3500" kern="1200" dirty="0">
                        <a:solidFill>
                          <a:srgbClr val="002060"/>
                        </a:solidFill>
                        <a:latin typeface="Arial" panose="020B0604020202020204" pitchFamily="34" charset="0"/>
                        <a:ea typeface="+mn-ea"/>
                        <a:cs typeface="Arial" panose="020B0604020202020204" pitchFamily="34" charset="0"/>
                      </a:endParaRPr>
                    </a:p>
                    <a:p>
                      <a:pPr marL="0" lvl="0" algn="just" defTabSz="3239902" rtl="0" eaLnBrk="1" latinLnBrk="0" hangingPunct="1"/>
                      <a:r>
                        <a:rPr lang="sk-SK" sz="3500" kern="1200" dirty="0">
                          <a:solidFill>
                            <a:srgbClr val="002060"/>
                          </a:solidFill>
                          <a:latin typeface="Arial" panose="020B0604020202020204" pitchFamily="34" charset="0"/>
                          <a:ea typeface="+mn-ea"/>
                          <a:cs typeface="Arial" panose="020B0604020202020204" pitchFamily="34" charset="0"/>
                        </a:rPr>
                        <a:t>2. </a:t>
                      </a:r>
                      <a:r>
                        <a:rPr lang="en-US" sz="3500" kern="1200" dirty="0">
                          <a:solidFill>
                            <a:srgbClr val="002060"/>
                          </a:solidFill>
                          <a:latin typeface="Arial" panose="020B0604020202020204" pitchFamily="34" charset="0"/>
                          <a:ea typeface="+mn-ea"/>
                          <a:cs typeface="Arial" panose="020B0604020202020204" pitchFamily="34" charset="0"/>
                        </a:rPr>
                        <a:t>Increase the number of ground medical evacuation assets with stress on armored tracked ones. </a:t>
                      </a:r>
                      <a:endParaRPr lang="sk-SK" sz="3500" kern="1200" dirty="0">
                        <a:solidFill>
                          <a:srgbClr val="002060"/>
                        </a:solidFill>
                        <a:latin typeface="Arial" panose="020B0604020202020204" pitchFamily="34" charset="0"/>
                        <a:ea typeface="+mn-ea"/>
                        <a:cs typeface="Arial" panose="020B0604020202020204" pitchFamily="34" charset="0"/>
                      </a:endParaRPr>
                    </a:p>
                    <a:p>
                      <a:pPr marL="0" lvl="0" algn="just" defTabSz="3239902" rtl="0" eaLnBrk="1" latinLnBrk="0" hangingPunct="1"/>
                      <a:r>
                        <a:rPr lang="sk-SK" sz="3500" kern="1200" dirty="0">
                          <a:solidFill>
                            <a:srgbClr val="002060"/>
                          </a:solidFill>
                          <a:latin typeface="Arial" panose="020B0604020202020204" pitchFamily="34" charset="0"/>
                          <a:ea typeface="+mn-ea"/>
                          <a:cs typeface="Arial" panose="020B0604020202020204" pitchFamily="34" charset="0"/>
                        </a:rPr>
                        <a:t>3. </a:t>
                      </a:r>
                      <a:r>
                        <a:rPr lang="en-US" sz="3500" kern="1200" dirty="0">
                          <a:solidFill>
                            <a:srgbClr val="002060"/>
                          </a:solidFill>
                          <a:latin typeface="Arial" panose="020B0604020202020204" pitchFamily="34" charset="0"/>
                          <a:ea typeface="+mn-ea"/>
                          <a:cs typeface="Arial" panose="020B0604020202020204" pitchFamily="34" charset="0"/>
                        </a:rPr>
                        <a:t>Increase evacuation capacity of patients on the stretchers (expecting them to be T1/P1 and T2/P2 patients). </a:t>
                      </a:r>
                      <a:endParaRPr lang="sk-SK" sz="3500" kern="1200" dirty="0">
                        <a:solidFill>
                          <a:srgbClr val="002060"/>
                        </a:solidFill>
                        <a:latin typeface="Arial" panose="020B0604020202020204" pitchFamily="34" charset="0"/>
                        <a:ea typeface="+mn-ea"/>
                        <a:cs typeface="Arial" panose="020B0604020202020204" pitchFamily="34" charset="0"/>
                      </a:endParaRPr>
                    </a:p>
                    <a:p>
                      <a:pPr marL="0" lvl="0" algn="just" defTabSz="3239902" rtl="0" eaLnBrk="1" latinLnBrk="0" hangingPunct="1"/>
                      <a:r>
                        <a:rPr lang="sk-SK" sz="3500" kern="1200" noProof="0" dirty="0">
                          <a:solidFill>
                            <a:srgbClr val="002060"/>
                          </a:solidFill>
                          <a:latin typeface="Arial" panose="020B0604020202020204" pitchFamily="34" charset="0"/>
                          <a:ea typeface="+mn-ea"/>
                          <a:cs typeface="Arial" panose="020B0604020202020204" pitchFamily="34" charset="0"/>
                        </a:rPr>
                        <a:t>4. </a:t>
                      </a:r>
                      <a:r>
                        <a:rPr lang="en-US" sz="3500" kern="1200" noProof="0" dirty="0">
                          <a:solidFill>
                            <a:srgbClr val="002060"/>
                          </a:solidFill>
                          <a:latin typeface="Arial" panose="020B0604020202020204" pitchFamily="34" charset="0"/>
                          <a:ea typeface="+mn-ea"/>
                          <a:cs typeface="Arial" panose="020B0604020202020204" pitchFamily="34" charset="0"/>
                        </a:rPr>
                        <a:t>Build up a capability of high capacity means for ground medical evacuation (trains, buses).</a:t>
                      </a:r>
                    </a:p>
                    <a:p>
                      <a:pPr marL="0" lvl="0" algn="just" defTabSz="3239902" rtl="0" eaLnBrk="1" latinLnBrk="0" hangingPunct="1"/>
                      <a:r>
                        <a:rPr lang="sk-SK" sz="3500" kern="1200" noProof="0" dirty="0">
                          <a:solidFill>
                            <a:srgbClr val="002060"/>
                          </a:solidFill>
                          <a:latin typeface="Arial" panose="020B0604020202020204" pitchFamily="34" charset="0"/>
                          <a:ea typeface="+mn-ea"/>
                          <a:cs typeface="Arial" panose="020B0604020202020204" pitchFamily="34" charset="0"/>
                        </a:rPr>
                        <a:t>5. </a:t>
                      </a:r>
                      <a:r>
                        <a:rPr lang="en-US" sz="3500" kern="1200" noProof="0" dirty="0">
                          <a:solidFill>
                            <a:srgbClr val="002060"/>
                          </a:solidFill>
                          <a:latin typeface="Arial" panose="020B0604020202020204" pitchFamily="34" charset="0"/>
                          <a:ea typeface="+mn-ea"/>
                          <a:cs typeface="Arial" panose="020B0604020202020204" pitchFamily="34" charset="0"/>
                        </a:rPr>
                        <a:t>Increase training capability for medical personnel</a:t>
                      </a:r>
                      <a:r>
                        <a:rPr lang="sk-SK" sz="3500" kern="1200" noProof="0" dirty="0">
                          <a:solidFill>
                            <a:srgbClr val="002060"/>
                          </a:solidFill>
                          <a:latin typeface="Arial" panose="020B0604020202020204" pitchFamily="34" charset="0"/>
                          <a:ea typeface="+mn-ea"/>
                          <a:cs typeface="Arial" panose="020B0604020202020204" pitchFamily="34" charset="0"/>
                        </a:rPr>
                        <a:t> </a:t>
                      </a:r>
                      <a:r>
                        <a:rPr lang="en-US" sz="3500" kern="1200" noProof="0" dirty="0">
                          <a:solidFill>
                            <a:srgbClr val="002060"/>
                          </a:solidFill>
                          <a:latin typeface="Arial" panose="020B0604020202020204" pitchFamily="34" charset="0"/>
                          <a:ea typeface="+mn-ea"/>
                          <a:cs typeface="Arial" panose="020B0604020202020204" pitchFamily="34" charset="0"/>
                        </a:rPr>
                        <a:t>dedicated </a:t>
                      </a:r>
                      <a:r>
                        <a:rPr lang="sk-SK" sz="3500" kern="1200" noProof="0" dirty="0">
                          <a:solidFill>
                            <a:srgbClr val="002060"/>
                          </a:solidFill>
                          <a:latin typeface="Arial" panose="020B0604020202020204" pitchFamily="34" charset="0"/>
                          <a:ea typeface="+mn-ea"/>
                          <a:cs typeface="Arial" panose="020B0604020202020204" pitchFamily="34" charset="0"/>
                        </a:rPr>
                        <a:t>to</a:t>
                      </a:r>
                      <a:r>
                        <a:rPr lang="en-US" sz="3500" kern="1200" noProof="0" dirty="0">
                          <a:solidFill>
                            <a:srgbClr val="002060"/>
                          </a:solidFill>
                          <a:latin typeface="Arial" panose="020B0604020202020204" pitchFamily="34" charset="0"/>
                          <a:ea typeface="+mn-ea"/>
                          <a:cs typeface="Arial" panose="020B0604020202020204" pitchFamily="34" charset="0"/>
                        </a:rPr>
                        <a:t> newly procured medical evacuation assets</a:t>
                      </a:r>
                      <a:r>
                        <a:rPr lang="sk-SK" sz="3500" kern="1200" dirty="0">
                          <a:solidFill>
                            <a:srgbClr val="002060"/>
                          </a:solidFill>
                          <a:latin typeface="Arial" panose="020B0604020202020204" pitchFamily="34" charset="0"/>
                          <a:ea typeface="+mn-ea"/>
                          <a:cs typeface="Arial" panose="020B0604020202020204" pitchFamily="34" charset="0"/>
                        </a:rPr>
                        <a:t>.</a:t>
                      </a:r>
                    </a:p>
                    <a:p>
                      <a:pPr marL="0" lvl="0" algn="just" defTabSz="3239902" rtl="0" eaLnBrk="1" latinLnBrk="0" hangingPunct="1"/>
                      <a:r>
                        <a:rPr lang="sk-SK" sz="3500" kern="1200" dirty="0">
                          <a:solidFill>
                            <a:srgbClr val="002060"/>
                          </a:solidFill>
                          <a:latin typeface="Arial" panose="020B0604020202020204" pitchFamily="34" charset="0"/>
                          <a:ea typeface="+mn-ea"/>
                          <a:cs typeface="Arial" panose="020B0604020202020204" pitchFamily="34" charset="0"/>
                        </a:rPr>
                        <a:t>6. </a:t>
                      </a:r>
                      <a:r>
                        <a:rPr lang="en-US" sz="3500" kern="1200" dirty="0">
                          <a:solidFill>
                            <a:srgbClr val="002060"/>
                          </a:solidFill>
                          <a:latin typeface="Arial" panose="020B0604020202020204" pitchFamily="34" charset="0"/>
                          <a:ea typeface="+mn-ea"/>
                          <a:cs typeface="Arial" panose="020B0604020202020204" pitchFamily="34" charset="0"/>
                        </a:rPr>
                        <a:t>Implement new ground, aerial and aquatic autonomous technologies for the tasks of CASEVAC. </a:t>
                      </a:r>
                      <a:endParaRPr lang="sk-SK" sz="3500" kern="1200" dirty="0">
                        <a:solidFill>
                          <a:srgbClr val="002060"/>
                        </a:solidFill>
                        <a:latin typeface="Arial" panose="020B0604020202020204" pitchFamily="34" charset="0"/>
                        <a:ea typeface="+mn-ea"/>
                        <a:cs typeface="Arial" panose="020B0604020202020204" pitchFamily="34" charset="0"/>
                      </a:endParaRPr>
                    </a:p>
                    <a:p>
                      <a:pPr marL="0" algn="just" defTabSz="3239902" rtl="0" eaLnBrk="1" latinLnBrk="0" hangingPunct="1"/>
                      <a:r>
                        <a:rPr lang="en-US" sz="3500" kern="1200" dirty="0">
                          <a:solidFill>
                            <a:srgbClr val="002060"/>
                          </a:solidFill>
                          <a:latin typeface="Arial" panose="020B0604020202020204" pitchFamily="34" charset="0"/>
                          <a:ea typeface="+mn-ea"/>
                          <a:cs typeface="Arial" panose="020B0604020202020204" pitchFamily="34" charset="0"/>
                        </a:rPr>
                        <a:t>Despite capacity deficiencies Slovak military transportation system create preconditions for functional and sustainable national evacuation system.</a:t>
                      </a:r>
                      <a:endParaRPr lang="sk-SK" sz="3500" kern="1200" dirty="0">
                        <a:solidFill>
                          <a:srgbClr val="002060"/>
                        </a:solidFill>
                        <a:latin typeface="Arial" panose="020B0604020202020204" pitchFamily="34" charset="0"/>
                        <a:ea typeface="+mn-ea"/>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5762254">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1802888740"/>
              </p:ext>
            </p:extLst>
          </p:nvPr>
        </p:nvGraphicFramePr>
        <p:xfrm>
          <a:off x="1317621" y="30391095"/>
          <a:ext cx="29764038" cy="7831460"/>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879554">
                <a:tc>
                  <a:txBody>
                    <a:bodyPr/>
                    <a:lstStyle/>
                    <a:p>
                      <a:pPr algn="ctr"/>
                      <a:r>
                        <a:rPr lang="sk-SK" sz="4500" cap="small" baseline="0" err="1">
                          <a:solidFill>
                            <a:schemeClr val="bg1"/>
                          </a:solidFill>
                          <a:latin typeface="Arial" panose="020B0604020202020204" pitchFamily="34" charset="0"/>
                          <a:cs typeface="Arial" panose="020B0604020202020204" pitchFamily="34" charset="0"/>
                        </a:rPr>
                        <a:t>conclusion</a:t>
                      </a:r>
                      <a:r>
                        <a:rPr lang="sk-SK" sz="4500" cap="small" baseline="0">
                          <a:solidFill>
                            <a:schemeClr val="bg1"/>
                          </a:solidFill>
                          <a:latin typeface="Arial" panose="020B0604020202020204" pitchFamily="34" charset="0"/>
                          <a:cs typeface="Arial" panose="020B0604020202020204" pitchFamily="34" charset="0"/>
                        </a:rPr>
                        <a:t> &amp; </a:t>
                      </a:r>
                      <a:r>
                        <a:rPr lang="sk-SK" sz="4500" cap="small" baseline="0" err="1">
                          <a:solidFill>
                            <a:schemeClr val="bg1"/>
                          </a:solidFill>
                          <a:latin typeface="Arial" panose="020B0604020202020204" pitchFamily="34" charset="0"/>
                          <a:cs typeface="Arial" panose="020B0604020202020204" pitchFamily="34" charset="0"/>
                        </a:rPr>
                        <a:t>implementation</a:t>
                      </a:r>
                      <a:r>
                        <a:rPr lang="sk-SK" sz="4500" cap="small" baseline="0">
                          <a:solidFill>
                            <a:schemeClr val="bg1"/>
                          </a:solidFill>
                          <a:latin typeface="Arial" panose="020B0604020202020204" pitchFamily="34" charset="0"/>
                          <a:cs typeface="Arial" panose="020B0604020202020204" pitchFamily="34" charset="0"/>
                        </a:rPr>
                        <a:t> </a:t>
                      </a:r>
                      <a:r>
                        <a:rPr lang="sk-SK" sz="4500" cap="small" baseline="0" err="1">
                          <a:solidFill>
                            <a:schemeClr val="bg1"/>
                          </a:solidFill>
                          <a:latin typeface="Arial" panose="020B0604020202020204" pitchFamily="34" charset="0"/>
                          <a:cs typeface="Arial" panose="020B0604020202020204" pitchFamily="34" charset="0"/>
                        </a:rPr>
                        <a:t>path</a:t>
                      </a:r>
                      <a:endParaRPr lang="sk-SK" sz="4500" cap="small" baseline="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6951906">
                <a:tc>
                  <a:txBody>
                    <a:bodyPr/>
                    <a:lstStyle/>
                    <a:p>
                      <a:pPr algn="just"/>
                      <a:r>
                        <a:rPr lang="en-US" sz="3500" kern="1200" dirty="0">
                          <a:solidFill>
                            <a:srgbClr val="002060"/>
                          </a:solidFill>
                          <a:latin typeface="Arial" panose="020B0604020202020204" pitchFamily="34" charset="0"/>
                          <a:ea typeface="+mn-ea"/>
                          <a:cs typeface="Arial" panose="020B0604020202020204" pitchFamily="34" charset="0"/>
                        </a:rPr>
                        <a:t>Quality of military patient transportation system determines the efficiency of troops’ medical support in military operations. Strong medical evacuation system and adequate number of MEDEVAC means enables reaching of medical timelines which significantly increases the positive prognosis for the recovery of diseased, injured or wounded. The Slovak Armed Forces have well-built system of MEDEVAC based on NATO principles in this area and along the rules of EU. Numbers and capacity of MEDEVAC assets are limited with necessity of their increase to the future with the stress on armored MEDEVAC assets. Unmanned systems dedicated for CASEVAC tasks is one of the possibilities to increase capacity of the Slovak Armed Forces for patient transportation even in the Major Joint Operation in Article 5 settings that is expected on contemporary and future battlefields.</a:t>
                      </a:r>
                      <a:endParaRPr lang="sk-SK" sz="3500" kern="1200" dirty="0">
                        <a:solidFill>
                          <a:srgbClr val="002060"/>
                        </a:solidFill>
                        <a:latin typeface="Arial" panose="020B0604020202020204" pitchFamily="34" charset="0"/>
                        <a:ea typeface="+mn-ea"/>
                        <a:cs typeface="Arial" panose="020B0604020202020204" pitchFamily="34" charset="0"/>
                      </a:endParaRPr>
                    </a:p>
                    <a:p>
                      <a:pPr algn="just"/>
                      <a:r>
                        <a:rPr lang="en-US" sz="3500" kern="1200" dirty="0">
                          <a:solidFill>
                            <a:srgbClr val="002060"/>
                          </a:solidFill>
                          <a:latin typeface="Arial" panose="020B0604020202020204" pitchFamily="34" charset="0"/>
                          <a:ea typeface="+mn-ea"/>
                          <a:cs typeface="Arial" panose="020B0604020202020204" pitchFamily="34" charset="0"/>
                        </a:rPr>
                        <a:t>Great opportunity in increasing capability for tactical air MEDEVAC and in removing capability gap for strategic MEDEVAC is intended purchase of three Embraer C-390 MILLENIUM which is a medium size, twin engine, jet-powered military transport aircraft that can be configured to carry up to 74 stretchers and necessary life support equipment.</a:t>
                      </a:r>
                      <a:endParaRPr lang="sk-SK" sz="3500" kern="1200" dirty="0">
                        <a:solidFill>
                          <a:srgbClr val="002060"/>
                        </a:solidFill>
                        <a:latin typeface="Arial" panose="020B0604020202020204" pitchFamily="34" charset="0"/>
                        <a:ea typeface="+mn-ea"/>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2812939416"/>
              </p:ext>
            </p:extLst>
          </p:nvPr>
        </p:nvGraphicFramePr>
        <p:xfrm>
          <a:off x="1317621" y="38599932"/>
          <a:ext cx="29764038" cy="3988842"/>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26146">
                <a:tc>
                  <a:txBody>
                    <a:bodyPr/>
                    <a:lstStyle/>
                    <a:p>
                      <a:pPr algn="ctr"/>
                      <a:r>
                        <a:rPr lang="sk-SK" sz="4500" cap="small" baseline="0" err="1">
                          <a:latin typeface="Arial" panose="020B0604020202020204" pitchFamily="34" charset="0"/>
                          <a:cs typeface="Arial" panose="020B0604020202020204" pitchFamily="34" charset="0"/>
                        </a:rPr>
                        <a:t>acknowledgements</a:t>
                      </a:r>
                      <a:endParaRPr lang="sk-SK" sz="4500" cap="small" baseline="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2962696">
                <a:tc>
                  <a:txBody>
                    <a:bodyPr/>
                    <a:lstStyle/>
                    <a:p>
                      <a:r>
                        <a:rPr lang="en-GB" sz="3500" kern="1200" dirty="0">
                          <a:solidFill>
                            <a:srgbClr val="002060"/>
                          </a:solidFill>
                          <a:latin typeface="Arial" panose="020B0604020202020204" pitchFamily="34" charset="0"/>
                          <a:ea typeface="+mn-ea"/>
                          <a:cs typeface="Arial" panose="020B0604020202020204" pitchFamily="34" charset="0"/>
                        </a:rPr>
                        <a:t>The paper has been supported by the outputs of the research project "NI4200646 - Concept of the Slovak Armed Forces operations in the information domain" funded by the Ministry of Defence of the Slovak Republic through the inter-ministerial sub-program 06E0I-Research and development in support of state defence.</a:t>
                      </a:r>
                      <a:endParaRPr lang="sk-SK" sz="3500" kern="1200" dirty="0">
                        <a:solidFill>
                          <a:srgbClr val="002060"/>
                        </a:solidFill>
                        <a:latin typeface="Arial" panose="020B0604020202020204" pitchFamily="34" charset="0"/>
                        <a:ea typeface="+mn-ea"/>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60</TotalTime>
  <Words>950</Words>
  <Application>Microsoft Office PowerPoint</Application>
  <PresentationFormat>Vlastná</PresentationFormat>
  <Paragraphs>28</Paragraphs>
  <Slides>1</Slides>
  <Notes>0</Notes>
  <HiddenSlides>0</HiddenSlides>
  <MMClips>0</MMClips>
  <ScaleCrop>false</ScaleCrop>
  <HeadingPairs>
    <vt:vector size="6" baseType="variant">
      <vt:variant>
        <vt:lpstr>Použité písma</vt:lpstr>
      </vt:variant>
      <vt:variant>
        <vt:i4>3</vt:i4>
      </vt:variant>
      <vt:variant>
        <vt:lpstr>Motív</vt:lpstr>
      </vt:variant>
      <vt:variant>
        <vt:i4>1</vt:i4>
      </vt:variant>
      <vt:variant>
        <vt:lpstr>Nadpisy snímok</vt:lpstr>
      </vt:variant>
      <vt:variant>
        <vt:i4>1</vt:i4>
      </vt:variant>
    </vt:vector>
  </HeadingPairs>
  <TitlesOfParts>
    <vt:vector size="5" baseType="lpstr">
      <vt:lpstr>Aptos</vt:lpstr>
      <vt:lpstr>Aptos Display</vt:lpstr>
      <vt:lpstr>Arial</vt:lpstr>
      <vt:lpstr>Motív Office</vt:lpstr>
      <vt:lpstr>Patient transportation in conditions of the Slovak Armed Forces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Gubáš, František</cp:lastModifiedBy>
  <cp:revision>6</cp:revision>
  <dcterms:created xsi:type="dcterms:W3CDTF">2024-08-16T05:44:32Z</dcterms:created>
  <dcterms:modified xsi:type="dcterms:W3CDTF">2025-03-27T11:55:29Z</dcterms:modified>
</cp:coreProperties>
</file>