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32399288" cy="43200638"/>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redný štýl 2 - zvýrazneni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redný štýl 2 - zvýrazneni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Stredný štýl 2 - zvýraznenie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50" d="100"/>
          <a:sy n="50" d="100"/>
        </p:scale>
        <p:origin x="1316" y="-6452"/>
      </p:cViewPr>
      <p:guideLst/>
    </p:cSldViewPr>
  </p:slideViewPr>
  <p:notesTextViewPr>
    <p:cViewPr>
      <p:scale>
        <a:sx n="1" d="1"/>
        <a:sy n="1" d="1"/>
      </p:scale>
      <p:origin x="0" y="0"/>
    </p:cViewPr>
  </p:notesTextViewPr>
  <p:gridSpacing cx="360000" cy="3600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Title 1"/>
          <p:cNvSpPr>
            <a:spLocks noGrp="1"/>
          </p:cNvSpPr>
          <p:nvPr>
            <p:ph type="ctrTitle"/>
          </p:nvPr>
        </p:nvSpPr>
        <p:spPr>
          <a:xfrm>
            <a:off x="2429947" y="7070108"/>
            <a:ext cx="27539395" cy="15040222"/>
          </a:xfrm>
        </p:spPr>
        <p:txBody>
          <a:bodyPr anchor="b"/>
          <a:lstStyle>
            <a:lvl1pPr algn="ctr">
              <a:defRPr sz="21259"/>
            </a:lvl1pPr>
          </a:lstStyle>
          <a:p>
            <a:r>
              <a:rPr lang="sk-SK"/>
              <a:t>Kliknutím upravte štýl predlohy nadpisu</a:t>
            </a:r>
            <a:endParaRPr lang="en-US"/>
          </a:p>
        </p:txBody>
      </p:sp>
      <p:sp>
        <p:nvSpPr>
          <p:cNvPr id="3" name="Subtitle 2"/>
          <p:cNvSpPr>
            <a:spLocks noGrp="1"/>
          </p:cNvSpPr>
          <p:nvPr>
            <p:ph type="subTitle" idx="1"/>
          </p:nvPr>
        </p:nvSpPr>
        <p:spPr>
          <a:xfrm>
            <a:off x="4049911" y="22690338"/>
            <a:ext cx="24299466" cy="10430151"/>
          </a:xfrm>
        </p:spPr>
        <p:txBody>
          <a:bodyPr/>
          <a:lstStyle>
            <a:lvl1pPr marL="0" indent="0" algn="ctr">
              <a:buNone/>
              <a:defRPr sz="8504"/>
            </a:lvl1pPr>
            <a:lvl2pPr marL="1619951" indent="0" algn="ctr">
              <a:buNone/>
              <a:defRPr sz="7086"/>
            </a:lvl2pPr>
            <a:lvl3pPr marL="3239902" indent="0" algn="ctr">
              <a:buNone/>
              <a:defRPr sz="6378"/>
            </a:lvl3pPr>
            <a:lvl4pPr marL="4859853" indent="0" algn="ctr">
              <a:buNone/>
              <a:defRPr sz="5669"/>
            </a:lvl4pPr>
            <a:lvl5pPr marL="6479804" indent="0" algn="ctr">
              <a:buNone/>
              <a:defRPr sz="5669"/>
            </a:lvl5pPr>
            <a:lvl6pPr marL="8099755" indent="0" algn="ctr">
              <a:buNone/>
              <a:defRPr sz="5669"/>
            </a:lvl6pPr>
            <a:lvl7pPr marL="9719706" indent="0" algn="ctr">
              <a:buNone/>
              <a:defRPr sz="5669"/>
            </a:lvl7pPr>
            <a:lvl8pPr marL="11339657" indent="0" algn="ctr">
              <a:buNone/>
              <a:defRPr sz="5669"/>
            </a:lvl8pPr>
            <a:lvl9pPr marL="12959608" indent="0" algn="ctr">
              <a:buNone/>
              <a:defRPr sz="5669"/>
            </a:lvl9pPr>
          </a:lstStyle>
          <a:p>
            <a:r>
              <a:rPr lang="sk-SK"/>
              <a:t>Kliknutím upravte štýl predlohy podnadpisu</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1. 4. 2025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4102494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idx="1"/>
          </p:nvPr>
        </p:nvSpPr>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1. 4. 2025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9188167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Title 1"/>
          <p:cNvSpPr>
            <a:spLocks noGrp="1"/>
          </p:cNvSpPr>
          <p:nvPr>
            <p:ph type="title"/>
          </p:nvPr>
        </p:nvSpPr>
        <p:spPr>
          <a:xfrm>
            <a:off x="2210578" y="10770172"/>
            <a:ext cx="27944386" cy="17970262"/>
          </a:xfrm>
        </p:spPr>
        <p:txBody>
          <a:bodyPr anchor="b"/>
          <a:lstStyle>
            <a:lvl1pPr>
              <a:defRPr sz="21259"/>
            </a:lvl1pPr>
          </a:lstStyle>
          <a:p>
            <a:r>
              <a:rPr lang="sk-SK"/>
              <a:t>Kliknutím upravte štýl predlohy nadpisu</a:t>
            </a:r>
            <a:endParaRPr lang="en-US"/>
          </a:p>
        </p:txBody>
      </p:sp>
      <p:sp>
        <p:nvSpPr>
          <p:cNvPr id="3" name="Text Placeholder 2"/>
          <p:cNvSpPr>
            <a:spLocks noGrp="1"/>
          </p:cNvSpPr>
          <p:nvPr>
            <p:ph type="body" idx="1"/>
          </p:nvPr>
        </p:nvSpPr>
        <p:spPr>
          <a:xfrm>
            <a:off x="2210578" y="28910440"/>
            <a:ext cx="27944386" cy="9450136"/>
          </a:xfrm>
        </p:spPr>
        <p:txBody>
          <a:bodyPr/>
          <a:lstStyle>
            <a:lvl1pPr marL="0" indent="0">
              <a:buNone/>
              <a:defRPr sz="8504">
                <a:solidFill>
                  <a:schemeClr val="tx1">
                    <a:tint val="82000"/>
                  </a:schemeClr>
                </a:solidFill>
              </a:defRPr>
            </a:lvl1pPr>
            <a:lvl2pPr marL="1619951" indent="0">
              <a:buNone/>
              <a:defRPr sz="7086">
                <a:solidFill>
                  <a:schemeClr val="tx1">
                    <a:tint val="82000"/>
                  </a:schemeClr>
                </a:solidFill>
              </a:defRPr>
            </a:lvl2pPr>
            <a:lvl3pPr marL="3239902" indent="0">
              <a:buNone/>
              <a:defRPr sz="6378">
                <a:solidFill>
                  <a:schemeClr val="tx1">
                    <a:tint val="82000"/>
                  </a:schemeClr>
                </a:solidFill>
              </a:defRPr>
            </a:lvl3pPr>
            <a:lvl4pPr marL="4859853" indent="0">
              <a:buNone/>
              <a:defRPr sz="5669">
                <a:solidFill>
                  <a:schemeClr val="tx1">
                    <a:tint val="82000"/>
                  </a:schemeClr>
                </a:solidFill>
              </a:defRPr>
            </a:lvl4pPr>
            <a:lvl5pPr marL="6479804" indent="0">
              <a:buNone/>
              <a:defRPr sz="5669">
                <a:solidFill>
                  <a:schemeClr val="tx1">
                    <a:tint val="82000"/>
                  </a:schemeClr>
                </a:solidFill>
              </a:defRPr>
            </a:lvl5pPr>
            <a:lvl6pPr marL="8099755" indent="0">
              <a:buNone/>
              <a:defRPr sz="5669">
                <a:solidFill>
                  <a:schemeClr val="tx1">
                    <a:tint val="82000"/>
                  </a:schemeClr>
                </a:solidFill>
              </a:defRPr>
            </a:lvl6pPr>
            <a:lvl7pPr marL="9719706" indent="0">
              <a:buNone/>
              <a:defRPr sz="5669">
                <a:solidFill>
                  <a:schemeClr val="tx1">
                    <a:tint val="82000"/>
                  </a:schemeClr>
                </a:solidFill>
              </a:defRPr>
            </a:lvl7pPr>
            <a:lvl8pPr marL="11339657" indent="0">
              <a:buNone/>
              <a:defRPr sz="5669">
                <a:solidFill>
                  <a:schemeClr val="tx1">
                    <a:tint val="82000"/>
                  </a:schemeClr>
                </a:solidFill>
              </a:defRPr>
            </a:lvl8pPr>
            <a:lvl9pPr marL="12959608" indent="0">
              <a:buNone/>
              <a:defRPr sz="5669">
                <a:solidFill>
                  <a:schemeClr val="tx1">
                    <a:tint val="82000"/>
                  </a:schemeClr>
                </a:solidFill>
              </a:defRPr>
            </a:lvl9pPr>
          </a:lstStyle>
          <a:p>
            <a:pPr lvl="0"/>
            <a:r>
              <a:rPr lang="sk-SK"/>
              <a:t>Kliknite sem a upravte štýly predlohy textu</a:t>
            </a:r>
          </a:p>
        </p:txBody>
      </p:sp>
      <p:sp>
        <p:nvSpPr>
          <p:cNvPr id="4" name="Date Placeholder 3"/>
          <p:cNvSpPr>
            <a:spLocks noGrp="1"/>
          </p:cNvSpPr>
          <p:nvPr>
            <p:ph type="dt" sz="half" idx="10"/>
          </p:nvPr>
        </p:nvSpPr>
        <p:spPr/>
        <p:txBody>
          <a:bodyPr/>
          <a:lstStyle/>
          <a:p>
            <a:fld id="{7EC6A0A9-B58E-422A-8C1E-CF0C4BE9CC97}" type="datetimeFigureOut">
              <a:rPr lang="sk-SK" smtClean="0"/>
              <a:t>1. 4. 2025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0253392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sz="half" idx="1"/>
          </p:nvPr>
        </p:nvSpPr>
        <p:spPr>
          <a:xfrm>
            <a:off x="2227451"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Content Placeholder 3"/>
          <p:cNvSpPr>
            <a:spLocks noGrp="1"/>
          </p:cNvSpPr>
          <p:nvPr>
            <p:ph sz="half" idx="2"/>
          </p:nvPr>
        </p:nvSpPr>
        <p:spPr>
          <a:xfrm>
            <a:off x="16402140"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Date Placeholder 4"/>
          <p:cNvSpPr>
            <a:spLocks noGrp="1"/>
          </p:cNvSpPr>
          <p:nvPr>
            <p:ph type="dt" sz="half" idx="10"/>
          </p:nvPr>
        </p:nvSpPr>
        <p:spPr/>
        <p:txBody>
          <a:bodyPr/>
          <a:lstStyle/>
          <a:p>
            <a:fld id="{7EC6A0A9-B58E-422A-8C1E-CF0C4BE9CC97}" type="datetimeFigureOut">
              <a:rPr lang="sk-SK" smtClean="0"/>
              <a:t>1. 4. 2025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3081634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Title 1"/>
          <p:cNvSpPr>
            <a:spLocks noGrp="1"/>
          </p:cNvSpPr>
          <p:nvPr>
            <p:ph type="title"/>
          </p:nvPr>
        </p:nvSpPr>
        <p:spPr>
          <a:xfrm>
            <a:off x="2231671" y="2300044"/>
            <a:ext cx="27944386" cy="8350126"/>
          </a:xfrm>
        </p:spPr>
        <p:txBody>
          <a:bodyPr/>
          <a:lstStyle/>
          <a:p>
            <a:r>
              <a:rPr lang="sk-SK"/>
              <a:t>Kliknutím upravte štýl predlohy nadpisu</a:t>
            </a:r>
            <a:endParaRPr lang="en-US"/>
          </a:p>
        </p:txBody>
      </p:sp>
      <p:sp>
        <p:nvSpPr>
          <p:cNvPr id="3" name="Text Placeholder 2"/>
          <p:cNvSpPr>
            <a:spLocks noGrp="1"/>
          </p:cNvSpPr>
          <p:nvPr>
            <p:ph type="body" idx="1"/>
          </p:nvPr>
        </p:nvSpPr>
        <p:spPr>
          <a:xfrm>
            <a:off x="2231675" y="10590160"/>
            <a:ext cx="13706415"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4" name="Content Placeholder 3"/>
          <p:cNvSpPr>
            <a:spLocks noGrp="1"/>
          </p:cNvSpPr>
          <p:nvPr>
            <p:ph sz="half" idx="2"/>
          </p:nvPr>
        </p:nvSpPr>
        <p:spPr>
          <a:xfrm>
            <a:off x="2231675" y="15780233"/>
            <a:ext cx="13706415"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Text Placeholder 4"/>
          <p:cNvSpPr>
            <a:spLocks noGrp="1"/>
          </p:cNvSpPr>
          <p:nvPr>
            <p:ph type="body" sz="quarter" idx="3"/>
          </p:nvPr>
        </p:nvSpPr>
        <p:spPr>
          <a:xfrm>
            <a:off x="16402142" y="10590160"/>
            <a:ext cx="13773917"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6" name="Content Placeholder 5"/>
          <p:cNvSpPr>
            <a:spLocks noGrp="1"/>
          </p:cNvSpPr>
          <p:nvPr>
            <p:ph sz="quarter" idx="4"/>
          </p:nvPr>
        </p:nvSpPr>
        <p:spPr>
          <a:xfrm>
            <a:off x="16402142" y="15780233"/>
            <a:ext cx="13773917"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7" name="Date Placeholder 6"/>
          <p:cNvSpPr>
            <a:spLocks noGrp="1"/>
          </p:cNvSpPr>
          <p:nvPr>
            <p:ph type="dt" sz="half" idx="10"/>
          </p:nvPr>
        </p:nvSpPr>
        <p:spPr/>
        <p:txBody>
          <a:bodyPr/>
          <a:lstStyle/>
          <a:p>
            <a:fld id="{7EC6A0A9-B58E-422A-8C1E-CF0C4BE9CC97}" type="datetimeFigureOut">
              <a:rPr lang="sk-SK" smtClean="0"/>
              <a:t>1. 4. 2025</a:t>
            </a:fld>
            <a:endParaRPr lang="sk-SK"/>
          </a:p>
        </p:txBody>
      </p:sp>
      <p:sp>
        <p:nvSpPr>
          <p:cNvPr id="8" name="Footer Placeholder 7"/>
          <p:cNvSpPr>
            <a:spLocks noGrp="1"/>
          </p:cNvSpPr>
          <p:nvPr>
            <p:ph type="ftr" sz="quarter" idx="11"/>
          </p:nvPr>
        </p:nvSpPr>
        <p:spPr/>
        <p:txBody>
          <a:bodyPr/>
          <a:lstStyle/>
          <a:p>
            <a:endParaRPr lang="sk-SK"/>
          </a:p>
        </p:txBody>
      </p:sp>
      <p:sp>
        <p:nvSpPr>
          <p:cNvPr id="9" name="Slide Number Placeholder 8"/>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2974502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Date Placeholder 2"/>
          <p:cNvSpPr>
            <a:spLocks noGrp="1"/>
          </p:cNvSpPr>
          <p:nvPr>
            <p:ph type="dt" sz="half" idx="10"/>
          </p:nvPr>
        </p:nvSpPr>
        <p:spPr/>
        <p:txBody>
          <a:bodyPr/>
          <a:lstStyle/>
          <a:p>
            <a:fld id="{7EC6A0A9-B58E-422A-8C1E-CF0C4BE9CC97}" type="datetimeFigureOut">
              <a:rPr lang="sk-SK" smtClean="0"/>
              <a:t>1. 4. 2025</a:t>
            </a:fld>
            <a:endParaRPr lang="sk-SK"/>
          </a:p>
        </p:txBody>
      </p:sp>
      <p:sp>
        <p:nvSpPr>
          <p:cNvPr id="4" name="Footer Placeholder 3"/>
          <p:cNvSpPr>
            <a:spLocks noGrp="1"/>
          </p:cNvSpPr>
          <p:nvPr>
            <p:ph type="ftr" sz="quarter" idx="11"/>
          </p:nvPr>
        </p:nvSpPr>
        <p:spPr/>
        <p:txBody>
          <a:bodyPr/>
          <a:lstStyle/>
          <a:p>
            <a:endParaRPr lang="sk-SK"/>
          </a:p>
        </p:txBody>
      </p:sp>
      <p:sp>
        <p:nvSpPr>
          <p:cNvPr id="5" name="Slide Number Placeholder 4"/>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7480842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C6A0A9-B58E-422A-8C1E-CF0C4BE9CC97}" type="datetimeFigureOut">
              <a:rPr lang="sk-SK" smtClean="0"/>
              <a:t>1. 4. 2025</a:t>
            </a:fld>
            <a:endParaRPr lang="sk-SK"/>
          </a:p>
        </p:txBody>
      </p:sp>
      <p:sp>
        <p:nvSpPr>
          <p:cNvPr id="3" name="Footer Placeholder 2"/>
          <p:cNvSpPr>
            <a:spLocks noGrp="1"/>
          </p:cNvSpPr>
          <p:nvPr>
            <p:ph type="ftr" sz="quarter" idx="11"/>
          </p:nvPr>
        </p:nvSpPr>
        <p:spPr/>
        <p:txBody>
          <a:bodyPr/>
          <a:lstStyle/>
          <a:p>
            <a:endParaRPr lang="sk-SK"/>
          </a:p>
        </p:txBody>
      </p:sp>
      <p:sp>
        <p:nvSpPr>
          <p:cNvPr id="4" name="Slide Number Placeholder 3"/>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1108324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Content Placeholder 2"/>
          <p:cNvSpPr>
            <a:spLocks noGrp="1"/>
          </p:cNvSpPr>
          <p:nvPr>
            <p:ph idx="1"/>
          </p:nvPr>
        </p:nvSpPr>
        <p:spPr>
          <a:xfrm>
            <a:off x="13773917" y="6220102"/>
            <a:ext cx="16402140" cy="30700453"/>
          </a:xfrm>
        </p:spPr>
        <p:txBody>
          <a:bodyPr/>
          <a:lstStyle>
            <a:lvl1pPr>
              <a:defRPr sz="11338"/>
            </a:lvl1pPr>
            <a:lvl2pPr>
              <a:defRPr sz="9921"/>
            </a:lvl2pPr>
            <a:lvl3pPr>
              <a:defRPr sz="8504"/>
            </a:lvl3pPr>
            <a:lvl4pPr>
              <a:defRPr sz="7086"/>
            </a:lvl4pPr>
            <a:lvl5pPr>
              <a:defRPr sz="7086"/>
            </a:lvl5pPr>
            <a:lvl6pPr>
              <a:defRPr sz="7086"/>
            </a:lvl6pPr>
            <a:lvl7pPr>
              <a:defRPr sz="7086"/>
            </a:lvl7pPr>
            <a:lvl8pPr>
              <a:defRPr sz="7086"/>
            </a:lvl8pPr>
            <a:lvl9pPr>
              <a:defRPr sz="7086"/>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1. 4. 2025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97181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Picture Placeholder 2"/>
          <p:cNvSpPr>
            <a:spLocks noGrp="1" noChangeAspect="1"/>
          </p:cNvSpPr>
          <p:nvPr>
            <p:ph type="pic" idx="1"/>
          </p:nvPr>
        </p:nvSpPr>
        <p:spPr>
          <a:xfrm>
            <a:off x="13773917" y="6220102"/>
            <a:ext cx="16402140" cy="30700453"/>
          </a:xfrm>
        </p:spPr>
        <p:txBody>
          <a:bodyPr anchor="t"/>
          <a:lstStyle>
            <a:lvl1pPr marL="0" indent="0">
              <a:buNone/>
              <a:defRPr sz="11338"/>
            </a:lvl1pPr>
            <a:lvl2pPr marL="1619951" indent="0">
              <a:buNone/>
              <a:defRPr sz="9921"/>
            </a:lvl2pPr>
            <a:lvl3pPr marL="3239902" indent="0">
              <a:buNone/>
              <a:defRPr sz="8504"/>
            </a:lvl3pPr>
            <a:lvl4pPr marL="4859853" indent="0">
              <a:buNone/>
              <a:defRPr sz="7086"/>
            </a:lvl4pPr>
            <a:lvl5pPr marL="6479804" indent="0">
              <a:buNone/>
              <a:defRPr sz="7086"/>
            </a:lvl5pPr>
            <a:lvl6pPr marL="8099755" indent="0">
              <a:buNone/>
              <a:defRPr sz="7086"/>
            </a:lvl6pPr>
            <a:lvl7pPr marL="9719706" indent="0">
              <a:buNone/>
              <a:defRPr sz="7086"/>
            </a:lvl7pPr>
            <a:lvl8pPr marL="11339657" indent="0">
              <a:buNone/>
              <a:defRPr sz="7086"/>
            </a:lvl8pPr>
            <a:lvl9pPr marL="12959608" indent="0">
              <a:buNone/>
              <a:defRPr sz="7086"/>
            </a:lvl9pPr>
          </a:lstStyle>
          <a:p>
            <a:r>
              <a:rPr lang="sk-SK"/>
              <a:t>Kliknutím na ikonu pridáte obrázok</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1. 4. 2025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4466138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Vertical Text Placeholder 2"/>
          <p:cNvSpPr>
            <a:spLocks noGrp="1"/>
          </p:cNvSpPr>
          <p:nvPr>
            <p:ph type="body" orient="vert" idx="1"/>
          </p:nvPr>
        </p:nvSpPr>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1. 4. 2025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0242846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185742" y="2300034"/>
            <a:ext cx="6986096" cy="36610544"/>
          </a:xfrm>
        </p:spPr>
        <p:txBody>
          <a:bodyPr vert="eaVert"/>
          <a:lstStyle/>
          <a:p>
            <a:r>
              <a:rPr lang="sk-SK"/>
              <a:t>Kliknutím upravte štýl predlohy nadpisu</a:t>
            </a:r>
            <a:endParaRPr lang="en-US"/>
          </a:p>
        </p:txBody>
      </p:sp>
      <p:sp>
        <p:nvSpPr>
          <p:cNvPr id="3" name="Vertical Text Placeholder 2"/>
          <p:cNvSpPr>
            <a:spLocks noGrp="1"/>
          </p:cNvSpPr>
          <p:nvPr>
            <p:ph type="body" orient="vert" idx="1"/>
          </p:nvPr>
        </p:nvSpPr>
        <p:spPr>
          <a:xfrm>
            <a:off x="2227453" y="2300034"/>
            <a:ext cx="20553298" cy="36610544"/>
          </a:xfrm>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1. 4. 2025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139556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27451" y="2300044"/>
            <a:ext cx="27944386" cy="8350126"/>
          </a:xfrm>
          <a:prstGeom prst="rect">
            <a:avLst/>
          </a:prstGeom>
        </p:spPr>
        <p:txBody>
          <a:bodyPr vert="horz" lIns="91440" tIns="45720" rIns="91440" bIns="45720" rtlCol="0" anchor="ctr">
            <a:normAutofit/>
          </a:bodyPr>
          <a:lstStyle/>
          <a:p>
            <a:r>
              <a:rPr lang="sk-SK"/>
              <a:t>Kliknutím upravte štýl predlohy nadpisu</a:t>
            </a:r>
            <a:endParaRPr lang="en-US"/>
          </a:p>
        </p:txBody>
      </p:sp>
      <p:sp>
        <p:nvSpPr>
          <p:cNvPr id="3" name="Text Placeholder 2"/>
          <p:cNvSpPr>
            <a:spLocks noGrp="1"/>
          </p:cNvSpPr>
          <p:nvPr>
            <p:ph type="body" idx="1"/>
          </p:nvPr>
        </p:nvSpPr>
        <p:spPr>
          <a:xfrm>
            <a:off x="2227451" y="11500170"/>
            <a:ext cx="27944386" cy="27410408"/>
          </a:xfrm>
          <a:prstGeom prst="rect">
            <a:avLst/>
          </a:prstGeom>
        </p:spPr>
        <p:txBody>
          <a:bodyPr vert="horz" lIns="91440" tIns="45720" rIns="91440" bIns="45720" rtlCol="0">
            <a:normAutofit/>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2"/>
          </p:nvPr>
        </p:nvSpPr>
        <p:spPr>
          <a:xfrm>
            <a:off x="2227451" y="40040601"/>
            <a:ext cx="7289840" cy="2300034"/>
          </a:xfrm>
          <a:prstGeom prst="rect">
            <a:avLst/>
          </a:prstGeom>
        </p:spPr>
        <p:txBody>
          <a:bodyPr vert="horz" lIns="91440" tIns="45720" rIns="91440" bIns="45720" rtlCol="0" anchor="ctr"/>
          <a:lstStyle>
            <a:lvl1pPr algn="l">
              <a:defRPr sz="4252">
                <a:solidFill>
                  <a:schemeClr val="tx1">
                    <a:tint val="82000"/>
                  </a:schemeClr>
                </a:solidFill>
              </a:defRPr>
            </a:lvl1pPr>
          </a:lstStyle>
          <a:p>
            <a:fld id="{7EC6A0A9-B58E-422A-8C1E-CF0C4BE9CC97}" type="datetimeFigureOut">
              <a:rPr lang="sk-SK" smtClean="0"/>
              <a:t>1. 4. 2025</a:t>
            </a:fld>
            <a:endParaRPr lang="sk-SK"/>
          </a:p>
        </p:txBody>
      </p:sp>
      <p:sp>
        <p:nvSpPr>
          <p:cNvPr id="5" name="Footer Placeholder 4"/>
          <p:cNvSpPr>
            <a:spLocks noGrp="1"/>
          </p:cNvSpPr>
          <p:nvPr>
            <p:ph type="ftr" sz="quarter" idx="3"/>
          </p:nvPr>
        </p:nvSpPr>
        <p:spPr>
          <a:xfrm>
            <a:off x="10732264" y="40040601"/>
            <a:ext cx="10934760" cy="2300034"/>
          </a:xfrm>
          <a:prstGeom prst="rect">
            <a:avLst/>
          </a:prstGeom>
        </p:spPr>
        <p:txBody>
          <a:bodyPr vert="horz" lIns="91440" tIns="45720" rIns="91440" bIns="45720" rtlCol="0" anchor="ctr"/>
          <a:lstStyle>
            <a:lvl1pPr algn="ctr">
              <a:defRPr sz="4252">
                <a:solidFill>
                  <a:schemeClr val="tx1">
                    <a:tint val="82000"/>
                  </a:schemeClr>
                </a:solidFill>
              </a:defRPr>
            </a:lvl1pPr>
          </a:lstStyle>
          <a:p>
            <a:endParaRPr lang="sk-SK"/>
          </a:p>
        </p:txBody>
      </p:sp>
      <p:sp>
        <p:nvSpPr>
          <p:cNvPr id="6" name="Slide Number Placeholder 5"/>
          <p:cNvSpPr>
            <a:spLocks noGrp="1"/>
          </p:cNvSpPr>
          <p:nvPr>
            <p:ph type="sldNum" sz="quarter" idx="4"/>
          </p:nvPr>
        </p:nvSpPr>
        <p:spPr>
          <a:xfrm>
            <a:off x="22881997" y="40040601"/>
            <a:ext cx="7289840" cy="2300034"/>
          </a:xfrm>
          <a:prstGeom prst="rect">
            <a:avLst/>
          </a:prstGeom>
        </p:spPr>
        <p:txBody>
          <a:bodyPr vert="horz" lIns="91440" tIns="45720" rIns="91440" bIns="45720" rtlCol="0" anchor="ctr"/>
          <a:lstStyle>
            <a:lvl1pPr algn="r">
              <a:defRPr sz="4252">
                <a:solidFill>
                  <a:schemeClr val="tx1">
                    <a:tint val="82000"/>
                  </a:schemeClr>
                </a:solidFill>
              </a:defRPr>
            </a:lvl1pPr>
          </a:lstStyle>
          <a:p>
            <a:fld id="{2CED4D7C-6056-4545-A274-4DE0F549A8B3}" type="slidenum">
              <a:rPr lang="sk-SK" smtClean="0"/>
              <a:t>‹#›</a:t>
            </a:fld>
            <a:endParaRPr lang="sk-SK"/>
          </a:p>
        </p:txBody>
      </p:sp>
    </p:spTree>
    <p:extLst>
      <p:ext uri="{BB962C8B-B14F-4D97-AF65-F5344CB8AC3E}">
        <p14:creationId xmlns:p14="http://schemas.microsoft.com/office/powerpoint/2010/main" val="29579445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39902" rtl="0" eaLnBrk="1" latinLnBrk="0" hangingPunct="1">
        <a:lnSpc>
          <a:spcPct val="90000"/>
        </a:lnSpc>
        <a:spcBef>
          <a:spcPct val="0"/>
        </a:spcBef>
        <a:buNone/>
        <a:defRPr sz="15590" kern="1200">
          <a:solidFill>
            <a:schemeClr val="tx1"/>
          </a:solidFill>
          <a:latin typeface="+mj-lt"/>
          <a:ea typeface="+mj-ea"/>
          <a:cs typeface="+mj-cs"/>
        </a:defRPr>
      </a:lvl1pPr>
    </p:titleStyle>
    <p:bodyStyle>
      <a:lvl1pPr marL="809976" indent="-809976" algn="l" defTabSz="3239902" rtl="0" eaLnBrk="1" latinLnBrk="0" hangingPunct="1">
        <a:lnSpc>
          <a:spcPct val="90000"/>
        </a:lnSpc>
        <a:spcBef>
          <a:spcPts val="3543"/>
        </a:spcBef>
        <a:buFont typeface="Arial" panose="020B0604020202020204" pitchFamily="34" charset="0"/>
        <a:buChar char="•"/>
        <a:defRPr sz="9921" kern="1200">
          <a:solidFill>
            <a:schemeClr val="tx1"/>
          </a:solidFill>
          <a:latin typeface="+mn-lt"/>
          <a:ea typeface="+mn-ea"/>
          <a:cs typeface="+mn-cs"/>
        </a:defRPr>
      </a:lvl1pPr>
      <a:lvl2pPr marL="2429927" indent="-809976" algn="l" defTabSz="3239902" rtl="0" eaLnBrk="1" latinLnBrk="0" hangingPunct="1">
        <a:lnSpc>
          <a:spcPct val="90000"/>
        </a:lnSpc>
        <a:spcBef>
          <a:spcPts val="1772"/>
        </a:spcBef>
        <a:buFont typeface="Arial" panose="020B0604020202020204" pitchFamily="34" charset="0"/>
        <a:buChar char="•"/>
        <a:defRPr sz="8504" kern="1200">
          <a:solidFill>
            <a:schemeClr val="tx1"/>
          </a:solidFill>
          <a:latin typeface="+mn-lt"/>
          <a:ea typeface="+mn-ea"/>
          <a:cs typeface="+mn-cs"/>
        </a:defRPr>
      </a:lvl2pPr>
      <a:lvl3pPr marL="4049878" indent="-809976" algn="l" defTabSz="3239902" rtl="0" eaLnBrk="1" latinLnBrk="0" hangingPunct="1">
        <a:lnSpc>
          <a:spcPct val="90000"/>
        </a:lnSpc>
        <a:spcBef>
          <a:spcPts val="1772"/>
        </a:spcBef>
        <a:buFont typeface="Arial" panose="020B0604020202020204" pitchFamily="34" charset="0"/>
        <a:buChar char="•"/>
        <a:defRPr sz="7086" kern="1200">
          <a:solidFill>
            <a:schemeClr val="tx1"/>
          </a:solidFill>
          <a:latin typeface="+mn-lt"/>
          <a:ea typeface="+mn-ea"/>
          <a:cs typeface="+mn-cs"/>
        </a:defRPr>
      </a:lvl3pPr>
      <a:lvl4pPr marL="5669829"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4pPr>
      <a:lvl5pPr marL="7289780"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5pPr>
      <a:lvl6pPr marL="8909731"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6pPr>
      <a:lvl7pPr marL="10529682"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7pPr>
      <a:lvl8pPr marL="12149633"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8pPr>
      <a:lvl9pPr marL="13769584"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9pPr>
    </p:bodyStyle>
    <p:otherStyle>
      <a:defPPr>
        <a:defRPr lang="en-US"/>
      </a:defPPr>
      <a:lvl1pPr marL="0" algn="l" defTabSz="3239902" rtl="0" eaLnBrk="1" latinLnBrk="0" hangingPunct="1">
        <a:defRPr sz="6378" kern="1200">
          <a:solidFill>
            <a:schemeClr val="tx1"/>
          </a:solidFill>
          <a:latin typeface="+mn-lt"/>
          <a:ea typeface="+mn-ea"/>
          <a:cs typeface="+mn-cs"/>
        </a:defRPr>
      </a:lvl1pPr>
      <a:lvl2pPr marL="1619951" algn="l" defTabSz="3239902" rtl="0" eaLnBrk="1" latinLnBrk="0" hangingPunct="1">
        <a:defRPr sz="6378" kern="1200">
          <a:solidFill>
            <a:schemeClr val="tx1"/>
          </a:solidFill>
          <a:latin typeface="+mn-lt"/>
          <a:ea typeface="+mn-ea"/>
          <a:cs typeface="+mn-cs"/>
        </a:defRPr>
      </a:lvl2pPr>
      <a:lvl3pPr marL="3239902" algn="l" defTabSz="3239902" rtl="0" eaLnBrk="1" latinLnBrk="0" hangingPunct="1">
        <a:defRPr sz="6378" kern="1200">
          <a:solidFill>
            <a:schemeClr val="tx1"/>
          </a:solidFill>
          <a:latin typeface="+mn-lt"/>
          <a:ea typeface="+mn-ea"/>
          <a:cs typeface="+mn-cs"/>
        </a:defRPr>
      </a:lvl3pPr>
      <a:lvl4pPr marL="4859853" algn="l" defTabSz="3239902" rtl="0" eaLnBrk="1" latinLnBrk="0" hangingPunct="1">
        <a:defRPr sz="6378" kern="1200">
          <a:solidFill>
            <a:schemeClr val="tx1"/>
          </a:solidFill>
          <a:latin typeface="+mn-lt"/>
          <a:ea typeface="+mn-ea"/>
          <a:cs typeface="+mn-cs"/>
        </a:defRPr>
      </a:lvl4pPr>
      <a:lvl5pPr marL="6479804" algn="l" defTabSz="3239902" rtl="0" eaLnBrk="1" latinLnBrk="0" hangingPunct="1">
        <a:defRPr sz="6378" kern="1200">
          <a:solidFill>
            <a:schemeClr val="tx1"/>
          </a:solidFill>
          <a:latin typeface="+mn-lt"/>
          <a:ea typeface="+mn-ea"/>
          <a:cs typeface="+mn-cs"/>
        </a:defRPr>
      </a:lvl5pPr>
      <a:lvl6pPr marL="8099755" algn="l" defTabSz="3239902" rtl="0" eaLnBrk="1" latinLnBrk="0" hangingPunct="1">
        <a:defRPr sz="6378" kern="1200">
          <a:solidFill>
            <a:schemeClr val="tx1"/>
          </a:solidFill>
          <a:latin typeface="+mn-lt"/>
          <a:ea typeface="+mn-ea"/>
          <a:cs typeface="+mn-cs"/>
        </a:defRPr>
      </a:lvl6pPr>
      <a:lvl7pPr marL="9719706" algn="l" defTabSz="3239902" rtl="0" eaLnBrk="1" latinLnBrk="0" hangingPunct="1">
        <a:defRPr sz="6378" kern="1200">
          <a:solidFill>
            <a:schemeClr val="tx1"/>
          </a:solidFill>
          <a:latin typeface="+mn-lt"/>
          <a:ea typeface="+mn-ea"/>
          <a:cs typeface="+mn-cs"/>
        </a:defRPr>
      </a:lvl7pPr>
      <a:lvl8pPr marL="11339657" algn="l" defTabSz="3239902" rtl="0" eaLnBrk="1" latinLnBrk="0" hangingPunct="1">
        <a:defRPr sz="6378" kern="1200">
          <a:solidFill>
            <a:schemeClr val="tx1"/>
          </a:solidFill>
          <a:latin typeface="+mn-lt"/>
          <a:ea typeface="+mn-ea"/>
          <a:cs typeface="+mn-cs"/>
        </a:defRPr>
      </a:lvl8pPr>
      <a:lvl9pPr marL="12959608" algn="l" defTabSz="3239902" rtl="0" eaLnBrk="1" latinLnBrk="0" hangingPunct="1">
        <a:defRPr sz="637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4485B6B-23BC-231D-64B8-F3879E81DC40}"/>
              </a:ext>
            </a:extLst>
          </p:cNvPr>
          <p:cNvSpPr>
            <a:spLocks noGrp="1"/>
          </p:cNvSpPr>
          <p:nvPr>
            <p:ph type="ctrTitle"/>
          </p:nvPr>
        </p:nvSpPr>
        <p:spPr>
          <a:xfrm>
            <a:off x="1317624" y="2626402"/>
            <a:ext cx="29764040" cy="3481605"/>
          </a:xfrm>
          <a:noFill/>
          <a:ln w="152400">
            <a:noFill/>
          </a:ln>
        </p:spPr>
        <p:style>
          <a:lnRef idx="2">
            <a:schemeClr val="dk1"/>
          </a:lnRef>
          <a:fillRef idx="1">
            <a:schemeClr val="lt1"/>
          </a:fillRef>
          <a:effectRef idx="0">
            <a:schemeClr val="dk1"/>
          </a:effectRef>
          <a:fontRef idx="minor">
            <a:schemeClr val="dk1"/>
          </a:fontRef>
        </p:style>
        <p:txBody>
          <a:bodyPr anchor="ctr">
            <a:normAutofit fontScale="90000"/>
          </a:bodyPr>
          <a:lstStyle/>
          <a:p>
            <a:r>
              <a:rPr lang="sk-SK" sz="90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Design of </a:t>
            </a:r>
            <a:r>
              <a:rPr lang="en-US" sz="9000" noProof="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an</a:t>
            </a:r>
            <a:r>
              <a:rPr lang="sk-SK" sz="90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 </a:t>
            </a:r>
            <a:r>
              <a:rPr lang="en-GB" sz="9000" dirty="0">
                <a:solidFill>
                  <a:srgbClr val="002060"/>
                </a:solidFill>
                <a:effectLst/>
                <a:latin typeface="Arial" panose="020B0604020202020204" pitchFamily="34" charset="0"/>
                <a:ea typeface="SimSun" panose="02010600030101010101" pitchFamily="2" charset="-122"/>
                <a:cs typeface="Arial" panose="020B0604020202020204" pitchFamily="34" charset="0"/>
              </a:rPr>
              <a:t>Electronic Control PCB for Thermoelectric Modules Using Relay Circuits and Hysteresis Loop Regulation in Railway Braking Systems</a:t>
            </a:r>
            <a:endParaRPr lang="sk-SK" sz="90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endParaRPr>
          </a:p>
        </p:txBody>
      </p:sp>
      <p:pic>
        <p:nvPicPr>
          <p:cNvPr id="4" name="Obrázok 3" descr="Obrázok, na ktorom je písmo, grafika, snímka obrazovky, grafický dizajn&#10;&#10;Automaticky generovaný popis">
            <a:extLst>
              <a:ext uri="{FF2B5EF4-FFF2-40B4-BE49-F238E27FC236}">
                <a16:creationId xmlns:a16="http://schemas.microsoft.com/office/drawing/2014/main" id="{DC399250-BA77-3C57-F104-B092F0A545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17624" y="697108"/>
            <a:ext cx="7409657" cy="1583458"/>
          </a:xfrm>
          <a:prstGeom prst="rect">
            <a:avLst/>
          </a:prstGeom>
        </p:spPr>
      </p:pic>
      <p:sp>
        <p:nvSpPr>
          <p:cNvPr id="5" name="Textové pole 2">
            <a:extLst>
              <a:ext uri="{FF2B5EF4-FFF2-40B4-BE49-F238E27FC236}">
                <a16:creationId xmlns:a16="http://schemas.microsoft.com/office/drawing/2014/main" id="{C87177C9-22F4-FEE9-0135-F1B9243ACD9F}"/>
              </a:ext>
            </a:extLst>
          </p:cNvPr>
          <p:cNvSpPr txBox="1">
            <a:spLocks noChangeArrowheads="1"/>
          </p:cNvSpPr>
          <p:nvPr/>
        </p:nvSpPr>
        <p:spPr bwMode="auto">
          <a:xfrm>
            <a:off x="9927946" y="1150714"/>
            <a:ext cx="13828750" cy="1169551"/>
          </a:xfrm>
          <a:prstGeom prst="rect">
            <a:avLst/>
          </a:prstGeom>
          <a:noFill/>
          <a:ln w="9525">
            <a:noFill/>
            <a:miter lim="800000"/>
            <a:headEnd/>
            <a:tailEnd/>
          </a:ln>
        </p:spPr>
        <p:txBody>
          <a:bodyPr rot="0" vert="horz" wrap="square" lIns="91440" tIns="45720" rIns="91440" bIns="45720" anchor="t" anchorCtr="0">
            <a:spAutoFit/>
          </a:bodyPr>
          <a:lstStyle/>
          <a:p>
            <a:pPr algn="ct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TRANSCOM 2025: 16th International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Scientific</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Conference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on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Sustainable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Modern</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and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Safe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Transport</a:t>
            </a:r>
            <a:endParaRPr lang="sk-SK" sz="3500">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6" name="Nadpis 1">
            <a:extLst>
              <a:ext uri="{FF2B5EF4-FFF2-40B4-BE49-F238E27FC236}">
                <a16:creationId xmlns:a16="http://schemas.microsoft.com/office/drawing/2014/main" id="{DF8CDE15-6E90-630A-763A-5AC0CFF0B2A5}"/>
              </a:ext>
            </a:extLst>
          </p:cNvPr>
          <p:cNvSpPr txBox="1">
            <a:spLocks/>
          </p:cNvSpPr>
          <p:nvPr/>
        </p:nvSpPr>
        <p:spPr>
          <a:xfrm>
            <a:off x="1317619" y="6217620"/>
            <a:ext cx="29764040" cy="1202908"/>
          </a:xfrm>
          <a:prstGeom prst="rect">
            <a:avLst/>
          </a:prstGeom>
          <a:solidFill>
            <a:schemeClr val="tx2">
              <a:lumMod val="10000"/>
              <a:lumOff val="90000"/>
            </a:schemeClr>
          </a:solidFill>
          <a:ln>
            <a:noFill/>
          </a:ln>
        </p:spPr>
        <p:style>
          <a:lnRef idx="2">
            <a:schemeClr val="accent4"/>
          </a:lnRef>
          <a:fillRef idx="1">
            <a:schemeClr val="lt1"/>
          </a:fillRef>
          <a:effectRef idx="0">
            <a:schemeClr val="accent4"/>
          </a:effectRef>
          <a:fontRef idx="minor">
            <a:schemeClr val="dk1"/>
          </a:fontRef>
        </p:style>
        <p:txBody>
          <a:bodyPr vert="horz" lIns="91440" tIns="45720" rIns="91440" bIns="45720" rtlCol="0" anchor="ctr">
            <a:norm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00000"/>
              </a:lnSpc>
            </a:pPr>
            <a:r>
              <a:rPr lang="sk-SK" sz="4500" dirty="0">
                <a:solidFill>
                  <a:srgbClr val="002060"/>
                </a:solidFill>
                <a:latin typeface="Arial" panose="020B0604020202020204" pitchFamily="34" charset="0"/>
                <a:cs typeface="Arial" panose="020B0604020202020204" pitchFamily="34" charset="0"/>
              </a:rPr>
              <a:t>V. Samaš</a:t>
            </a:r>
            <a:r>
              <a:rPr lang="sk-SK" sz="4500" baseline="30000" dirty="0">
                <a:solidFill>
                  <a:srgbClr val="002060"/>
                </a:solidFill>
                <a:latin typeface="Arial" panose="020B0604020202020204" pitchFamily="34" charset="0"/>
                <a:cs typeface="Arial" panose="020B0604020202020204" pitchFamily="34" charset="0"/>
              </a:rPr>
              <a:t>1</a:t>
            </a:r>
            <a:r>
              <a:rPr lang="sk-SK" sz="4500" dirty="0">
                <a:solidFill>
                  <a:srgbClr val="002060"/>
                </a:solidFill>
                <a:latin typeface="Arial" panose="020B0604020202020204" pitchFamily="34" charset="0"/>
                <a:cs typeface="Arial" panose="020B0604020202020204" pitchFamily="34" charset="0"/>
              </a:rPr>
              <a:t>,</a:t>
            </a:r>
            <a:r>
              <a:rPr lang="sk-SK" sz="4500" baseline="30000" dirty="0">
                <a:solidFill>
                  <a:srgbClr val="002060"/>
                </a:solidFill>
                <a:latin typeface="Arial" panose="020B0604020202020204" pitchFamily="34" charset="0"/>
                <a:cs typeface="Arial" panose="020B0604020202020204" pitchFamily="34" charset="0"/>
              </a:rPr>
              <a:t> </a:t>
            </a:r>
            <a:r>
              <a:rPr lang="sk-SK" sz="4500" dirty="0">
                <a:solidFill>
                  <a:srgbClr val="002060"/>
                </a:solidFill>
                <a:latin typeface="Arial" panose="020B0604020202020204" pitchFamily="34" charset="0"/>
                <a:cs typeface="Arial" panose="020B0604020202020204" pitchFamily="34" charset="0"/>
              </a:rPr>
              <a:t>J. Harušinec</a:t>
            </a:r>
            <a:r>
              <a:rPr lang="sk-SK" sz="4500" baseline="30000" dirty="0">
                <a:solidFill>
                  <a:srgbClr val="002060"/>
                </a:solidFill>
                <a:latin typeface="Arial" panose="020B0604020202020204" pitchFamily="34" charset="0"/>
                <a:cs typeface="Arial" panose="020B0604020202020204" pitchFamily="34" charset="0"/>
              </a:rPr>
              <a:t>1</a:t>
            </a:r>
            <a:r>
              <a:rPr lang="sk-SK" sz="4500" dirty="0">
                <a:solidFill>
                  <a:srgbClr val="002060"/>
                </a:solidFill>
                <a:latin typeface="Arial" panose="020B0604020202020204" pitchFamily="34" charset="0"/>
                <a:cs typeface="Arial" panose="020B0604020202020204" pitchFamily="34" charset="0"/>
              </a:rPr>
              <a:t>, A. Suchánek</a:t>
            </a:r>
            <a:r>
              <a:rPr lang="sk-SK" sz="4500" baseline="30000" dirty="0">
                <a:solidFill>
                  <a:srgbClr val="002060"/>
                </a:solidFill>
                <a:latin typeface="Arial" panose="020B0604020202020204" pitchFamily="34" charset="0"/>
                <a:cs typeface="Arial" panose="020B0604020202020204" pitchFamily="34" charset="0"/>
              </a:rPr>
              <a:t>1 </a:t>
            </a:r>
          </a:p>
        </p:txBody>
      </p:sp>
      <p:sp>
        <p:nvSpPr>
          <p:cNvPr id="7" name="Nadpis 1">
            <a:extLst>
              <a:ext uri="{FF2B5EF4-FFF2-40B4-BE49-F238E27FC236}">
                <a16:creationId xmlns:a16="http://schemas.microsoft.com/office/drawing/2014/main" id="{20F7CD64-85F1-247D-E70C-3773FAB96CA9}"/>
              </a:ext>
            </a:extLst>
          </p:cNvPr>
          <p:cNvSpPr txBox="1">
            <a:spLocks/>
          </p:cNvSpPr>
          <p:nvPr/>
        </p:nvSpPr>
        <p:spPr>
          <a:xfrm>
            <a:off x="1245085" y="7527247"/>
            <a:ext cx="29764040" cy="1470971"/>
          </a:xfrm>
          <a:prstGeom prst="rect">
            <a:avLst/>
          </a:prstGeom>
          <a:ln>
            <a:noFill/>
          </a:ln>
        </p:spPr>
        <p:style>
          <a:lnRef idx="2">
            <a:schemeClr val="accent5"/>
          </a:lnRef>
          <a:fillRef idx="1">
            <a:schemeClr val="lt1"/>
          </a:fillRef>
          <a:effectRef idx="0">
            <a:schemeClr val="accent5"/>
          </a:effectRef>
          <a:fontRef idx="minor">
            <a:schemeClr val="dk1"/>
          </a:fontRef>
        </p:style>
        <p:txBody>
          <a:bodyPr vert="horz" lIns="91440" tIns="45720" rIns="91440" bIns="45720" numCol="2" rtlCol="0" anchor="ctr">
            <a:norm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10000"/>
              </a:lnSpc>
            </a:pPr>
            <a:r>
              <a:rPr lang="en-US" sz="3600" i="1" noProof="0" dirty="0">
                <a:solidFill>
                  <a:srgbClr val="002060"/>
                </a:solidFill>
                <a:latin typeface="Arial" panose="020B0604020202020204" pitchFamily="34" charset="0"/>
                <a:cs typeface="Arial" panose="020B0604020202020204" pitchFamily="34" charset="0"/>
              </a:rPr>
              <a:t>1 University of Zilina, Zilina, Slovak Republic </a:t>
            </a:r>
          </a:p>
        </p:txBody>
      </p:sp>
      <p:graphicFrame>
        <p:nvGraphicFramePr>
          <p:cNvPr id="17" name="Tabuľka 16">
            <a:extLst>
              <a:ext uri="{FF2B5EF4-FFF2-40B4-BE49-F238E27FC236}">
                <a16:creationId xmlns:a16="http://schemas.microsoft.com/office/drawing/2014/main" id="{DF5353FD-5685-A5A2-FD19-A44C8EE41F2C}"/>
              </a:ext>
            </a:extLst>
          </p:cNvPr>
          <p:cNvGraphicFramePr>
            <a:graphicFrameLocks noGrp="1"/>
          </p:cNvGraphicFramePr>
          <p:nvPr>
            <p:extLst>
              <p:ext uri="{D42A27DB-BD31-4B8C-83A1-F6EECF244321}">
                <p14:modId xmlns:p14="http://schemas.microsoft.com/office/powerpoint/2010/main" val="328680347"/>
              </p:ext>
            </p:extLst>
          </p:nvPr>
        </p:nvGraphicFramePr>
        <p:xfrm>
          <a:off x="1347570" y="8984093"/>
          <a:ext cx="29764038" cy="6596708"/>
        </p:xfrm>
        <a:graphic>
          <a:graphicData uri="http://schemas.openxmlformats.org/drawingml/2006/table">
            <a:tbl>
              <a:tblPr firstRow="1" bandRow="1">
                <a:tableStyleId>{5C22544A-7EE6-4342-B048-85BDC9FD1C3A}</a:tableStyleId>
              </a:tblPr>
              <a:tblGrid>
                <a:gridCol w="9921346">
                  <a:extLst>
                    <a:ext uri="{9D8B030D-6E8A-4147-A177-3AD203B41FA5}">
                      <a16:colId xmlns:a16="http://schemas.microsoft.com/office/drawing/2014/main" val="3004831674"/>
                    </a:ext>
                  </a:extLst>
                </a:gridCol>
                <a:gridCol w="9921346">
                  <a:extLst>
                    <a:ext uri="{9D8B030D-6E8A-4147-A177-3AD203B41FA5}">
                      <a16:colId xmlns:a16="http://schemas.microsoft.com/office/drawing/2014/main" val="1252346389"/>
                    </a:ext>
                  </a:extLst>
                </a:gridCol>
                <a:gridCol w="9921346">
                  <a:extLst>
                    <a:ext uri="{9D8B030D-6E8A-4147-A177-3AD203B41FA5}">
                      <a16:colId xmlns:a16="http://schemas.microsoft.com/office/drawing/2014/main" val="4221354044"/>
                    </a:ext>
                  </a:extLst>
                </a:gridCol>
              </a:tblGrid>
              <a:tr h="1171268">
                <a:tc gridSpan="3">
                  <a:txBody>
                    <a:bodyPr/>
                    <a:lstStyle/>
                    <a:p>
                      <a:pPr algn="ctr"/>
                      <a:r>
                        <a:rPr lang="sk-SK" sz="4500" cap="small" baseline="0" dirty="0" err="1">
                          <a:latin typeface="Arial" panose="020B0604020202020204" pitchFamily="34" charset="0"/>
                          <a:cs typeface="Arial" panose="020B0604020202020204" pitchFamily="34" charset="0"/>
                        </a:rPr>
                        <a:t>introduction</a:t>
                      </a:r>
                      <a:endParaRPr lang="sk-SK" sz="4500" cap="small" baseline="0" dirty="0">
                        <a:latin typeface="Arial" panose="020B0604020202020204" pitchFamily="34" charset="0"/>
                        <a:cs typeface="Arial" panose="020B0604020202020204" pitchFamily="34" charset="0"/>
                      </a:endParaRPr>
                    </a:p>
                  </a:txBody>
                  <a:tcP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hMerge="1">
                  <a:txBody>
                    <a:bodyPr/>
                    <a:lstStyle/>
                    <a:p>
                      <a:endParaRPr lang="sk-SK"/>
                    </a:p>
                  </a:txBody>
                  <a:tcPr/>
                </a:tc>
                <a:tc hMerge="1">
                  <a:txBody>
                    <a:bodyPr/>
                    <a:lstStyle/>
                    <a:p>
                      <a:endParaRPr lang="sk-SK"/>
                    </a:p>
                  </a:txBody>
                  <a:tcPr/>
                </a:tc>
                <a:extLst>
                  <a:ext uri="{0D108BD9-81ED-4DB2-BD59-A6C34878D82A}">
                    <a16:rowId xmlns:a16="http://schemas.microsoft.com/office/drawing/2014/main" val="3482022218"/>
                  </a:ext>
                </a:extLst>
              </a:tr>
              <a:tr h="3855681">
                <a:tc>
                  <a:txBody>
                    <a:bodyPr/>
                    <a:lstStyle/>
                    <a:p>
                      <a:pPr marL="0" marR="0" lvl="0" indent="0" algn="just" defTabSz="3239902" rtl="0" eaLnBrk="1" fontAlgn="auto" latinLnBrk="0" hangingPunct="1">
                        <a:lnSpc>
                          <a:spcPct val="100000"/>
                        </a:lnSpc>
                        <a:spcBef>
                          <a:spcPts val="0"/>
                        </a:spcBef>
                        <a:spcAft>
                          <a:spcPts val="0"/>
                        </a:spcAft>
                        <a:buClrTx/>
                        <a:buSzTx/>
                        <a:buFontTx/>
                        <a:buNone/>
                        <a:tabLst/>
                        <a:defRPr/>
                      </a:pPr>
                      <a:r>
                        <a:rPr lang="en-US" sz="3500" kern="1200" dirty="0">
                          <a:solidFill>
                            <a:srgbClr val="002060"/>
                          </a:solidFill>
                          <a:effectLst/>
                          <a:latin typeface="Arial" panose="020B0604020202020204" pitchFamily="34" charset="0"/>
                          <a:ea typeface="+mn-ea"/>
                          <a:cs typeface="Arial" panose="020B0604020202020204" pitchFamily="34" charset="0"/>
                        </a:rPr>
                        <a:t>Railway </a:t>
                      </a:r>
                      <a:r>
                        <a:rPr lang="en-US" sz="3500" kern="1200" dirty="0" err="1">
                          <a:solidFill>
                            <a:srgbClr val="002060"/>
                          </a:solidFill>
                          <a:effectLst/>
                          <a:latin typeface="Arial" panose="020B0604020202020204" pitchFamily="34" charset="0"/>
                          <a:ea typeface="+mn-ea"/>
                          <a:cs typeface="Arial" panose="020B0604020202020204" pitchFamily="34" charset="0"/>
                        </a:rPr>
                        <a:t>br</a:t>
                      </a:r>
                      <a:r>
                        <a:rPr lang="en-US" sz="3500" kern="1200" noProof="0" dirty="0">
                          <a:solidFill>
                            <a:srgbClr val="002060"/>
                          </a:solidFill>
                          <a:effectLst/>
                          <a:latin typeface="Arial" panose="020B0604020202020204" pitchFamily="34" charset="0"/>
                          <a:ea typeface="+mn-ea"/>
                          <a:cs typeface="Arial" panose="020B0604020202020204" pitchFamily="34" charset="0"/>
                        </a:rPr>
                        <a:t>e</a:t>
                      </a:r>
                      <a:r>
                        <a:rPr lang="en-US" sz="3500" kern="1200" dirty="0" err="1">
                          <a:solidFill>
                            <a:srgbClr val="002060"/>
                          </a:solidFill>
                          <a:effectLst/>
                          <a:latin typeface="Arial" panose="020B0604020202020204" pitchFamily="34" charset="0"/>
                          <a:ea typeface="+mn-ea"/>
                          <a:cs typeface="Arial" panose="020B0604020202020204" pitchFamily="34" charset="0"/>
                        </a:rPr>
                        <a:t>aking</a:t>
                      </a:r>
                      <a:r>
                        <a:rPr lang="en-US" sz="3500" kern="1200" dirty="0">
                          <a:solidFill>
                            <a:srgbClr val="002060"/>
                          </a:solidFill>
                          <a:effectLst/>
                          <a:latin typeface="Arial" panose="020B0604020202020204" pitchFamily="34" charset="0"/>
                          <a:ea typeface="+mn-ea"/>
                          <a:cs typeface="Arial" panose="020B0604020202020204" pitchFamily="34" charset="0"/>
                        </a:rPr>
                        <a:t> is a crucial aspect of the operation and safety of rail vehicles, ensuring efficient speed control and stopping performance. This is why it is essential to conduct rigorous tests on the materials used for brake discs to assess their durability, thermal resistance, and wear characteristics. For this purpose, a UIC brake test stand is used, allowing for standardized and reliable evaluation under controlled conditions.</a:t>
                      </a:r>
                      <a:endParaRPr lang="sk-SK" sz="3500" dirty="0">
                        <a:solidFill>
                          <a:srgbClr val="002060"/>
                        </a:solidFill>
                        <a:latin typeface="Arial" panose="020B0604020202020204" pitchFamily="34" charset="0"/>
                        <a:cs typeface="Arial" panose="020B0604020202020204" pitchFamily="34" charset="0"/>
                      </a:endParaRPr>
                    </a:p>
                  </a:txBody>
                  <a:tcPr>
                    <a:lnL w="38100"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just" defTabSz="3239902" rtl="0" eaLnBrk="1" fontAlgn="auto" latinLnBrk="0" hangingPunct="1">
                        <a:lnSpc>
                          <a:spcPct val="100000"/>
                        </a:lnSpc>
                        <a:spcBef>
                          <a:spcPts val="0"/>
                        </a:spcBef>
                        <a:spcAft>
                          <a:spcPts val="0"/>
                        </a:spcAft>
                        <a:buClrTx/>
                        <a:buSzTx/>
                        <a:buFontTx/>
                        <a:buNone/>
                        <a:tabLst/>
                        <a:defRPr/>
                      </a:pPr>
                      <a:r>
                        <a:rPr lang="sk-SK" sz="3500" kern="1200" dirty="0">
                          <a:solidFill>
                            <a:srgbClr val="002060"/>
                          </a:solidFill>
                          <a:effectLst/>
                          <a:latin typeface="Arial" panose="020B0604020202020204" pitchFamily="34" charset="0"/>
                          <a:ea typeface="+mn-ea"/>
                          <a:cs typeface="Arial" panose="020B0604020202020204" pitchFamily="34" charset="0"/>
                        </a:rPr>
                        <a:t>T</a:t>
                      </a:r>
                      <a:r>
                        <a:rPr lang="en-US" sz="3500" kern="1200" dirty="0">
                          <a:solidFill>
                            <a:srgbClr val="002060"/>
                          </a:solidFill>
                          <a:effectLst/>
                          <a:latin typeface="Arial" panose="020B0604020202020204" pitchFamily="34" charset="0"/>
                          <a:ea typeface="+mn-ea"/>
                          <a:cs typeface="Arial" panose="020B0604020202020204" pitchFamily="34" charset="0"/>
                        </a:rPr>
                        <a:t>o conduct railway brake tests under rainy conditions, wet braking is employed. Wet braking is a specialized braking method that simulates the effects of rain on braking performance, ensuring the reliability and efficiency of the braking system in adverse weather conditions. This type of braking is distinct because it necessitates the application of water at a controlled flow rate. According to the UIC standards.</a:t>
                      </a:r>
                      <a:endParaRPr lang="sk-SK" sz="3500" kern="1200" dirty="0">
                        <a:solidFill>
                          <a:srgbClr val="002060"/>
                        </a:solidFill>
                        <a:effectLst/>
                        <a:latin typeface="Arial" panose="020B0604020202020204" pitchFamily="34" charset="0"/>
                        <a:ea typeface="+mn-ea"/>
                        <a:cs typeface="Arial" panose="020B0604020202020204" pitchFamily="34" charset="0"/>
                      </a:endParaRPr>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just"/>
                      <a:r>
                        <a:rPr lang="en-US" sz="3500" kern="1200" dirty="0">
                          <a:solidFill>
                            <a:srgbClr val="002060"/>
                          </a:solidFill>
                          <a:effectLst/>
                          <a:latin typeface="Arial" panose="020B0604020202020204" pitchFamily="34" charset="0"/>
                          <a:ea typeface="+mn-ea"/>
                          <a:cs typeface="Arial" panose="020B0604020202020204" pitchFamily="34" charset="0"/>
                        </a:rPr>
                        <a:t>To conduct tests under wet conditions, the water used must be within a predefined temperature range. This temperature range must be maintained, as the water temperature tends to exceed the maximum threshold. For this purpose, a cooler is required, which in our case uses Peltier modules. It is necessary to regulate the power of these Peltier modules to adjust the cooling </a:t>
                      </a:r>
                      <a:r>
                        <a:rPr lang="sk-SK" sz="3500" kern="1200" dirty="0" err="1">
                          <a:solidFill>
                            <a:srgbClr val="002060"/>
                          </a:solidFill>
                          <a:effectLst/>
                          <a:latin typeface="Arial" panose="020B0604020202020204" pitchFamily="34" charset="0"/>
                          <a:ea typeface="+mn-ea"/>
                          <a:cs typeface="Arial" panose="020B0604020202020204" pitchFamily="34" charset="0"/>
                        </a:rPr>
                        <a:t>power</a:t>
                      </a:r>
                      <a:r>
                        <a:rPr lang="en-US" sz="3500" kern="1200" dirty="0">
                          <a:solidFill>
                            <a:srgbClr val="002060"/>
                          </a:solidFill>
                          <a:effectLst/>
                          <a:latin typeface="Arial" panose="020B0604020202020204" pitchFamily="34" charset="0"/>
                          <a:ea typeface="+mn-ea"/>
                          <a:cs typeface="Arial" panose="020B0604020202020204" pitchFamily="34" charset="0"/>
                        </a:rPr>
                        <a:t>.</a:t>
                      </a:r>
                      <a:endParaRPr lang="sk-SK" sz="3500" dirty="0">
                        <a:solidFill>
                          <a:srgbClr val="002060"/>
                        </a:solidFill>
                        <a:latin typeface="Arial" panose="020B0604020202020204" pitchFamily="34" charset="0"/>
                        <a:cs typeface="Arial" panose="020B0604020202020204" pitchFamily="34" charset="0"/>
                      </a:endParaRPr>
                    </a:p>
                  </a:txBody>
                  <a:tcPr>
                    <a:lnL w="762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p:graphicFrame>
        <p:nvGraphicFramePr>
          <p:cNvPr id="18" name="Tabuľka 17">
            <a:extLst>
              <a:ext uri="{FF2B5EF4-FFF2-40B4-BE49-F238E27FC236}">
                <a16:creationId xmlns:a16="http://schemas.microsoft.com/office/drawing/2014/main" id="{F44B0654-B2C0-F3DE-3695-CD7C25B59000}"/>
              </a:ext>
            </a:extLst>
          </p:cNvPr>
          <p:cNvGraphicFramePr>
            <a:graphicFrameLocks noGrp="1"/>
          </p:cNvGraphicFramePr>
          <p:nvPr>
            <p:extLst>
              <p:ext uri="{D42A27DB-BD31-4B8C-83A1-F6EECF244321}">
                <p14:modId xmlns:p14="http://schemas.microsoft.com/office/powerpoint/2010/main" val="3349460633"/>
              </p:ext>
            </p:extLst>
          </p:nvPr>
        </p:nvGraphicFramePr>
        <p:xfrm>
          <a:off x="1347570" y="15748396"/>
          <a:ext cx="29764038" cy="4844694"/>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1006017">
                <a:tc>
                  <a:txBody>
                    <a:bodyPr/>
                    <a:lstStyle/>
                    <a:p>
                      <a:pPr algn="ctr"/>
                      <a:r>
                        <a:rPr lang="sk-SK" sz="4500" cap="small" baseline="0" dirty="0" err="1">
                          <a:latin typeface="Arial"/>
                          <a:cs typeface="Arial"/>
                        </a:rPr>
                        <a:t>materials</a:t>
                      </a:r>
                      <a:r>
                        <a:rPr lang="sk-SK" sz="4500" cap="small" baseline="0" dirty="0">
                          <a:latin typeface="Arial"/>
                          <a:cs typeface="Arial"/>
                        </a:rPr>
                        <a:t>,  </a:t>
                      </a:r>
                      <a:r>
                        <a:rPr lang="sk-SK" sz="4500" cap="small" baseline="0" dirty="0" err="1">
                          <a:latin typeface="Arial"/>
                          <a:cs typeface="Arial"/>
                        </a:rPr>
                        <a:t>methods</a:t>
                      </a:r>
                      <a:r>
                        <a:rPr lang="sk-SK" sz="4500" cap="small" baseline="0" dirty="0">
                          <a:latin typeface="Arial"/>
                          <a:cs typeface="Arial"/>
                        </a:rPr>
                        <a:t> &amp; </a:t>
                      </a:r>
                      <a:r>
                        <a:rPr lang="sk-SK" sz="4500" cap="small" baseline="0" dirty="0" err="1">
                          <a:latin typeface="Arial"/>
                          <a:cs typeface="Arial"/>
                        </a:rPr>
                        <a:t>implementation</a:t>
                      </a:r>
                      <a:endParaRPr lang="sk-SK" sz="4500" cap="small" baseline="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3838677">
                <a:tc>
                  <a:txBody>
                    <a:bodyPr/>
                    <a:lstStyle/>
                    <a:p>
                      <a:pPr marL="0" marR="0" lvl="0" indent="0" algn="just" defTabSz="3239902" rtl="0" eaLnBrk="1" fontAlgn="auto" latinLnBrk="0" hangingPunct="1">
                        <a:lnSpc>
                          <a:spcPct val="100000"/>
                        </a:lnSpc>
                        <a:spcBef>
                          <a:spcPts val="0"/>
                        </a:spcBef>
                        <a:spcAft>
                          <a:spcPts val="0"/>
                        </a:spcAft>
                        <a:buClrTx/>
                        <a:buSzTx/>
                        <a:buFontTx/>
                        <a:buNone/>
                        <a:tabLst/>
                        <a:defRPr/>
                      </a:pPr>
                      <a:r>
                        <a:rPr lang="en-GB" sz="3500" kern="1200" dirty="0">
                          <a:solidFill>
                            <a:srgbClr val="002060"/>
                          </a:solidFill>
                          <a:effectLst/>
                          <a:latin typeface="Arial" panose="020B0604020202020204" pitchFamily="34" charset="0"/>
                          <a:ea typeface="+mn-ea"/>
                          <a:cs typeface="Arial" panose="020B0604020202020204" pitchFamily="34" charset="0"/>
                        </a:rPr>
                        <a:t>One possible method of regulation</a:t>
                      </a:r>
                      <a:r>
                        <a:rPr lang="sk-SK" sz="3500" kern="1200" dirty="0">
                          <a:solidFill>
                            <a:srgbClr val="002060"/>
                          </a:solidFill>
                          <a:effectLst/>
                          <a:latin typeface="Arial" panose="020B0604020202020204" pitchFamily="34" charset="0"/>
                          <a:ea typeface="+mn-ea"/>
                          <a:cs typeface="Arial" panose="020B0604020202020204" pitchFamily="34" charset="0"/>
                        </a:rPr>
                        <a:t> of </a:t>
                      </a:r>
                      <a:r>
                        <a:rPr lang="sk-SK" sz="3500" kern="1200" dirty="0" err="1">
                          <a:solidFill>
                            <a:srgbClr val="002060"/>
                          </a:solidFill>
                          <a:effectLst/>
                          <a:latin typeface="Arial" panose="020B0604020202020204" pitchFamily="34" charset="0"/>
                          <a:ea typeface="+mn-ea"/>
                          <a:cs typeface="Arial" panose="020B0604020202020204" pitchFamily="34" charset="0"/>
                        </a:rPr>
                        <a:t>the</a:t>
                      </a:r>
                      <a:r>
                        <a:rPr lang="sk-SK" sz="3500" kern="1200" dirty="0">
                          <a:solidFill>
                            <a:srgbClr val="002060"/>
                          </a:solidFill>
                          <a:effectLst/>
                          <a:latin typeface="Arial" panose="020B0604020202020204" pitchFamily="34" charset="0"/>
                          <a:ea typeface="+mn-ea"/>
                          <a:cs typeface="Arial" panose="020B0604020202020204" pitchFamily="34" charset="0"/>
                        </a:rPr>
                        <a:t> </a:t>
                      </a:r>
                      <a:r>
                        <a:rPr lang="sk-SK" sz="3500" kern="1200" dirty="0" err="1">
                          <a:solidFill>
                            <a:srgbClr val="002060"/>
                          </a:solidFill>
                          <a:effectLst/>
                          <a:latin typeface="Arial" panose="020B0604020202020204" pitchFamily="34" charset="0"/>
                          <a:ea typeface="+mn-ea"/>
                          <a:cs typeface="Arial" panose="020B0604020202020204" pitchFamily="34" charset="0"/>
                        </a:rPr>
                        <a:t>power</a:t>
                      </a:r>
                      <a:r>
                        <a:rPr lang="en-GB" sz="3500" kern="1200" dirty="0">
                          <a:solidFill>
                            <a:srgbClr val="002060"/>
                          </a:solidFill>
                          <a:effectLst/>
                          <a:latin typeface="Arial" panose="020B0604020202020204" pitchFamily="34" charset="0"/>
                          <a:ea typeface="+mn-ea"/>
                          <a:cs typeface="Arial" panose="020B0604020202020204" pitchFamily="34" charset="0"/>
                        </a:rPr>
                        <a:t> is the use of relay circuits, which allow the connection or disconnection of the power supply to the thermoelectric modules based on the real-time requirements of the cooling system. However, relay circuits have inherent limitations, particularly regarding the maximum number of switching cycles and frequency. Frequent switching can reduce the lifespan of the relays and compromise the overall reliability of the system (Camargo, 2024).To mitigate these drawbacks and extend the lifespan of the relays, a control system based on a hysteresis loop is implemented. A key design requirement is the ability to connect multiple thermoelectric modules to dynamically adjust cooling performance according to real-time needs.</a:t>
                      </a:r>
                      <a:r>
                        <a:rPr lang="sk-SK" sz="3500" kern="1200" dirty="0">
                          <a:solidFill>
                            <a:srgbClr val="002060"/>
                          </a:solidFill>
                          <a:effectLst/>
                          <a:latin typeface="Arial" panose="020B0604020202020204" pitchFamily="34" charset="0"/>
                          <a:ea typeface="+mn-ea"/>
                          <a:cs typeface="Arial" panose="020B0604020202020204" pitchFamily="34" charset="0"/>
                        </a:rPr>
                        <a:t> </a:t>
                      </a:r>
                      <a:r>
                        <a:rPr lang="en-GB" sz="3500" kern="1200" dirty="0">
                          <a:solidFill>
                            <a:srgbClr val="002060"/>
                          </a:solidFill>
                          <a:effectLst/>
                          <a:latin typeface="Arial" panose="020B0604020202020204" pitchFamily="34" charset="0"/>
                          <a:ea typeface="+mn-ea"/>
                          <a:cs typeface="Arial" panose="020B0604020202020204" pitchFamily="34" charset="0"/>
                        </a:rPr>
                        <a:t>This approach enhances system flexibility, leading to a modular design.</a:t>
                      </a:r>
                      <a:r>
                        <a:rPr lang="sk-SK" sz="3500" kern="1200" dirty="0">
                          <a:solidFill>
                            <a:srgbClr val="002060"/>
                          </a:solidFill>
                          <a:effectLst/>
                          <a:latin typeface="Arial" panose="020B0604020202020204" pitchFamily="34" charset="0"/>
                          <a:ea typeface="+mn-ea"/>
                          <a:cs typeface="Arial" panose="020B0604020202020204" pitchFamily="34" charset="0"/>
                        </a:rPr>
                        <a:t> </a:t>
                      </a:r>
                      <a:r>
                        <a:rPr lang="en-GB" sz="3500" kern="1200" dirty="0">
                          <a:solidFill>
                            <a:srgbClr val="002060"/>
                          </a:solidFill>
                          <a:effectLst/>
                          <a:latin typeface="Arial" panose="020B0604020202020204" pitchFamily="34" charset="0"/>
                          <a:ea typeface="+mn-ea"/>
                          <a:cs typeface="Arial" panose="020B0604020202020204" pitchFamily="34" charset="0"/>
                        </a:rPr>
                        <a:t>The logic and power supply sections are integrated into a single control PCB, ensuring a compact overall design and simplifying system assembly</a:t>
                      </a:r>
                      <a:r>
                        <a:rPr lang="sk-SK" sz="3500" kern="1200" dirty="0">
                          <a:solidFill>
                            <a:srgbClr val="002060"/>
                          </a:solidFill>
                          <a:effectLst/>
                          <a:latin typeface="Arial" panose="020B0604020202020204" pitchFamily="34" charset="0"/>
                          <a:ea typeface="+mn-ea"/>
                          <a:cs typeface="Arial" panose="020B0604020202020204" pitchFamily="34" charset="0"/>
                        </a:rPr>
                        <a:t>. </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408792212"/>
                  </a:ext>
                </a:extLst>
              </a:tr>
            </a:tbl>
          </a:graphicData>
        </a:graphic>
      </p:graphicFrame>
      <p:graphicFrame>
        <p:nvGraphicFramePr>
          <p:cNvPr id="19" name="Tabuľka 18">
            <a:extLst>
              <a:ext uri="{FF2B5EF4-FFF2-40B4-BE49-F238E27FC236}">
                <a16:creationId xmlns:a16="http://schemas.microsoft.com/office/drawing/2014/main" id="{07FF1C1F-8FAD-4F1C-164D-C2C476E30DE7}"/>
              </a:ext>
            </a:extLst>
          </p:cNvPr>
          <p:cNvGraphicFramePr>
            <a:graphicFrameLocks noGrp="1"/>
          </p:cNvGraphicFramePr>
          <p:nvPr>
            <p:extLst>
              <p:ext uri="{D42A27DB-BD31-4B8C-83A1-F6EECF244321}">
                <p14:modId xmlns:p14="http://schemas.microsoft.com/office/powerpoint/2010/main" val="1735326886"/>
              </p:ext>
            </p:extLst>
          </p:nvPr>
        </p:nvGraphicFramePr>
        <p:xfrm>
          <a:off x="1347570" y="20712813"/>
          <a:ext cx="29764038" cy="9656324"/>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672203">
                <a:tc>
                  <a:txBody>
                    <a:bodyPr/>
                    <a:lstStyle/>
                    <a:p>
                      <a:pPr algn="ctr"/>
                      <a:r>
                        <a:rPr lang="sk-SK" sz="4500" cap="small" baseline="0" dirty="0" err="1">
                          <a:latin typeface="Arial"/>
                          <a:cs typeface="Arial"/>
                        </a:rPr>
                        <a:t>results</a:t>
                      </a:r>
                      <a:endParaRPr lang="sk-SK" sz="4500" cap="small" baseline="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4439542">
                <a:tc>
                  <a:txBody>
                    <a:bodyPr/>
                    <a:lstStyle/>
                    <a:p>
                      <a:endParaRPr lang="sk-SK" sz="350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r h="4439542">
                <a:tc>
                  <a:txBody>
                    <a:bodyPr/>
                    <a:lstStyle/>
                    <a:p>
                      <a:endParaRPr lang="sk-SK" sz="350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515635144"/>
                  </a:ext>
                </a:extLst>
              </a:tr>
            </a:tbl>
          </a:graphicData>
        </a:graphic>
      </p:graphicFrame>
      <p:graphicFrame>
        <p:nvGraphicFramePr>
          <p:cNvPr id="20" name="Tabuľka 19">
            <a:extLst>
              <a:ext uri="{FF2B5EF4-FFF2-40B4-BE49-F238E27FC236}">
                <a16:creationId xmlns:a16="http://schemas.microsoft.com/office/drawing/2014/main" id="{D0F106D9-201F-5D9A-4D9A-2EA92CABBE94}"/>
              </a:ext>
            </a:extLst>
          </p:cNvPr>
          <p:cNvGraphicFramePr>
            <a:graphicFrameLocks noGrp="1"/>
          </p:cNvGraphicFramePr>
          <p:nvPr>
            <p:extLst>
              <p:ext uri="{D42A27DB-BD31-4B8C-83A1-F6EECF244321}">
                <p14:modId xmlns:p14="http://schemas.microsoft.com/office/powerpoint/2010/main" val="2876309114"/>
              </p:ext>
            </p:extLst>
          </p:nvPr>
        </p:nvGraphicFramePr>
        <p:xfrm>
          <a:off x="1347570" y="30622486"/>
          <a:ext cx="29764038" cy="7802880"/>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737191">
                <a:tc>
                  <a:txBody>
                    <a:bodyPr/>
                    <a:lstStyle/>
                    <a:p>
                      <a:pPr algn="ctr"/>
                      <a:r>
                        <a:rPr lang="sk-SK" sz="4500" cap="small" baseline="0" dirty="0" err="1">
                          <a:solidFill>
                            <a:schemeClr val="bg1"/>
                          </a:solidFill>
                          <a:latin typeface="Arial" panose="020B0604020202020204" pitchFamily="34" charset="0"/>
                          <a:cs typeface="Arial" panose="020B0604020202020204" pitchFamily="34" charset="0"/>
                        </a:rPr>
                        <a:t>conclusion</a:t>
                      </a:r>
                      <a:r>
                        <a:rPr lang="sk-SK" sz="4500" cap="small" baseline="0" dirty="0">
                          <a:solidFill>
                            <a:schemeClr val="bg1"/>
                          </a:solidFill>
                          <a:latin typeface="Arial" panose="020B0604020202020204" pitchFamily="34" charset="0"/>
                          <a:cs typeface="Arial" panose="020B0604020202020204" pitchFamily="34" charset="0"/>
                        </a:rPr>
                        <a:t> &amp; </a:t>
                      </a:r>
                      <a:r>
                        <a:rPr lang="sk-SK" sz="4500" cap="small" baseline="0" dirty="0" err="1">
                          <a:solidFill>
                            <a:schemeClr val="bg1"/>
                          </a:solidFill>
                          <a:latin typeface="Arial" panose="020B0604020202020204" pitchFamily="34" charset="0"/>
                          <a:cs typeface="Arial" panose="020B0604020202020204" pitchFamily="34" charset="0"/>
                        </a:rPr>
                        <a:t>implementation</a:t>
                      </a:r>
                      <a:r>
                        <a:rPr lang="sk-SK" sz="4500" cap="small" baseline="0" dirty="0">
                          <a:solidFill>
                            <a:schemeClr val="bg1"/>
                          </a:solidFill>
                          <a:latin typeface="Arial" panose="020B0604020202020204" pitchFamily="34" charset="0"/>
                          <a:cs typeface="Arial" panose="020B0604020202020204" pitchFamily="34" charset="0"/>
                        </a:rPr>
                        <a:t> </a:t>
                      </a:r>
                      <a:r>
                        <a:rPr lang="sk-SK" sz="4500" cap="small" baseline="0" dirty="0" err="1">
                          <a:solidFill>
                            <a:schemeClr val="bg1"/>
                          </a:solidFill>
                          <a:latin typeface="Arial" panose="020B0604020202020204" pitchFamily="34" charset="0"/>
                          <a:cs typeface="Arial" panose="020B0604020202020204" pitchFamily="34" charset="0"/>
                        </a:rPr>
                        <a:t>path</a:t>
                      </a:r>
                      <a:endParaRPr lang="sk-SK" sz="4500" cap="small" baseline="0" dirty="0">
                        <a:solidFill>
                          <a:schemeClr val="bg1"/>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5826687">
                <a:tc>
                  <a:txBody>
                    <a:bodyPr/>
                    <a:lstStyle/>
                    <a:p>
                      <a:pPr marL="0" marR="0" lvl="0" indent="0" algn="just" defTabSz="3239902" rtl="0" eaLnBrk="1" fontAlgn="auto" latinLnBrk="0" hangingPunct="1">
                        <a:lnSpc>
                          <a:spcPct val="100000"/>
                        </a:lnSpc>
                        <a:spcBef>
                          <a:spcPts val="0"/>
                        </a:spcBef>
                        <a:spcAft>
                          <a:spcPts val="0"/>
                        </a:spcAft>
                        <a:buClrTx/>
                        <a:buSzTx/>
                        <a:buFontTx/>
                        <a:buNone/>
                        <a:tabLst/>
                        <a:defRPr/>
                      </a:pPr>
                      <a:r>
                        <a:rPr lang="en-GB" sz="3500" kern="1200" dirty="0">
                          <a:solidFill>
                            <a:srgbClr val="002060"/>
                          </a:solidFill>
                          <a:effectLst/>
                          <a:latin typeface="Arial" panose="020B0604020202020204" pitchFamily="34" charset="0"/>
                          <a:ea typeface="+mn-ea"/>
                          <a:cs typeface="Arial" panose="020B0604020202020204" pitchFamily="34" charset="0"/>
                        </a:rPr>
                        <a:t>The scientific contribution of this article lies in the design of an electronic control unit for thermoelectric modules, utilizing relay circuits and the principle of a hysteresis loop. This approach was developed to ensure efficient temperature regulation in a flow-based cooling system specifically designed for the braking systems of railway vehicles. The proposed system consists of two interconnected boards: a control board and a regulation board. The control board incorporates both the logic and power supply sections, ensuring the proper operation of the entire system. The regulation board contains relay circuits, with the control board enabling the individual switching of up to eight regulation boards. This modular approach enhances the system's flexibility and adaptability to various temperature regulation requirements. The main advantage of the proposed solution is the simplicity of implementation and the reliability of the relay circuits, which eliminate the need for more complex electronics based on transistor circuits or PWM (Pulse-Width Modulation) regulation. The hysteresis loop in this context ensures stable and adaptive temperature regulation, which is crucial for the optimal performance of thermoelectric modules and the minimization of relay switching cycles. However, the full significance of this design will be realized only after the fabrication of the printed circuit boards (PCBs), the implementation of long-term testing, and a quantitative performance analysis of the system. This analysis will include a comparison with regulation methods such as PWM signals in combination with transistor circuits. </a:t>
                      </a:r>
                      <a:r>
                        <a:rPr lang="en-US" sz="3500" kern="1200" dirty="0">
                          <a:solidFill>
                            <a:srgbClr val="002060"/>
                          </a:solidFill>
                          <a:effectLst/>
                          <a:latin typeface="Arial" panose="020B0604020202020204" pitchFamily="34" charset="0"/>
                          <a:ea typeface="+mn-ea"/>
                          <a:cs typeface="Arial" panose="020B0604020202020204" pitchFamily="34" charset="0"/>
                        </a:rPr>
                        <a:t>The precision of these measurements is paramount to the performance and reliability of the brake systems, underscoring the necessity for rigorous calibration throughout the design and execution of these tests to ensure the highest level of accuracy and consistency. </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2408792212"/>
                  </a:ext>
                </a:extLst>
              </a:tr>
            </a:tbl>
          </a:graphicData>
        </a:graphic>
      </p:graphicFrame>
      <p:graphicFrame>
        <p:nvGraphicFramePr>
          <p:cNvPr id="21" name="Tabuľka 20">
            <a:extLst>
              <a:ext uri="{FF2B5EF4-FFF2-40B4-BE49-F238E27FC236}">
                <a16:creationId xmlns:a16="http://schemas.microsoft.com/office/drawing/2014/main" id="{2236D02C-5E6A-15DC-1B00-CB28F0624DD4}"/>
              </a:ext>
            </a:extLst>
          </p:cNvPr>
          <p:cNvGraphicFramePr>
            <a:graphicFrameLocks noGrp="1"/>
          </p:cNvGraphicFramePr>
          <p:nvPr>
            <p:extLst>
              <p:ext uri="{D42A27DB-BD31-4B8C-83A1-F6EECF244321}">
                <p14:modId xmlns:p14="http://schemas.microsoft.com/office/powerpoint/2010/main" val="2426476319"/>
              </p:ext>
            </p:extLst>
          </p:nvPr>
        </p:nvGraphicFramePr>
        <p:xfrm>
          <a:off x="1317621" y="38599932"/>
          <a:ext cx="29764038" cy="3988842"/>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1026146">
                <a:tc>
                  <a:txBody>
                    <a:bodyPr/>
                    <a:lstStyle/>
                    <a:p>
                      <a:pPr algn="ctr"/>
                      <a:r>
                        <a:rPr lang="sk-SK" sz="4500" cap="small" baseline="0" dirty="0" err="1">
                          <a:latin typeface="Arial" panose="020B0604020202020204" pitchFamily="34" charset="0"/>
                          <a:cs typeface="Arial" panose="020B0604020202020204" pitchFamily="34" charset="0"/>
                        </a:rPr>
                        <a:t>acknowledgements</a:t>
                      </a:r>
                      <a:endParaRPr lang="sk-SK" sz="4500" cap="small" baseline="0" dirty="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2962696">
                <a:tc>
                  <a:txBody>
                    <a:bodyPr/>
                    <a:lstStyle/>
                    <a:p>
                      <a:pPr lvl="0" algn="just">
                        <a:buNone/>
                      </a:pPr>
                      <a:r>
                        <a:rPr lang="en-GB" sz="3500" kern="1200" dirty="0">
                          <a:solidFill>
                            <a:srgbClr val="002060"/>
                          </a:solidFill>
                          <a:effectLst/>
                          <a:latin typeface="Arial" panose="020B0604020202020204" pitchFamily="34" charset="0"/>
                          <a:ea typeface="+mn-ea"/>
                          <a:cs typeface="Arial" panose="020B0604020202020204" pitchFamily="34" charset="0"/>
                        </a:rPr>
                        <a:t>This publication was supported by the Cultural and Educational Grant Agency of the Ministry of Education of the Slovak Republic under the project KEGA 024ZU-4/2024: Deepening the knowledge of university students in the field of construction of means of transport by carrying out professional and scientific research activities in the field. It was also supported by the Slovak Research and Development Agency of the Ministry of Education, Science, Research, and Sport under the project VEGA 1/0513/22: Investigation of the properties of railway brake components in simulated operating conditions on a flywheel brake stand.</a:t>
                      </a:r>
                      <a:endParaRPr lang="en-US" sz="3500" kern="1200" dirty="0">
                        <a:solidFill>
                          <a:srgbClr val="002060"/>
                        </a:solidFill>
                        <a:latin typeface="Arial" panose="020B0604020202020204" pitchFamily="34" charset="0"/>
                        <a:ea typeface="+mn-ea"/>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p:pic>
        <p:nvPicPr>
          <p:cNvPr id="3" name="Obrázok 2" descr="Obrázok, na ktorom je čierny, temnota&#10;&#10;Automaticky generovaný popis">
            <a:extLst>
              <a:ext uri="{FF2B5EF4-FFF2-40B4-BE49-F238E27FC236}">
                <a16:creationId xmlns:a16="http://schemas.microsoft.com/office/drawing/2014/main" id="{FCB3BBD2-02D9-47DC-119D-7D97724AAF1F}"/>
              </a:ext>
            </a:extLst>
          </p:cNvPr>
          <p:cNvPicPr>
            <a:picLocks noChangeAspect="1"/>
          </p:cNvPicPr>
          <p:nvPr/>
        </p:nvPicPr>
        <p:blipFill>
          <a:blip r:embed="rId3"/>
          <a:stretch>
            <a:fillRect/>
          </a:stretch>
        </p:blipFill>
        <p:spPr>
          <a:xfrm>
            <a:off x="24186871" y="311049"/>
            <a:ext cx="6822254" cy="2870417"/>
          </a:xfrm>
          <a:prstGeom prst="rect">
            <a:avLst/>
          </a:prstGeom>
        </p:spPr>
      </p:pic>
      <p:pic>
        <p:nvPicPr>
          <p:cNvPr id="9" name="Picture 8" descr="A blue circuit board with white text and yellow dots&#10;&#10;Description automatically generated">
            <a:extLst>
              <a:ext uri="{FF2B5EF4-FFF2-40B4-BE49-F238E27FC236}">
                <a16:creationId xmlns:a16="http://schemas.microsoft.com/office/drawing/2014/main" id="{AD289808-066E-3C89-AEF9-CDC0D58A711F}"/>
              </a:ext>
            </a:extLst>
          </p:cNvPr>
          <p:cNvPicPr>
            <a:picLocks noChangeAspect="1"/>
          </p:cNvPicPr>
          <p:nvPr/>
        </p:nvPicPr>
        <p:blipFill>
          <a:blip r:embed="rId4"/>
          <a:stretch>
            <a:fillRect/>
          </a:stretch>
        </p:blipFill>
        <p:spPr>
          <a:xfrm rot="5400000">
            <a:off x="16001174" y="24033745"/>
            <a:ext cx="8255236" cy="3557415"/>
          </a:xfrm>
          <a:prstGeom prst="rect">
            <a:avLst/>
          </a:prstGeom>
        </p:spPr>
      </p:pic>
      <p:pic>
        <p:nvPicPr>
          <p:cNvPr id="11" name="Picture 10" descr="A blue circuit board with white text&#10;&#10;Description automatically generated">
            <a:extLst>
              <a:ext uri="{FF2B5EF4-FFF2-40B4-BE49-F238E27FC236}">
                <a16:creationId xmlns:a16="http://schemas.microsoft.com/office/drawing/2014/main" id="{2FF4C6A6-B776-E1DE-1B52-6F918194D407}"/>
              </a:ext>
            </a:extLst>
          </p:cNvPr>
          <p:cNvPicPr>
            <a:picLocks noChangeAspect="1"/>
          </p:cNvPicPr>
          <p:nvPr/>
        </p:nvPicPr>
        <p:blipFill>
          <a:blip r:embed="rId5"/>
          <a:stretch>
            <a:fillRect/>
          </a:stretch>
        </p:blipFill>
        <p:spPr>
          <a:xfrm>
            <a:off x="22028809" y="21684835"/>
            <a:ext cx="8974160" cy="8255236"/>
          </a:xfrm>
          <a:prstGeom prst="rect">
            <a:avLst/>
          </a:prstGeom>
        </p:spPr>
      </p:pic>
      <p:sp>
        <p:nvSpPr>
          <p:cNvPr id="12" name="TextBox 11">
            <a:extLst>
              <a:ext uri="{FF2B5EF4-FFF2-40B4-BE49-F238E27FC236}">
                <a16:creationId xmlns:a16="http://schemas.microsoft.com/office/drawing/2014/main" id="{F6C1BA85-B2E1-E904-8386-4C14A3EECBC2}"/>
              </a:ext>
            </a:extLst>
          </p:cNvPr>
          <p:cNvSpPr txBox="1"/>
          <p:nvPr/>
        </p:nvSpPr>
        <p:spPr>
          <a:xfrm>
            <a:off x="1473200" y="21684835"/>
            <a:ext cx="7759700" cy="8710077"/>
          </a:xfrm>
          <a:prstGeom prst="rect">
            <a:avLst/>
          </a:prstGeom>
          <a:noFill/>
        </p:spPr>
        <p:txBody>
          <a:bodyPr wrap="square" rtlCol="0">
            <a:spAutoFit/>
          </a:bodyPr>
          <a:lstStyle/>
          <a:p>
            <a:pPr algn="just"/>
            <a:r>
              <a:rPr lang="en-GB" sz="3500" dirty="0">
                <a:solidFill>
                  <a:srgbClr val="002060"/>
                </a:solidFill>
                <a:effectLst/>
                <a:latin typeface="Arial" panose="020B0604020202020204" pitchFamily="34" charset="0"/>
                <a:ea typeface="SimSun" panose="02010600030101010101" pitchFamily="2" charset="-122"/>
                <a:cs typeface="Arial" panose="020B0604020202020204" pitchFamily="34" charset="0"/>
              </a:rPr>
              <a:t>Each regulation PCB contains the necessary relay circuits for controlling thermoelectric modules and is dimensioned to withstand elevated thermal and electrical loads. The modular PCB design facilitates easy system scalability, making it particularly advantageous for applications demanding flexible cooling performance. This design approach not only meets technical requirements but also considers economic and practical factors, ensuring a balance between performance, cost, and ease of implementation.</a:t>
            </a:r>
            <a:endParaRPr lang="en-US" sz="3500" dirty="0">
              <a:solidFill>
                <a:srgbClr val="002060"/>
              </a:solidFill>
              <a:latin typeface="Arial" panose="020B0604020202020204" pitchFamily="34" charset="0"/>
              <a:cs typeface="Arial" panose="020B0604020202020204" pitchFamily="34" charset="0"/>
            </a:endParaRPr>
          </a:p>
        </p:txBody>
      </p:sp>
      <p:pic>
        <p:nvPicPr>
          <p:cNvPr id="10" name="Picture 9">
            <a:extLst>
              <a:ext uri="{FF2B5EF4-FFF2-40B4-BE49-F238E27FC236}">
                <a16:creationId xmlns:a16="http://schemas.microsoft.com/office/drawing/2014/main" id="{66C4AB40-433F-E573-7BD5-4730C30468D1}"/>
              </a:ext>
            </a:extLst>
          </p:cNvPr>
          <p:cNvPicPr>
            <a:picLocks noChangeAspect="1"/>
          </p:cNvPicPr>
          <p:nvPr/>
        </p:nvPicPr>
        <p:blipFill>
          <a:blip r:embed="rId6"/>
          <a:srcRect l="5834"/>
          <a:stretch/>
        </p:blipFill>
        <p:spPr>
          <a:xfrm>
            <a:off x="9386964" y="21851188"/>
            <a:ext cx="8809057" cy="7763958"/>
          </a:xfrm>
          <a:prstGeom prst="rect">
            <a:avLst/>
          </a:prstGeom>
        </p:spPr>
      </p:pic>
    </p:spTree>
    <p:extLst>
      <p:ext uri="{BB962C8B-B14F-4D97-AF65-F5344CB8AC3E}">
        <p14:creationId xmlns:p14="http://schemas.microsoft.com/office/powerpoint/2010/main" val="4012650382"/>
      </p:ext>
    </p:extLst>
  </p:cSld>
  <p:clrMapOvr>
    <a:masterClrMapping/>
  </p:clrMapOvr>
</p:sld>
</file>

<file path=ppt/theme/theme1.xml><?xml version="1.0" encoding="utf-8"?>
<a:theme xmlns:a="http://schemas.openxmlformats.org/drawingml/2006/main" name="Motív Office">
  <a:themeElements>
    <a:clrScheme name="Motív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Motív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Motív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64</TotalTime>
  <Words>912</Words>
  <Application>Microsoft Office PowerPoint</Application>
  <PresentationFormat>Custom</PresentationFormat>
  <Paragraphs>16</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Aptos</vt:lpstr>
      <vt:lpstr>Aptos Display</vt:lpstr>
      <vt:lpstr>Arial</vt:lpstr>
      <vt:lpstr>Motív Office</vt:lpstr>
      <vt:lpstr>Design of an Electronic Control PCB for Thermoelectric Modules Using Relay Circuits and Hysteresis Loop Regulation in Railway Braking Systems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Katarína Poláčková</dc:creator>
  <cp:lastModifiedBy>STUD - Vladimír Samaš</cp:lastModifiedBy>
  <cp:revision>13</cp:revision>
  <dcterms:created xsi:type="dcterms:W3CDTF">2024-08-16T05:44:32Z</dcterms:created>
  <dcterms:modified xsi:type="dcterms:W3CDTF">2025-04-01T08:38:09Z</dcterms:modified>
</cp:coreProperties>
</file>