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redný štýl 2 - zvýrazneni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928" y="-4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sk-SK"/>
              <a:t>Kliknutím upravte štýl predlohy podnadpisu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24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881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53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816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745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08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83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18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sk-SK"/>
              <a:t>Kliknutím na ikonu pridáte obrázok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61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42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9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794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485B6B-23BC-231D-64B8-F3879E81D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7568" y="2982973"/>
            <a:ext cx="29600253" cy="1831297"/>
          </a:xfrm>
          <a:noFill/>
          <a:ln w="1524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l"/>
            <a:r>
              <a:rPr lang="en-US" sz="8000" noProof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Comparison of Residual Stresses in Tools Used </a:t>
            </a:r>
            <a:br>
              <a:rPr lang="sk-SK" sz="8000" noProof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0" noProof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Automotive Industry: Conventional vs. Innovative </a:t>
            </a:r>
            <a:br>
              <a:rPr lang="sk-SK" sz="8000" noProof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0" noProof="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Heat Treatment for Cost-Effectiveness and Efficiency</a:t>
            </a: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DC399250-BA77-3C57-F104-B092F0A54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4" y="697108"/>
            <a:ext cx="7409657" cy="1583458"/>
          </a:xfrm>
          <a:prstGeom prst="rect">
            <a:avLst/>
          </a:prstGeom>
        </p:spPr>
      </p:pic>
      <p:sp>
        <p:nvSpPr>
          <p:cNvPr id="5" name="Textové pole 2">
            <a:extLst>
              <a:ext uri="{FF2B5EF4-FFF2-40B4-BE49-F238E27FC236}">
                <a16:creationId xmlns:a16="http://schemas.microsoft.com/office/drawing/2014/main" id="{C87177C9-22F4-FEE9-0135-F1B9243AC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946" y="1150714"/>
            <a:ext cx="138287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en-US" sz="3500" b="1" noProof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TRANSCOM 2025: 16th International Scientific Conference on Sustainable, Modern and Safe Transport</a:t>
            </a:r>
            <a:endParaRPr lang="en-US" sz="3500" noProof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F8CDE15-6E90-630A-763A-5AC0CFF0B2A5}"/>
              </a:ext>
            </a:extLst>
          </p:cNvPr>
          <p:cNvSpPr txBox="1">
            <a:spLocks/>
          </p:cNvSpPr>
          <p:nvPr/>
        </p:nvSpPr>
        <p:spPr>
          <a:xfrm>
            <a:off x="1317619" y="5585874"/>
            <a:ext cx="29764040" cy="12029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Peter Spuro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Michal Sajgalik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Jozef Mrazik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Andrej Czan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Richard Joch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Mario Drbul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Jaromir Markovic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sk-SK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0F7CD64-85F1-247D-E70C-3773FAB96CA9}"/>
              </a:ext>
            </a:extLst>
          </p:cNvPr>
          <p:cNvSpPr txBox="1">
            <a:spLocks/>
          </p:cNvSpPr>
          <p:nvPr/>
        </p:nvSpPr>
        <p:spPr>
          <a:xfrm>
            <a:off x="1245085" y="6884298"/>
            <a:ext cx="29764040" cy="789338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2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sz="3600" i="1" noProof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University of Žilina, Žilina, Slovakia</a:t>
            </a:r>
          </a:p>
        </p:txBody>
      </p:sp>
      <p:graphicFrame>
        <p:nvGraphicFramePr>
          <p:cNvPr id="17" name="Tabuľka 16">
            <a:extLst>
              <a:ext uri="{FF2B5EF4-FFF2-40B4-BE49-F238E27FC236}">
                <a16:creationId xmlns:a16="http://schemas.microsoft.com/office/drawing/2014/main" id="{DF5353FD-5685-A5A2-FD19-A44C8EE41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716386"/>
              </p:ext>
            </p:extLst>
          </p:nvPr>
        </p:nvGraphicFramePr>
        <p:xfrm>
          <a:off x="1347570" y="7769152"/>
          <a:ext cx="29764038" cy="7646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1346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1252346389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4221354044"/>
                    </a:ext>
                  </a:extLst>
                </a:gridCol>
              </a:tblGrid>
              <a:tr h="1154245">
                <a:tc gridSpan="3">
                  <a:txBody>
                    <a:bodyPr/>
                    <a:lstStyle/>
                    <a:p>
                      <a:pPr algn="just"/>
                      <a:r>
                        <a:rPr lang="en-US" sz="4500" cap="small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6062725">
                <a:tc>
                  <a:txBody>
                    <a:bodyPr/>
                    <a:lstStyle/>
                    <a:p>
                      <a:pPr algn="just"/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Background information &amp; Market Context</a:t>
                      </a:r>
                    </a:p>
                    <a:p>
                      <a:pPr algn="just"/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Currently, there is a trend towards </a:t>
                      </a:r>
                      <a:br>
                        <a:rPr lang="sk-SK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35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reducing energy </a:t>
                      </a:r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consumption in </a:t>
                      </a:r>
                      <a:r>
                        <a:rPr lang="en-US" sz="35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manufacturing processes</a:t>
                      </a:r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It is crucial to find ways to </a:t>
                      </a:r>
                      <a:r>
                        <a:rPr lang="en-US" sz="35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optimize processes</a:t>
                      </a:r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and achieve higher profitability. The primary focus is on reducing energy intensity in heat treatment, where energy consumption is particularly high. </a:t>
                      </a:r>
                      <a:r>
                        <a:rPr lang="en-US" sz="35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Tool steels</a:t>
                      </a:r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must be </a:t>
                      </a:r>
                      <a:r>
                        <a:rPr lang="en-US" sz="35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tempered</a:t>
                      </a:r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after </a:t>
                      </a:r>
                      <a:r>
                        <a:rPr lang="en-US" sz="35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hardening</a:t>
                      </a:r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Tempering also results in high energy consumption, which is why it is necessary to find ways to optimize this process.</a:t>
                      </a:r>
                      <a:endParaRPr lang="en-US" sz="3500" kern="1200" noProof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Problem Statement &amp; Stakeholders</a:t>
                      </a:r>
                    </a:p>
                    <a:p>
                      <a:pPr marL="0" marR="0" lvl="0" indent="0" algn="just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5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Residual stresses </a:t>
                      </a:r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are formed in the material after hardening and tempering. These residual stresses can be either </a:t>
                      </a:r>
                      <a:r>
                        <a:rPr lang="en-US" sz="35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compressive</a:t>
                      </a:r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br>
                        <a:rPr lang="sk-SK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denoted as (-), or </a:t>
                      </a:r>
                      <a:r>
                        <a:rPr lang="en-US" sz="35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tensile</a:t>
                      </a:r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denoted as (+).</a:t>
                      </a:r>
                      <a:r>
                        <a:rPr lang="sk-SK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Compressive residual stresses enhance the fatigue limit of steel by impeding </a:t>
                      </a:r>
                      <a:r>
                        <a:rPr lang="en-US" sz="35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crack</a:t>
                      </a:r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initiation. In contrast, tensile residual stresses facilitate crack initiation by creating </a:t>
                      </a:r>
                      <a:r>
                        <a:rPr lang="en-US" sz="35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favourable</a:t>
                      </a:r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conditions for fatigue failure</a:t>
                      </a:r>
                      <a:r>
                        <a:rPr lang="sk-SK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just"/>
                      <a:endParaRPr lang="en-US" sz="35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3500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Objectives &amp; Expected Impact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sk-SK" sz="35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This</a:t>
                      </a:r>
                      <a:r>
                        <a:rPr lang="sk-SK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study evaluates two distinct </a:t>
                      </a:r>
                      <a:r>
                        <a:rPr lang="en-US" sz="35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heat treatment </a:t>
                      </a:r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approaches. The first is a </a:t>
                      </a:r>
                      <a:r>
                        <a:rPr lang="en-US" sz="35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conventiona</a:t>
                      </a:r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 regime involving quenching, tempering, and a final tempering step in the coating chamber. The second is an </a:t>
                      </a:r>
                      <a:r>
                        <a:rPr lang="en-US" sz="35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innovative</a:t>
                      </a:r>
                      <a:r>
                        <a:rPr lang="en-US" sz="35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regime that combines quenching with direct tempering in the coating chamber, omitting the intermediate tempering step. </a:t>
                      </a:r>
                      <a:r>
                        <a:rPr lang="en-US" sz="35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aim </a:t>
                      </a:r>
                      <a:r>
                        <a:rPr lang="en-US" sz="3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this study is to compare the </a:t>
                      </a:r>
                      <a:r>
                        <a:rPr lang="en-US" sz="35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residual stresses </a:t>
                      </a:r>
                      <a:r>
                        <a:rPr lang="en-US" sz="3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tool steel processed by conventional and innovative methods</a:t>
                      </a:r>
                      <a:r>
                        <a:rPr lang="sk-SK" sz="3600" dirty="0"/>
                        <a:t>.</a:t>
                      </a:r>
                      <a:endParaRPr lang="en-US" sz="3500" kern="1200" noProof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8" name="Tabuľka 17">
            <a:extLst>
              <a:ext uri="{FF2B5EF4-FFF2-40B4-BE49-F238E27FC236}">
                <a16:creationId xmlns:a16="http://schemas.microsoft.com/office/drawing/2014/main" id="{F44B0654-B2C0-F3DE-3695-CD7C25B59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349245"/>
              </p:ext>
            </p:extLst>
          </p:nvPr>
        </p:nvGraphicFramePr>
        <p:xfrm>
          <a:off x="1347570" y="15617472"/>
          <a:ext cx="29764038" cy="7154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006017">
                <a:tc>
                  <a:txBody>
                    <a:bodyPr/>
                    <a:lstStyle/>
                    <a:p>
                      <a:pPr algn="ctr"/>
                      <a:r>
                        <a:rPr lang="en-US" sz="4500" cap="small" baseline="0" noProof="0" dirty="0">
                          <a:latin typeface="Arial"/>
                          <a:cs typeface="Arial"/>
                        </a:rPr>
                        <a:t>materials,  methods &amp; implementation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6148021">
                <a:tc>
                  <a:txBody>
                    <a:bodyPr/>
                    <a:lstStyle/>
                    <a:p>
                      <a:endParaRPr lang="en-US" sz="3500" noProof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9" name="Tabuľka 18">
            <a:extLst>
              <a:ext uri="{FF2B5EF4-FFF2-40B4-BE49-F238E27FC236}">
                <a16:creationId xmlns:a16="http://schemas.microsoft.com/office/drawing/2014/main" id="{07FF1C1F-8FAD-4F1C-164D-C2C476E30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916409"/>
              </p:ext>
            </p:extLst>
          </p:nvPr>
        </p:nvGraphicFramePr>
        <p:xfrm>
          <a:off x="1347570" y="22820012"/>
          <a:ext cx="29764038" cy="12301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4500" cap="small" baseline="0" noProof="0" dirty="0">
                          <a:latin typeface="Arial"/>
                          <a:cs typeface="Arial"/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5762254">
                <a:tc>
                  <a:txBody>
                    <a:bodyPr/>
                    <a:lstStyle/>
                    <a:p>
                      <a:endParaRPr lang="en-US" sz="3500" noProof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endParaRPr lang="en-US" sz="3500" noProof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5762254">
                <a:tc>
                  <a:txBody>
                    <a:bodyPr/>
                    <a:lstStyle/>
                    <a:p>
                      <a:endParaRPr lang="en-US" sz="3500" noProof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635144"/>
                  </a:ext>
                </a:extLst>
              </a:tr>
            </a:tbl>
          </a:graphicData>
        </a:graphic>
      </p:graphicFrame>
      <p:graphicFrame>
        <p:nvGraphicFramePr>
          <p:cNvPr id="20" name="Tabuľka 19">
            <a:extLst>
              <a:ext uri="{FF2B5EF4-FFF2-40B4-BE49-F238E27FC236}">
                <a16:creationId xmlns:a16="http://schemas.microsoft.com/office/drawing/2014/main" id="{D0F106D9-201F-5D9A-4D9A-2EA92CABB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66286"/>
              </p:ext>
            </p:extLst>
          </p:nvPr>
        </p:nvGraphicFramePr>
        <p:xfrm>
          <a:off x="1317621" y="32115432"/>
          <a:ext cx="29764038" cy="7729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 sz="4500" cap="small" baseline="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 &amp; implementation path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6951906">
                <a:tc>
                  <a:txBody>
                    <a:bodyPr/>
                    <a:lstStyle/>
                    <a:p>
                      <a:pPr algn="just"/>
                      <a:r>
                        <a:rPr lang="en-US" sz="35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study demonstrates the significant advantages of the innovative heat treatment method in influencing residual stress distribution. The following key conclusions can be drawn: </a:t>
                      </a:r>
                      <a:endParaRPr lang="sk-SK" sz="35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35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Both the innovative and conventional methods predominantly induce compressive residual stresses on the surface, which are crucial for enhancing resistance to crack initiation and propagation. </a:t>
                      </a:r>
                      <a:endParaRPr lang="sk-SK" sz="35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35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innovative method proves to be more efficient and cost-effective compared to conventional techniques. </a:t>
                      </a:r>
                      <a:endParaRPr lang="sk-SK" sz="35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35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Higher compressive residual stress values were achieved with the innovative method, further improving the material's performance and durability.</a:t>
                      </a:r>
                      <a:endParaRPr lang="sk-SK" sz="35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35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martensitic phase transformation during quenching plays a vital role in generating compressive stresses near austenite crystals and stabilizing the retained austenite phase, contributing to enhanced mechanical properties. </a:t>
                      </a:r>
                      <a:endParaRPr lang="sk-SK" sz="35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35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Residual stress patterns were consistent in both axial and tangential directions, irrespective of the heat treatment method employed. </a:t>
                      </a:r>
                      <a:endParaRPr lang="sk-SK" sz="35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sk-SK" sz="35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n-US" sz="35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Overall, the innovative method emerges as a superior choice for the heat treatment of automotive components, offering improved residual stress characteristics and extended fatigue life, thus making it a more sustainable solution.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21" name="Tabuľka 20">
            <a:extLst>
              <a:ext uri="{FF2B5EF4-FFF2-40B4-BE49-F238E27FC236}">
                <a16:creationId xmlns:a16="http://schemas.microsoft.com/office/drawing/2014/main" id="{2236D02C-5E6A-15DC-1B00-CB28F0624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253019"/>
              </p:ext>
            </p:extLst>
          </p:nvPr>
        </p:nvGraphicFramePr>
        <p:xfrm>
          <a:off x="1317621" y="39893080"/>
          <a:ext cx="29764038" cy="300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760409">
                <a:tc>
                  <a:txBody>
                    <a:bodyPr/>
                    <a:lstStyle/>
                    <a:p>
                      <a:pPr algn="just"/>
                      <a:r>
                        <a:rPr lang="en-US" sz="4500" cap="small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acknowledgements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2003309">
                <a:tc>
                  <a:txBody>
                    <a:bodyPr/>
                    <a:lstStyle/>
                    <a:p>
                      <a:pPr lvl="0" algn="just">
                        <a:buNone/>
                      </a:pPr>
                      <a:r>
                        <a:rPr lang="en-US" sz="3500" kern="1200" noProof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This research was funded by the University of Žilina project APVV-20-0216: “Research on the Implementation of High-Impact Surface Technologies for Precision Automotive Structural Components“, APVV 20-0561 - “Research on the implementation of new measurement methods for calibrating measurement systems in industrial metrological practice“, KEGA 025STU-4/2024 "Development of Soft Skills in University Students in Technically-Oriented Subjects".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pic>
        <p:nvPicPr>
          <p:cNvPr id="3" name="Obrázok 2" descr="Obrázok, na ktorom je čierny, temnota&#10;&#10;Automaticky generovaný popis">
            <a:extLst>
              <a:ext uri="{FF2B5EF4-FFF2-40B4-BE49-F238E27FC236}">
                <a16:creationId xmlns:a16="http://schemas.microsoft.com/office/drawing/2014/main" id="{FCB3BBD2-02D9-47DC-119D-7D97724AA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6871" y="311049"/>
            <a:ext cx="6822254" cy="28704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819DF7F-C3C9-79E9-409D-7E62A2D864D6}"/>
              </a:ext>
            </a:extLst>
          </p:cNvPr>
          <p:cNvSpPr txBox="1"/>
          <p:nvPr/>
        </p:nvSpPr>
        <p:spPr>
          <a:xfrm>
            <a:off x="20803315" y="16643320"/>
            <a:ext cx="10248395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500" noProof="0" dirty="0">
                <a:latin typeface="Arial" panose="020B0604020202020204" pitchFamily="34" charset="0"/>
                <a:cs typeface="Arial" panose="020B0604020202020204" pitchFamily="34" charset="0"/>
              </a:rPr>
              <a:t>The samples were quenched in an induction dual-chamber vacuum furnace RDVA–8.10.6/13G. Following tempering, the steel was placed in the coating chamber of the </a:t>
            </a:r>
            <a:r>
              <a:rPr lang="en-US" sz="35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Staton</a:t>
            </a:r>
            <a:r>
              <a:rPr lang="en-US" sz="3500" noProof="0" dirty="0">
                <a:latin typeface="Arial" panose="020B0604020202020204" pitchFamily="34" charset="0"/>
                <a:cs typeface="Arial" panose="020B0604020202020204" pitchFamily="34" charset="0"/>
              </a:rPr>
              <a:t> PD 300 on a heated rotating holder</a:t>
            </a:r>
            <a:r>
              <a:rPr lang="sk-SK" sz="3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500" noProof="0" dirty="0">
                <a:latin typeface="Arial" panose="020B0604020202020204" pitchFamily="34" charset="0"/>
                <a:cs typeface="Arial" panose="020B0604020202020204" pitchFamily="34" charset="0"/>
              </a:rPr>
              <a:t>Residual stress measurements were conducted using the </a:t>
            </a:r>
            <a:r>
              <a:rPr lang="en-US" sz="35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ProtoiXRD</a:t>
            </a:r>
            <a:r>
              <a:rPr lang="en-US" sz="3500" noProof="0" dirty="0">
                <a:latin typeface="Arial" panose="020B0604020202020204" pitchFamily="34" charset="0"/>
                <a:cs typeface="Arial" panose="020B0604020202020204" pitchFamily="34" charset="0"/>
              </a:rPr>
              <a:t> device. The radiation type was </a:t>
            </a:r>
            <a:r>
              <a:rPr lang="en-US" sz="35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CrK</a:t>
            </a:r>
            <a:r>
              <a:rPr lang="en-US" sz="3500" b="1" noProof="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3500" noProof="0" dirty="0">
                <a:latin typeface="Arial" panose="020B0604020202020204" pitchFamily="34" charset="0"/>
                <a:cs typeface="Arial" panose="020B0604020202020204" pitchFamily="34" charset="0"/>
              </a:rPr>
              <a:t>, and the irradiated area size was 1 mm². Residual stresses were measured in both the axial and tangential directions. The diffraction signal from the {222} plane was collected at an angle of 156.9°</a:t>
            </a:r>
            <a:r>
              <a:rPr lang="sk-SK" sz="3500" noProof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5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FFE250-65DF-793F-8ACC-F3635B3223B2}"/>
              </a:ext>
            </a:extLst>
          </p:cNvPr>
          <p:cNvSpPr txBox="1"/>
          <p:nvPr/>
        </p:nvSpPr>
        <p:spPr>
          <a:xfrm>
            <a:off x="23713870" y="23646651"/>
            <a:ext cx="7367790" cy="7094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500" noProof="0" dirty="0">
                <a:latin typeface="Arial" panose="020B0604020202020204" pitchFamily="34" charset="0"/>
                <a:cs typeface="Arial" panose="020B0604020202020204" pitchFamily="34" charset="0"/>
              </a:rPr>
              <a:t>In both methods, compressive residual stresses predominated on the surface</a:t>
            </a:r>
            <a:r>
              <a:rPr lang="sk-SK" sz="3500" noProof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500" noProof="0" dirty="0">
                <a:latin typeface="Arial" panose="020B0604020202020204" pitchFamily="34" charset="0"/>
                <a:cs typeface="Arial" panose="020B0604020202020204" pitchFamily="34" charset="0"/>
              </a:rPr>
              <a:t>The innovative heat treatment method demonstrated slightly higher surface compressive residual stress values, which is considered a beneficial outcome</a:t>
            </a:r>
            <a:r>
              <a:rPr lang="sk-SK" sz="3500" noProof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500" noProof="0" dirty="0">
                <a:latin typeface="Arial" panose="020B0604020202020204" pitchFamily="34" charset="0"/>
                <a:cs typeface="Arial" panose="020B0604020202020204" pitchFamily="34" charset="0"/>
              </a:rPr>
              <a:t>Moreover, the residual stress distribution in both methods exhibited a consistent trend in both the axial and tangential directions, indicating comparable stress behavior across the samples.</a:t>
            </a:r>
          </a:p>
        </p:txBody>
      </p:sp>
      <p:pic>
        <p:nvPicPr>
          <p:cNvPr id="15" name="Obrázok 14">
            <a:extLst>
              <a:ext uri="{FF2B5EF4-FFF2-40B4-BE49-F238E27FC236}">
                <a16:creationId xmlns:a16="http://schemas.microsoft.com/office/drawing/2014/main" id="{7082033C-04E2-41F4-3A17-CC0F6F9312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047" r="9436" b="29807"/>
          <a:stretch/>
        </p:blipFill>
        <p:spPr>
          <a:xfrm>
            <a:off x="1347569" y="16603354"/>
            <a:ext cx="5295655" cy="6080087"/>
          </a:xfrm>
          <a:prstGeom prst="rect">
            <a:avLst/>
          </a:prstGeom>
        </p:spPr>
      </p:pic>
      <p:pic>
        <p:nvPicPr>
          <p:cNvPr id="24" name="Obrázok 23">
            <a:extLst>
              <a:ext uri="{FF2B5EF4-FFF2-40B4-BE49-F238E27FC236}">
                <a16:creationId xmlns:a16="http://schemas.microsoft.com/office/drawing/2014/main" id="{B93A1BEF-C32C-1FB8-74E1-4A161CC376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947" y="19514687"/>
            <a:ext cx="14072316" cy="3103280"/>
          </a:xfrm>
          <a:prstGeom prst="rect">
            <a:avLst/>
          </a:prstGeom>
        </p:spPr>
      </p:pic>
      <p:pic>
        <p:nvPicPr>
          <p:cNvPr id="28" name="Obrázok 27">
            <a:extLst>
              <a:ext uri="{FF2B5EF4-FFF2-40B4-BE49-F238E27FC236}">
                <a16:creationId xmlns:a16="http://schemas.microsoft.com/office/drawing/2014/main" id="{0570E3B8-0A13-20D8-633F-0AA2D05F57E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08" t="2783" r="212" b="1136"/>
          <a:stretch/>
        </p:blipFill>
        <p:spPr>
          <a:xfrm>
            <a:off x="6760947" y="17705883"/>
            <a:ext cx="14072316" cy="1606969"/>
          </a:xfrm>
          <a:prstGeom prst="rect">
            <a:avLst/>
          </a:prstGeom>
        </p:spPr>
      </p:pic>
      <p:sp>
        <p:nvSpPr>
          <p:cNvPr id="29" name="TextBox 11">
            <a:extLst>
              <a:ext uri="{FF2B5EF4-FFF2-40B4-BE49-F238E27FC236}">
                <a16:creationId xmlns:a16="http://schemas.microsoft.com/office/drawing/2014/main" id="{1AD57DBA-3DFD-C463-E434-22E4A5730963}"/>
              </a:ext>
            </a:extLst>
          </p:cNvPr>
          <p:cNvSpPr txBox="1"/>
          <p:nvPr/>
        </p:nvSpPr>
        <p:spPr>
          <a:xfrm>
            <a:off x="6760947" y="16581331"/>
            <a:ext cx="14042368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The material used in the experiment was 90MnCrV8 steel, which is suitable for</a:t>
            </a:r>
            <a:r>
              <a:rPr lang="sk-SK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coldwork.</a:t>
            </a:r>
            <a:br>
              <a:rPr lang="sk-SK" sz="35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k-SK" sz="3200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5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Obrázok 34">
            <a:extLst>
              <a:ext uri="{FF2B5EF4-FFF2-40B4-BE49-F238E27FC236}">
                <a16:creationId xmlns:a16="http://schemas.microsoft.com/office/drawing/2014/main" id="{874007BF-28D4-2560-C2C2-49B7C34BC2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5156" y="23611822"/>
            <a:ext cx="11133660" cy="8455107"/>
          </a:xfrm>
          <a:prstGeom prst="rect">
            <a:avLst/>
          </a:prstGeom>
        </p:spPr>
      </p:pic>
      <p:pic>
        <p:nvPicPr>
          <p:cNvPr id="37" name="Obrázok 36">
            <a:extLst>
              <a:ext uri="{FF2B5EF4-FFF2-40B4-BE49-F238E27FC236}">
                <a16:creationId xmlns:a16="http://schemas.microsoft.com/office/drawing/2014/main" id="{C628A60D-355D-B430-610E-7F1E991168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08816" y="23643148"/>
            <a:ext cx="11136140" cy="839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503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2168</TotalTime>
  <Words>713</Words>
  <Application>Microsoft Office PowerPoint</Application>
  <PresentationFormat>Vlastná</PresentationFormat>
  <Paragraphs>27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Wingdings</vt:lpstr>
      <vt:lpstr>Motív Office</vt:lpstr>
      <vt:lpstr>Comparison of Residual Stresses in Tools Used  in the Automotive Industry: Conventional vs. Innovative  Heat Treatment for Cost-Effectiveness and Efficiency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Katarína Poláčková</dc:creator>
  <cp:lastModifiedBy>STUD - Peter Špuro</cp:lastModifiedBy>
  <cp:revision>18</cp:revision>
  <dcterms:created xsi:type="dcterms:W3CDTF">2024-08-16T05:44:32Z</dcterms:created>
  <dcterms:modified xsi:type="dcterms:W3CDTF">2025-04-02T17:22:56Z</dcterms:modified>
</cp:coreProperties>
</file>