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3" d="100"/>
          <a:sy n="23" d="100"/>
        </p:scale>
        <p:origin x="1068" y="4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27. 3. 2025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27. 3. 2025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27. 3. 2025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27. 3. 2025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image" Target="../media/image2.png"/><Relationship Id="rId7" Type="http://schemas.openxmlformats.org/officeDocument/2006/relationships/oleObject" Target="../embeddings/oleObject1.bin"/><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 of long freight wagon running safety depending</a:t>
            </a:r>
            <a:b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br>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on wheel/rail contact friction coefficient</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Ján Dižo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Alyona</a:t>
            </a:r>
            <a:r>
              <a:rPr lang="sk-SK" sz="4500" dirty="0">
                <a:solidFill>
                  <a:srgbClr val="002060"/>
                </a:solidFill>
                <a:latin typeface="Arial" panose="020B0604020202020204" pitchFamily="34" charset="0"/>
                <a:cs typeface="Arial" panose="020B0604020202020204" pitchFamily="34" charset="0"/>
              </a:rPr>
              <a:t> Lovska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Miroslav Blatnický</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Vadym</a:t>
            </a:r>
            <a:r>
              <a:rPr lang="sk-SK" sz="4500" dirty="0">
                <a:solidFill>
                  <a:srgbClr val="002060"/>
                </a:solidFill>
                <a:latin typeface="Arial" panose="020B0604020202020204" pitchFamily="34" charset="0"/>
                <a:cs typeface="Arial" panose="020B0604020202020204" pitchFamily="34" charset="0"/>
              </a:rPr>
              <a:t> Ishchuk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Rafał</a:t>
            </a:r>
            <a:r>
              <a:rPr lang="sk-SK" sz="4500" dirty="0">
                <a:solidFill>
                  <a:srgbClr val="002060"/>
                </a:solidFill>
                <a:latin typeface="Arial" panose="020B0604020202020204" pitchFamily="34" charset="0"/>
                <a:cs typeface="Arial" panose="020B0604020202020204" pitchFamily="34" charset="0"/>
              </a:rPr>
              <a:t> Melnik</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Seweryn</a:t>
            </a:r>
            <a:r>
              <a:rPr lang="sk-SK" sz="4500" dirty="0">
                <a:solidFill>
                  <a:srgbClr val="002060"/>
                </a:solidFill>
                <a:latin typeface="Arial" panose="020B0604020202020204" pitchFamily="34" charset="0"/>
                <a:cs typeface="Arial" panose="020B0604020202020204" pitchFamily="34" charset="0"/>
              </a:rPr>
              <a:t> Koziak</a:t>
            </a:r>
            <a:r>
              <a:rPr lang="sk-SK" sz="4500" baseline="30000" dirty="0">
                <a:solidFill>
                  <a:srgbClr val="002060"/>
                </a:solidFill>
                <a:latin typeface="Arial" panose="020B0604020202020204" pitchFamily="34" charset="0"/>
                <a:cs typeface="Arial" panose="020B0604020202020204" pitchFamily="34" charset="0"/>
              </a:rPr>
              <a:t>3</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US" sz="3600" i="1" dirty="0">
                <a:solidFill>
                  <a:srgbClr val="002060"/>
                </a:solidFill>
                <a:latin typeface="Arial" panose="020B0604020202020204" pitchFamily="34" charset="0"/>
                <a:cs typeface="Arial" panose="020B0604020202020204" pitchFamily="34" charset="0"/>
              </a:rPr>
              <a:t>University of </a:t>
            </a:r>
            <a:r>
              <a:rPr lang="en-US" sz="3600" i="1" dirty="0" err="1">
                <a:solidFill>
                  <a:srgbClr val="002060"/>
                </a:solidFill>
                <a:latin typeface="Arial" panose="020B0604020202020204" pitchFamily="34" charset="0"/>
                <a:cs typeface="Arial" panose="020B0604020202020204" pitchFamily="34" charset="0"/>
              </a:rPr>
              <a:t>Lomza</a:t>
            </a:r>
            <a:r>
              <a:rPr lang="en-US" sz="3600" i="1" dirty="0">
                <a:solidFill>
                  <a:srgbClr val="002060"/>
                </a:solidFill>
                <a:latin typeface="Arial" panose="020B0604020202020204" pitchFamily="34" charset="0"/>
                <a:cs typeface="Arial" panose="020B0604020202020204" pitchFamily="34" charset="0"/>
              </a:rPr>
              <a:t>, </a:t>
            </a:r>
            <a:r>
              <a:rPr lang="en-US" sz="3600" i="1" dirty="0" err="1">
                <a:solidFill>
                  <a:srgbClr val="002060"/>
                </a:solidFill>
                <a:latin typeface="Arial" panose="020B0604020202020204" pitchFamily="34" charset="0"/>
                <a:cs typeface="Arial" panose="020B0604020202020204" pitchFamily="34" charset="0"/>
              </a:rPr>
              <a:t>Łomża</a:t>
            </a:r>
            <a:r>
              <a:rPr lang="en-US" sz="3600" i="1" dirty="0">
                <a:solidFill>
                  <a:srgbClr val="002060"/>
                </a:solidFill>
                <a:latin typeface="Arial" panose="020B0604020202020204" pitchFamily="34" charset="0"/>
                <a:cs typeface="Arial" panose="020B0604020202020204" pitchFamily="34" charset="0"/>
              </a:rPr>
              <a:t>, Poland</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en-US" sz="3600" i="1" dirty="0">
                <a:solidFill>
                  <a:srgbClr val="002060"/>
                </a:solidFill>
                <a:latin typeface="Arial" panose="020B0604020202020204" pitchFamily="34" charset="0"/>
                <a:cs typeface="Arial" panose="020B0604020202020204" pitchFamily="34" charset="0"/>
              </a:rPr>
              <a:t>Warsaw University of Technology, Warszawa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Poland</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894391651"/>
              </p:ext>
            </p:extLst>
          </p:nvPr>
        </p:nvGraphicFramePr>
        <p:xfrm>
          <a:off x="1347570" y="7491255"/>
          <a:ext cx="29764038" cy="4695547"/>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792957">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902590">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Research and scientific activities in the design</a:t>
                      </a:r>
                      <a:br>
                        <a:rPr lang="sk-SK"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of rail vehicles and analysis of their running properties are inseparable part of the field</a:t>
                      </a:r>
                      <a:br>
                        <a:rPr lang="sk-SK"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of transportation engineering. There are still stricter and stricter requirements regarding</a:t>
                      </a:r>
                      <a:br>
                        <a:rPr lang="sk-SK"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to smooth motion of rail vehicles on a track,</a:t>
                      </a:r>
                      <a:br>
                        <a:rPr lang="sk-SK"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high level of safety</a:t>
                      </a:r>
                      <a:r>
                        <a:rPr lang="sk-SK" sz="3500" kern="1200" dirty="0">
                          <a:solidFill>
                            <a:srgbClr val="002060"/>
                          </a:solidFill>
                          <a:latin typeface="Arial" panose="020B0604020202020204" pitchFamily="34" charset="0"/>
                          <a:ea typeface="+mn-ea"/>
                          <a:cs typeface="Arial" panose="020B0604020202020204" pitchFamily="34" charset="0"/>
                        </a:rPr>
                        <a:t>. </a:t>
                      </a: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sk-SK" sz="3500" kern="1200" dirty="0">
                          <a:solidFill>
                            <a:srgbClr val="002060"/>
                          </a:solidFill>
                          <a:latin typeface="Arial" panose="020B0604020202020204" pitchFamily="34" charset="0"/>
                          <a:ea typeface="+mn-ea"/>
                          <a:cs typeface="Arial" panose="020B0604020202020204" pitchFamily="34" charset="0"/>
                        </a:rPr>
                        <a:t>R</a:t>
                      </a:r>
                      <a:r>
                        <a:rPr lang="en-US" sz="3500" kern="1200" dirty="0" err="1">
                          <a:solidFill>
                            <a:srgbClr val="002060"/>
                          </a:solidFill>
                          <a:latin typeface="Arial" panose="020B0604020202020204" pitchFamily="34" charset="0"/>
                          <a:ea typeface="+mn-ea"/>
                          <a:cs typeface="Arial" panose="020B0604020202020204" pitchFamily="34" charset="0"/>
                        </a:rPr>
                        <a:t>unning</a:t>
                      </a:r>
                      <a:r>
                        <a:rPr lang="en-US" sz="3500" kern="1200" dirty="0">
                          <a:solidFill>
                            <a:srgbClr val="002060"/>
                          </a:solidFill>
                          <a:latin typeface="Arial" panose="020B0604020202020204" pitchFamily="34" charset="0"/>
                          <a:ea typeface="+mn-ea"/>
                          <a:cs typeface="Arial" panose="020B0604020202020204" pitchFamily="34" charset="0"/>
                        </a:rPr>
                        <a:t> safety of wagon</a:t>
                      </a:r>
                      <a:r>
                        <a:rPr lang="sk-SK" sz="3500" kern="1200" dirty="0">
                          <a:solidFill>
                            <a:srgbClr val="002060"/>
                          </a:solidFill>
                          <a:latin typeface="Arial" panose="020B0604020202020204" pitchFamily="34" charset="0"/>
                          <a:ea typeface="+mn-ea"/>
                          <a:cs typeface="Arial" panose="020B0604020202020204" pitchFamily="34" charset="0"/>
                        </a:rPr>
                        <a:t>s </a:t>
                      </a:r>
                      <a:r>
                        <a:rPr lang="en-US" sz="3500" kern="1200" dirty="0">
                          <a:solidFill>
                            <a:srgbClr val="002060"/>
                          </a:solidFill>
                          <a:latin typeface="Arial" panose="020B0604020202020204" pitchFamily="34" charset="0"/>
                          <a:ea typeface="+mn-ea"/>
                          <a:cs typeface="Arial" panose="020B0604020202020204" pitchFamily="34" charset="0"/>
                        </a:rPr>
                        <a:t>depends on ratios</a:t>
                      </a:r>
                      <a:br>
                        <a:rPr lang="sk-SK"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and tribological matters in the wheel/rail contact. The problem of the wheel/rail contact is approved by many scientific works around the world. Scientists and researches investigate this issue by means of experiments as well as by </a:t>
                      </a:r>
                      <a:r>
                        <a:rPr lang="en-US" sz="3500" kern="1200" dirty="0" err="1">
                          <a:solidFill>
                            <a:srgbClr val="002060"/>
                          </a:solidFill>
                          <a:latin typeface="Arial" panose="020B0604020202020204" pitchFamily="34" charset="0"/>
                          <a:ea typeface="+mn-ea"/>
                          <a:cs typeface="Arial" panose="020B0604020202020204" pitchFamily="34" charset="0"/>
                        </a:rPr>
                        <a:t>simula</a:t>
                      </a:r>
                      <a:r>
                        <a:rPr lang="sk-SK" sz="3500" kern="1200" dirty="0">
                          <a:solidFill>
                            <a:srgbClr val="002060"/>
                          </a:solidFill>
                          <a:latin typeface="Arial" panose="020B0604020202020204" pitchFamily="34" charset="0"/>
                          <a:ea typeface="+mn-ea"/>
                          <a:cs typeface="Arial" panose="020B0604020202020204" pitchFamily="34" charset="0"/>
                        </a:rPr>
                        <a:t>-</a:t>
                      </a:r>
                      <a:r>
                        <a:rPr lang="en-US" sz="3500" kern="1200" dirty="0" err="1">
                          <a:solidFill>
                            <a:srgbClr val="002060"/>
                          </a:solidFill>
                          <a:latin typeface="Arial" panose="020B0604020202020204" pitchFamily="34" charset="0"/>
                          <a:ea typeface="+mn-ea"/>
                          <a:cs typeface="Arial" panose="020B0604020202020204" pitchFamily="34" charset="0"/>
                        </a:rPr>
                        <a:t>tion</a:t>
                      </a:r>
                      <a:r>
                        <a:rPr lang="en-US" sz="3500" kern="1200" dirty="0">
                          <a:solidFill>
                            <a:srgbClr val="002060"/>
                          </a:solidFill>
                          <a:latin typeface="Arial" panose="020B0604020202020204" pitchFamily="34" charset="0"/>
                          <a:ea typeface="+mn-ea"/>
                          <a:cs typeface="Arial" panose="020B0604020202020204" pitchFamily="34" charset="0"/>
                        </a:rPr>
                        <a:t> computations</a:t>
                      </a:r>
                      <a:r>
                        <a:rPr lang="sk-SK" sz="3500" kern="1200" dirty="0">
                          <a:solidFill>
                            <a:srgbClr val="002060"/>
                          </a:solidFill>
                          <a:latin typeface="Arial" panose="020B0604020202020204" pitchFamily="34" charset="0"/>
                          <a:ea typeface="+mn-ea"/>
                          <a:cs typeface="Arial" panose="020B0604020202020204" pitchFamily="34" charset="0"/>
                        </a:rPr>
                        <a:t>.</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It is the research, three different wheel/rail contact friction coefficients were defined, i.e.</a:t>
                      </a:r>
                      <a:br>
                        <a:rPr lang="sk-SK" sz="3500" kern="1200" dirty="0">
                          <a:solidFill>
                            <a:srgbClr val="002060"/>
                          </a:solidFill>
                          <a:latin typeface="Arial" panose="020B0604020202020204" pitchFamily="34" charset="0"/>
                          <a:ea typeface="+mn-ea"/>
                          <a:cs typeface="Arial" panose="020B0604020202020204" pitchFamily="34" charset="0"/>
                        </a:rPr>
                      </a:br>
                      <a:r>
                        <a:rPr lang="en-US" sz="3500" i="1" kern="1200" dirty="0">
                          <a:solidFill>
                            <a:srgbClr val="002060"/>
                          </a:solidFill>
                          <a:latin typeface="Arial" panose="020B0604020202020204" pitchFamily="34" charset="0"/>
                          <a:ea typeface="+mn-ea"/>
                          <a:cs typeface="Arial" panose="020B0604020202020204" pitchFamily="34" charset="0"/>
                        </a:rPr>
                        <a:t>f</a:t>
                      </a:r>
                      <a:r>
                        <a:rPr lang="en-US" sz="3500" kern="1200" dirty="0">
                          <a:solidFill>
                            <a:srgbClr val="002060"/>
                          </a:solidFill>
                          <a:latin typeface="Arial" panose="020B0604020202020204" pitchFamily="34" charset="0"/>
                          <a:ea typeface="+mn-ea"/>
                          <a:cs typeface="Arial" panose="020B0604020202020204" pitchFamily="34" charset="0"/>
                        </a:rPr>
                        <a:t> = 0.38, </a:t>
                      </a:r>
                      <a:r>
                        <a:rPr lang="en-US" sz="3500" i="1" kern="1200" dirty="0">
                          <a:solidFill>
                            <a:srgbClr val="002060"/>
                          </a:solidFill>
                          <a:latin typeface="Arial" panose="020B0604020202020204" pitchFamily="34" charset="0"/>
                          <a:ea typeface="+mn-ea"/>
                          <a:cs typeface="Arial" panose="020B0604020202020204" pitchFamily="34" charset="0"/>
                        </a:rPr>
                        <a:t>f</a:t>
                      </a:r>
                      <a:r>
                        <a:rPr lang="en-US" sz="3500" kern="1200" dirty="0">
                          <a:solidFill>
                            <a:srgbClr val="002060"/>
                          </a:solidFill>
                          <a:latin typeface="Arial" panose="020B0604020202020204" pitchFamily="34" charset="0"/>
                          <a:ea typeface="+mn-ea"/>
                          <a:cs typeface="Arial" panose="020B0604020202020204" pitchFamily="34" charset="0"/>
                        </a:rPr>
                        <a:t> = 0.30, </a:t>
                      </a:r>
                      <a:r>
                        <a:rPr lang="en-US" sz="3500" i="1" kern="1200" dirty="0">
                          <a:solidFill>
                            <a:srgbClr val="002060"/>
                          </a:solidFill>
                          <a:latin typeface="Arial" panose="020B0604020202020204" pitchFamily="34" charset="0"/>
                          <a:ea typeface="+mn-ea"/>
                          <a:cs typeface="Arial" panose="020B0604020202020204" pitchFamily="34" charset="0"/>
                        </a:rPr>
                        <a:t>f</a:t>
                      </a:r>
                      <a:r>
                        <a:rPr lang="en-US" sz="3500" kern="1200" dirty="0">
                          <a:solidFill>
                            <a:srgbClr val="002060"/>
                          </a:solidFill>
                          <a:latin typeface="Arial" panose="020B0604020202020204" pitchFamily="34" charset="0"/>
                          <a:ea typeface="+mn-ea"/>
                          <a:cs typeface="Arial" panose="020B0604020202020204" pitchFamily="34" charset="0"/>
                        </a:rPr>
                        <a:t> = 0.20, simulation analyses</a:t>
                      </a:r>
                      <a:br>
                        <a:rPr lang="sk-SK"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of long freight wagon running on the track were performed, running safety based on the values</a:t>
                      </a:r>
                      <a:br>
                        <a:rPr lang="sk-SK" sz="3500" kern="1200" dirty="0">
                          <a:solidFill>
                            <a:srgbClr val="002060"/>
                          </a:solidFill>
                          <a:latin typeface="Arial" panose="020B0604020202020204" pitchFamily="34" charset="0"/>
                          <a:ea typeface="+mn-ea"/>
                          <a:cs typeface="Arial" panose="020B0604020202020204" pitchFamily="34" charset="0"/>
                        </a:rPr>
                      </a:br>
                      <a:r>
                        <a:rPr lang="en-US" sz="3500" kern="1200" dirty="0">
                          <a:solidFill>
                            <a:srgbClr val="002060"/>
                          </a:solidFill>
                          <a:latin typeface="Arial" panose="020B0604020202020204" pitchFamily="34" charset="0"/>
                          <a:ea typeface="+mn-ea"/>
                          <a:cs typeface="Arial" panose="020B0604020202020204" pitchFamily="34" charset="0"/>
                        </a:rPr>
                        <a:t>of derailment quotient was evaluated.</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842568199"/>
              </p:ext>
            </p:extLst>
          </p:nvPr>
        </p:nvGraphicFramePr>
        <p:xfrm>
          <a:off x="1347570" y="12313389"/>
          <a:ext cx="29764038" cy="958919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991226">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597965">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553307058"/>
              </p:ext>
            </p:extLst>
          </p:nvPr>
        </p:nvGraphicFramePr>
        <p:xfrm>
          <a:off x="1347570" y="22015282"/>
          <a:ext cx="29764038" cy="1384560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01943">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471829">
                <a:tc>
                  <a:txBody>
                    <a:bodyPr/>
                    <a:lstStyle/>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471829">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570681288"/>
              </p:ext>
            </p:extLst>
          </p:nvPr>
        </p:nvGraphicFramePr>
        <p:xfrm>
          <a:off x="1347570" y="36041147"/>
          <a:ext cx="29764038" cy="412942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28943">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352181">
                <a:tc>
                  <a:txBody>
                    <a:bodyPr/>
                    <a:lstStyle/>
                    <a:p>
                      <a:pPr algn="just">
                        <a:spcAft>
                          <a:spcPts val="1200"/>
                        </a:spcAft>
                      </a:pPr>
                      <a:r>
                        <a:rPr lang="en-US" sz="3500" dirty="0">
                          <a:solidFill>
                            <a:srgbClr val="002060"/>
                          </a:solidFill>
                          <a:latin typeface="Arial" panose="020B0604020202020204" pitchFamily="34" charset="0"/>
                          <a:cs typeface="Arial" panose="020B0604020202020204" pitchFamily="34" charset="0"/>
                        </a:rPr>
                        <a:t>The article presented the research focused on investigation of the friction coefficient in the wheel/rail contact to the derailment safety of the long freight wagon when running on a regional railway track section. The research was carried out by means of simulation computations. The multibody model of the wagon together with the track was created. Simulation computations were conducted for the empty as well as for the fully loaded state of the wagon. The wheel/rail contact friction coefficient </a:t>
                      </a:r>
                      <a:r>
                        <a:rPr lang="sk-SK" sz="3500" i="1" dirty="0">
                          <a:solidFill>
                            <a:srgbClr val="002060"/>
                          </a:solidFill>
                          <a:latin typeface="Arial" panose="020B0604020202020204" pitchFamily="34" charset="0"/>
                          <a:cs typeface="Arial" panose="020B0604020202020204" pitchFamily="34" charset="0"/>
                        </a:rPr>
                        <a:t>f</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was chosen to the value of 0.38, 0.30 and 0.25. It was found out, that the lower friction coefficient in the wheel/rail contact leads to lower values of the safety factor - the derailment quotient. It means, that the risk of the wagon derailment is lower for value of the lower friction coefficient.</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515115023"/>
              </p:ext>
            </p:extLst>
          </p:nvPr>
        </p:nvGraphicFramePr>
        <p:xfrm>
          <a:off x="1317621" y="40350831"/>
          <a:ext cx="29764038" cy="2240159"/>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7307">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462919">
                <a:tc>
                  <a:txBody>
                    <a:bodyPr/>
                    <a:lstStyle/>
                    <a:p>
                      <a:pPr lvl="0">
                        <a:spcAft>
                          <a:spcPts val="1200"/>
                        </a:spcAft>
                        <a:buNone/>
                      </a:pPr>
                      <a:r>
                        <a:rPr lang="en-US" sz="3500" kern="1200" dirty="0">
                          <a:solidFill>
                            <a:srgbClr val="002060"/>
                          </a:solidFill>
                          <a:latin typeface="Arial"/>
                          <a:ea typeface="+mn-ea"/>
                          <a:cs typeface="Arial"/>
                        </a:rPr>
                        <a:t>This research was also supported by the project VEGA 1/0308/24 and the project KEGA 031ŽU-4/2023.</a:t>
                      </a:r>
                    </a:p>
                    <a:p>
                      <a:pPr lvl="0">
                        <a:spcAft>
                          <a:spcPts val="1200"/>
                        </a:spcAft>
                        <a:buNone/>
                      </a:pPr>
                      <a:r>
                        <a:rPr lang="en-US" sz="3500" kern="1200" dirty="0">
                          <a:solidFill>
                            <a:srgbClr val="002060"/>
                          </a:solidFill>
                          <a:latin typeface="Arial"/>
                          <a:ea typeface="+mn-ea"/>
                          <a:cs typeface="Arial"/>
                        </a:rPr>
                        <a:t>“Funded by the EU </a:t>
                      </a:r>
                      <a:r>
                        <a:rPr lang="en-US" sz="3500" kern="1200" dirty="0" err="1">
                          <a:solidFill>
                            <a:srgbClr val="002060"/>
                          </a:solidFill>
                          <a:latin typeface="Arial"/>
                          <a:ea typeface="+mn-ea"/>
                          <a:cs typeface="Arial"/>
                        </a:rPr>
                        <a:t>NextGenerationEU</a:t>
                      </a:r>
                      <a:r>
                        <a:rPr lang="en-US" sz="3500" kern="1200" dirty="0">
                          <a:solidFill>
                            <a:srgbClr val="002060"/>
                          </a:solidFill>
                          <a:latin typeface="Arial"/>
                          <a:ea typeface="+mn-ea"/>
                          <a:cs typeface="Arial"/>
                        </a:rPr>
                        <a:t> through the Recovery and Resilience Plan for Slovakia under the project No. 09I03-03-V01-00131.”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11" name="BlokTextu 10">
            <a:extLst>
              <a:ext uri="{FF2B5EF4-FFF2-40B4-BE49-F238E27FC236}">
                <a16:creationId xmlns:a16="http://schemas.microsoft.com/office/drawing/2014/main" id="{2566EC92-B778-6AEA-2A5E-63FF0876A35F}"/>
              </a:ext>
            </a:extLst>
          </p:cNvPr>
          <p:cNvSpPr txBox="1"/>
          <p:nvPr/>
        </p:nvSpPr>
        <p:spPr>
          <a:xfrm>
            <a:off x="14030647" y="33549144"/>
            <a:ext cx="16729087" cy="553998"/>
          </a:xfrm>
          <a:prstGeom prst="rect">
            <a:avLst/>
          </a:prstGeom>
          <a:noFill/>
        </p:spPr>
        <p:txBody>
          <a:bodyPr wrap="square" rtlCol="0">
            <a:spAutoFit/>
          </a:bodyPr>
          <a:lstStyle/>
          <a:p>
            <a:pPr algn="ctr"/>
            <a:r>
              <a:rPr lang="en-US" sz="3000" dirty="0">
                <a:effectLst/>
                <a:latin typeface="Arial" panose="020B0604020202020204" pitchFamily="34" charset="0"/>
                <a:ea typeface="SimSun" panose="02010600030101010101" pitchFamily="2" charset="-122"/>
                <a:cs typeface="Arial" panose="020B0604020202020204" pitchFamily="34" charset="0"/>
              </a:rPr>
              <a:t>Fig. </a:t>
            </a:r>
            <a:r>
              <a:rPr lang="sk-SK" sz="3000" dirty="0">
                <a:effectLst/>
                <a:latin typeface="Arial" panose="020B0604020202020204" pitchFamily="34" charset="0"/>
                <a:ea typeface="SimSun" panose="02010600030101010101" pitchFamily="2" charset="-122"/>
                <a:cs typeface="Arial" panose="020B0604020202020204" pitchFamily="34" charset="0"/>
              </a:rPr>
              <a:t>3</a:t>
            </a:r>
            <a:r>
              <a:rPr lang="en-US" sz="3000" dirty="0">
                <a:effectLst/>
                <a:latin typeface="Arial" panose="020B0604020202020204" pitchFamily="34" charset="0"/>
                <a:ea typeface="SimSun" panose="02010600030101010101" pitchFamily="2" charset="-122"/>
                <a:cs typeface="Arial" panose="020B0604020202020204" pitchFamily="34" charset="0"/>
              </a:rPr>
              <a:t>. Derailment quotient for</a:t>
            </a:r>
            <a:r>
              <a:rPr lang="sk-SK" sz="3000" dirty="0">
                <a:effectLst/>
                <a:latin typeface="Arial" panose="020B0604020202020204" pitchFamily="34" charset="0"/>
                <a:ea typeface="SimSun" panose="02010600030101010101" pitchFamily="2" charset="-122"/>
                <a:cs typeface="Arial" panose="020B0604020202020204" pitchFamily="34" charset="0"/>
              </a:rPr>
              <a:t>: </a:t>
            </a:r>
            <a:r>
              <a:rPr lang="en-US" sz="3000" dirty="0">
                <a:effectLst/>
                <a:latin typeface="Arial" panose="020B0604020202020204" pitchFamily="34" charset="0"/>
                <a:ea typeface="SimSun" panose="02010600030101010101" pitchFamily="2" charset="-122"/>
                <a:cs typeface="Arial" panose="020B0604020202020204" pitchFamily="34" charset="0"/>
              </a:rPr>
              <a:t>(a) the empty wagon</a:t>
            </a:r>
            <a:r>
              <a:rPr lang="sk-SK" sz="3000" dirty="0">
                <a:effectLst/>
                <a:latin typeface="Arial" panose="020B0604020202020204" pitchFamily="34" charset="0"/>
                <a:ea typeface="SimSun" panose="02010600030101010101" pitchFamily="2" charset="-122"/>
                <a:cs typeface="Arial" panose="020B0604020202020204" pitchFamily="34" charset="0"/>
              </a:rPr>
              <a:t>, b) </a:t>
            </a:r>
            <a:r>
              <a:rPr lang="en-US" sz="3000" dirty="0">
                <a:effectLst/>
                <a:latin typeface="Arial" panose="020B0604020202020204" pitchFamily="34" charset="0"/>
                <a:ea typeface="SimSun" panose="02010600030101010101" pitchFamily="2" charset="-122"/>
                <a:cs typeface="Arial" panose="020B0604020202020204" pitchFamily="34" charset="0"/>
              </a:rPr>
              <a:t>the loaded wagon.</a:t>
            </a:r>
            <a:endParaRPr lang="sk-SK" sz="3000" dirty="0">
              <a:latin typeface="Arial" panose="020B0604020202020204" pitchFamily="34" charset="0"/>
              <a:cs typeface="Arial" panose="020B0604020202020204" pitchFamily="34" charset="0"/>
            </a:endParaRPr>
          </a:p>
        </p:txBody>
      </p:sp>
      <p:sp>
        <p:nvSpPr>
          <p:cNvPr id="12" name="BlokTextu 11">
            <a:extLst>
              <a:ext uri="{FF2B5EF4-FFF2-40B4-BE49-F238E27FC236}">
                <a16:creationId xmlns:a16="http://schemas.microsoft.com/office/drawing/2014/main" id="{8139EAE8-AA5A-0729-A1C6-4BB5B5DF761E}"/>
              </a:ext>
            </a:extLst>
          </p:cNvPr>
          <p:cNvSpPr txBox="1"/>
          <p:nvPr/>
        </p:nvSpPr>
        <p:spPr>
          <a:xfrm>
            <a:off x="1304404" y="23022969"/>
            <a:ext cx="11598796" cy="11403122"/>
          </a:xfrm>
          <a:prstGeom prst="rect">
            <a:avLst/>
          </a:prstGeom>
          <a:noFill/>
        </p:spPr>
        <p:txBody>
          <a:bodyPr wrap="square" rtlCol="0">
            <a:spAutoFit/>
          </a:bodyPr>
          <a:lstStyle/>
          <a:p>
            <a:pPr algn="just">
              <a:spcAft>
                <a:spcPts val="1200"/>
              </a:spcAft>
            </a:pPr>
            <a:r>
              <a:rPr lang="en-US" sz="3500" dirty="0">
                <a:solidFill>
                  <a:srgbClr val="002060"/>
                </a:solidFill>
                <a:latin typeface="Arial"/>
                <a:cs typeface="Arial"/>
              </a:rPr>
              <a:t>The results are shown in Figure 3. These figures include waveforms of the derailment quotient for the right wheel (shades of green) and for the left wheel (shades of magenta).</a:t>
            </a:r>
            <a:r>
              <a:rPr lang="sk-SK" sz="3500" dirty="0">
                <a:solidFill>
                  <a:srgbClr val="002060"/>
                </a:solidFill>
                <a:latin typeface="Arial"/>
                <a:cs typeface="Arial"/>
              </a:rPr>
              <a:t> </a:t>
            </a:r>
            <a:r>
              <a:rPr lang="en-US" sz="3500" dirty="0">
                <a:solidFill>
                  <a:srgbClr val="002060"/>
                </a:solidFill>
                <a:latin typeface="Arial"/>
                <a:cs typeface="Arial"/>
              </a:rPr>
              <a:t>the empty wagon (Figure 3a) shows worse safety level while running on the track in comparison with the loaded wagon (Figure 3b) for all three frictions coefficient </a:t>
            </a:r>
            <a:r>
              <a:rPr lang="en-US" sz="3500" i="1" dirty="0">
                <a:solidFill>
                  <a:srgbClr val="002060"/>
                </a:solidFill>
                <a:latin typeface="Arial"/>
                <a:cs typeface="Arial"/>
              </a:rPr>
              <a:t>f</a:t>
            </a:r>
            <a:r>
              <a:rPr lang="en-US" sz="3500" dirty="0">
                <a:solidFill>
                  <a:srgbClr val="002060"/>
                </a:solidFill>
                <a:latin typeface="Arial"/>
                <a:cs typeface="Arial"/>
              </a:rPr>
              <a:t>. In the case of the chosen railway track geometry, the right wheel has higher values of the </a:t>
            </a:r>
            <a:r>
              <a:rPr lang="en-US" sz="3500" i="1" dirty="0">
                <a:solidFill>
                  <a:srgbClr val="002060"/>
                </a:solidFill>
                <a:latin typeface="Arial"/>
                <a:cs typeface="Arial"/>
              </a:rPr>
              <a:t>Y/Q</a:t>
            </a:r>
            <a:r>
              <a:rPr lang="en-US" sz="3500" dirty="0">
                <a:solidFill>
                  <a:srgbClr val="002060"/>
                </a:solidFill>
                <a:latin typeface="Arial"/>
                <a:cs typeface="Arial"/>
              </a:rPr>
              <a:t> ratio at the beginning of the running (0 s to 35 s), i.e. the values over 0.6. Farer on the track, after 19 s, the left wheel also reaches higher values of 0.5. The lower values of the friction coefficient, i.e. 0.3 and 0.25 lead to significantly lower values of the </a:t>
            </a:r>
            <a:r>
              <a:rPr lang="en-US" sz="3500" i="1" dirty="0">
                <a:solidFill>
                  <a:srgbClr val="002060"/>
                </a:solidFill>
                <a:latin typeface="Arial"/>
                <a:cs typeface="Arial"/>
              </a:rPr>
              <a:t>Y/Q</a:t>
            </a:r>
            <a:r>
              <a:rPr lang="en-US" sz="3500" dirty="0">
                <a:solidFill>
                  <a:srgbClr val="002060"/>
                </a:solidFill>
                <a:latin typeface="Arial"/>
                <a:cs typeface="Arial"/>
              </a:rPr>
              <a:t> ratio. For the empty wagon, the smallest values are obvious for the right wheel at the beginning of the wagon movement and for the left wheel, these values are also at the beginning of the movement.</a:t>
            </a:r>
            <a:r>
              <a:rPr lang="sk-SK" sz="3500" dirty="0">
                <a:solidFill>
                  <a:srgbClr val="002060"/>
                </a:solidFill>
                <a:latin typeface="Arial"/>
                <a:cs typeface="Arial"/>
              </a:rPr>
              <a:t> </a:t>
            </a:r>
            <a:r>
              <a:rPr lang="en-US" sz="3500" dirty="0">
                <a:solidFill>
                  <a:srgbClr val="002060"/>
                </a:solidFill>
                <a:latin typeface="Arial"/>
                <a:cs typeface="Arial"/>
              </a:rPr>
              <a:t>In the case of a loaded wagon, the derailment quotient </a:t>
            </a:r>
            <a:r>
              <a:rPr lang="en-US" sz="3500" i="1" dirty="0">
                <a:solidFill>
                  <a:srgbClr val="002060"/>
                </a:solidFill>
                <a:latin typeface="Arial"/>
                <a:cs typeface="Arial"/>
              </a:rPr>
              <a:t>Y/Q</a:t>
            </a:r>
            <a:r>
              <a:rPr lang="en-US" sz="3500" dirty="0">
                <a:solidFill>
                  <a:srgbClr val="002060"/>
                </a:solidFill>
                <a:latin typeface="Arial"/>
                <a:cs typeface="Arial"/>
              </a:rPr>
              <a:t> is smaller than in case of the empty wagon. This is the same tendency as was investigated for the other running conditions presented in previous sections. </a:t>
            </a:r>
          </a:p>
        </p:txBody>
      </p:sp>
      <p:sp>
        <p:nvSpPr>
          <p:cNvPr id="15" name="BlokTextu 14">
            <a:extLst>
              <a:ext uri="{FF2B5EF4-FFF2-40B4-BE49-F238E27FC236}">
                <a16:creationId xmlns:a16="http://schemas.microsoft.com/office/drawing/2014/main" id="{88599091-C753-7C6B-23DE-927657FFED57}"/>
              </a:ext>
            </a:extLst>
          </p:cNvPr>
          <p:cNvSpPr txBox="1"/>
          <p:nvPr/>
        </p:nvSpPr>
        <p:spPr>
          <a:xfrm>
            <a:off x="18393190" y="19460803"/>
            <a:ext cx="12866535" cy="553998"/>
          </a:xfrm>
          <a:prstGeom prst="rect">
            <a:avLst/>
          </a:prstGeom>
          <a:noFill/>
        </p:spPr>
        <p:txBody>
          <a:bodyPr wrap="square" rtlCol="0">
            <a:spAutoFit/>
          </a:bodyPr>
          <a:lstStyle/>
          <a:p>
            <a:pPr algn="ctr"/>
            <a:r>
              <a:rPr lang="en-US" sz="3000" dirty="0">
                <a:effectLst/>
                <a:latin typeface="Arial" panose="020B0604020202020204" pitchFamily="34" charset="0"/>
                <a:ea typeface="SimSun" panose="02010600030101010101" pitchFamily="2" charset="-122"/>
                <a:cs typeface="Arial" panose="020B0604020202020204" pitchFamily="34" charset="0"/>
              </a:rPr>
              <a:t>Fig. </a:t>
            </a:r>
            <a:r>
              <a:rPr lang="sk-SK" sz="3000" dirty="0">
                <a:effectLst/>
                <a:latin typeface="Arial" panose="020B0604020202020204" pitchFamily="34" charset="0"/>
                <a:ea typeface="SimSun" panose="02010600030101010101" pitchFamily="2" charset="-122"/>
                <a:cs typeface="Arial" panose="020B0604020202020204" pitchFamily="34" charset="0"/>
              </a:rPr>
              <a:t>1</a:t>
            </a:r>
            <a:r>
              <a:rPr lang="en-US" sz="3000" dirty="0">
                <a:effectLst/>
                <a:latin typeface="Arial" panose="020B0604020202020204" pitchFamily="34" charset="0"/>
                <a:ea typeface="SimSun" panose="02010600030101010101" pitchFamily="2" charset="-122"/>
                <a:cs typeface="Arial" panose="020B0604020202020204" pitchFamily="34" charset="0"/>
              </a:rPr>
              <a:t>. </a:t>
            </a:r>
            <a:r>
              <a:rPr lang="sk-SK" sz="3000" dirty="0">
                <a:effectLst/>
                <a:latin typeface="Arial" panose="020B0604020202020204" pitchFamily="34" charset="0"/>
                <a:ea typeface="SimSun" panose="02010600030101010101" pitchFamily="2" charset="-122"/>
                <a:cs typeface="Arial" panose="020B0604020202020204" pitchFamily="34" charset="0"/>
              </a:rPr>
              <a:t>(a) </a:t>
            </a:r>
            <a:r>
              <a:rPr lang="sk-SK" sz="3000" dirty="0">
                <a:latin typeface="Arial" panose="020B0604020202020204" pitchFamily="34" charset="0"/>
                <a:ea typeface="SimSun" panose="02010600030101010101" pitchFamily="2" charset="-122"/>
                <a:cs typeface="Arial" panose="020B0604020202020204" pitchFamily="34" charset="0"/>
              </a:rPr>
              <a:t>T</a:t>
            </a:r>
            <a:r>
              <a:rPr lang="en-US" sz="3000" dirty="0">
                <a:effectLst/>
                <a:latin typeface="Arial" panose="020B0604020202020204" pitchFamily="34" charset="0"/>
                <a:ea typeface="SimSun" panose="02010600030101010101" pitchFamily="2" charset="-122"/>
                <a:cs typeface="Arial" panose="020B0604020202020204" pitchFamily="34" charset="0"/>
              </a:rPr>
              <a:t>he Y25 bogie model</a:t>
            </a:r>
            <a:r>
              <a:rPr lang="sk-SK" sz="3000" dirty="0">
                <a:effectLst/>
                <a:latin typeface="Arial" panose="020B0604020202020204" pitchFamily="34" charset="0"/>
                <a:ea typeface="SimSun" panose="02010600030101010101" pitchFamily="2" charset="-122"/>
                <a:cs typeface="Arial" panose="020B0604020202020204" pitchFamily="34" charset="0"/>
              </a:rPr>
              <a:t>, (b) </a:t>
            </a:r>
            <a:r>
              <a:rPr lang="en-US" sz="3000" dirty="0">
                <a:effectLst/>
                <a:latin typeface="Arial" panose="020B0604020202020204" pitchFamily="34" charset="0"/>
                <a:ea typeface="SimSun" panose="02010600030101010101" pitchFamily="2" charset="-122"/>
                <a:cs typeface="Arial" panose="020B0604020202020204" pitchFamily="34" charset="0"/>
              </a:rPr>
              <a:t>the loaded long freight wagon model</a:t>
            </a:r>
            <a:endParaRPr lang="sk-SK" sz="3000" dirty="0">
              <a:latin typeface="Arial" panose="020B0604020202020204" pitchFamily="34" charset="0"/>
              <a:cs typeface="Arial" panose="020B0604020202020204" pitchFamily="34" charset="0"/>
            </a:endParaRPr>
          </a:p>
        </p:txBody>
      </p:sp>
      <p:sp>
        <p:nvSpPr>
          <p:cNvPr id="16" name="BlokTextu 15">
            <a:extLst>
              <a:ext uri="{FF2B5EF4-FFF2-40B4-BE49-F238E27FC236}">
                <a16:creationId xmlns:a16="http://schemas.microsoft.com/office/drawing/2014/main" id="{E728B732-3802-5750-76FD-F42DEBDD26BE}"/>
              </a:ext>
            </a:extLst>
          </p:cNvPr>
          <p:cNvSpPr txBox="1"/>
          <p:nvPr/>
        </p:nvSpPr>
        <p:spPr>
          <a:xfrm>
            <a:off x="1304403" y="14294633"/>
            <a:ext cx="17566289" cy="5339923"/>
          </a:xfrm>
          <a:prstGeom prst="rect">
            <a:avLst/>
          </a:prstGeom>
          <a:noFill/>
        </p:spPr>
        <p:txBody>
          <a:bodyPr wrap="square" rtlCol="0">
            <a:spAutoFit/>
          </a:bodyPr>
          <a:lstStyle/>
          <a:p>
            <a:pPr algn="just"/>
            <a:r>
              <a:rPr lang="en-US" sz="3500" dirty="0">
                <a:solidFill>
                  <a:srgbClr val="002060"/>
                </a:solidFill>
                <a:latin typeface="Arial"/>
                <a:cs typeface="Arial"/>
              </a:rPr>
              <a:t>A commercial multibody software </a:t>
            </a:r>
            <a:r>
              <a:rPr lang="en-US" sz="3500" dirty="0" err="1">
                <a:solidFill>
                  <a:srgbClr val="002060"/>
                </a:solidFill>
                <a:latin typeface="Arial"/>
                <a:cs typeface="Arial"/>
              </a:rPr>
              <a:t>Simpack</a:t>
            </a:r>
            <a:r>
              <a:rPr lang="en-US" sz="3500" dirty="0">
                <a:solidFill>
                  <a:srgbClr val="002060"/>
                </a:solidFill>
                <a:latin typeface="Arial"/>
                <a:cs typeface="Arial"/>
              </a:rPr>
              <a:t> was used for this research.</a:t>
            </a:r>
            <a:r>
              <a:rPr lang="sk-SK" sz="3500" dirty="0">
                <a:solidFill>
                  <a:srgbClr val="002060"/>
                </a:solidFill>
                <a:latin typeface="Arial"/>
                <a:cs typeface="Arial"/>
              </a:rPr>
              <a:t> </a:t>
            </a:r>
            <a:r>
              <a:rPr lang="en-US" sz="3500" dirty="0">
                <a:solidFill>
                  <a:srgbClr val="002060"/>
                </a:solidFill>
                <a:latin typeface="Arial"/>
                <a:cs typeface="Arial"/>
              </a:rPr>
              <a:t>The created multibody model of the freight wagon includes three substructures, i.e. two Y25 bogie models and the wagon body.</a:t>
            </a:r>
            <a:r>
              <a:rPr lang="sk-SK" sz="3500" dirty="0">
                <a:solidFill>
                  <a:srgbClr val="002060"/>
                </a:solidFill>
                <a:latin typeface="Arial"/>
                <a:cs typeface="Arial"/>
              </a:rPr>
              <a:t> </a:t>
            </a:r>
            <a:r>
              <a:rPr lang="en-US" sz="3500" dirty="0">
                <a:solidFill>
                  <a:srgbClr val="002060"/>
                </a:solidFill>
                <a:latin typeface="Arial"/>
                <a:cs typeface="Arial"/>
              </a:rPr>
              <a:t>The Y25 bogie model includes seven rigid bodies (a bogie frame, four </a:t>
            </a:r>
            <a:r>
              <a:rPr lang="en-US" sz="3500" dirty="0" err="1">
                <a:solidFill>
                  <a:srgbClr val="002060"/>
                </a:solidFill>
                <a:latin typeface="Arial"/>
                <a:cs typeface="Arial"/>
              </a:rPr>
              <a:t>axleboxes</a:t>
            </a:r>
            <a:r>
              <a:rPr lang="en-US" sz="3500" dirty="0">
                <a:solidFill>
                  <a:srgbClr val="002060"/>
                </a:solidFill>
                <a:latin typeface="Arial"/>
                <a:cs typeface="Arial"/>
              </a:rPr>
              <a:t> and two wheelsets), which are connected by massless springs and dampers. The main indicator of safety wagon running is the derailment quotient. The derailment quotient expresses a mutual relation between vertical wheel forces </a:t>
            </a:r>
            <a:r>
              <a:rPr lang="en-US" sz="3500" i="1" dirty="0">
                <a:solidFill>
                  <a:srgbClr val="002060"/>
                </a:solidFill>
                <a:latin typeface="Arial"/>
                <a:cs typeface="Arial"/>
              </a:rPr>
              <a:t>Q</a:t>
            </a:r>
            <a:r>
              <a:rPr lang="en-US" sz="3500" dirty="0">
                <a:solidFill>
                  <a:srgbClr val="002060"/>
                </a:solidFill>
                <a:latin typeface="Arial"/>
                <a:cs typeface="Arial"/>
              </a:rPr>
              <a:t> and lateral wheel forces </a:t>
            </a:r>
            <a:r>
              <a:rPr lang="en-US" sz="3500" i="1" dirty="0">
                <a:solidFill>
                  <a:srgbClr val="002060"/>
                </a:solidFill>
                <a:latin typeface="Arial"/>
                <a:cs typeface="Arial"/>
              </a:rPr>
              <a:t>Y</a:t>
            </a:r>
            <a:r>
              <a:rPr lang="en-US" sz="3500" dirty="0">
                <a:solidFill>
                  <a:srgbClr val="002060"/>
                </a:solidFill>
                <a:latin typeface="Arial"/>
                <a:cs typeface="Arial"/>
              </a:rPr>
              <a:t> and it comes from the formulation written in UIC 518</a:t>
            </a:r>
            <a:r>
              <a:rPr lang="sk-SK" sz="3500" dirty="0">
                <a:solidFill>
                  <a:srgbClr val="002060"/>
                </a:solidFill>
                <a:latin typeface="Arial"/>
                <a:cs typeface="Arial"/>
              </a:rPr>
              <a:t>:</a:t>
            </a:r>
            <a:endParaRPr lang="en-US" sz="3500" dirty="0">
              <a:solidFill>
                <a:srgbClr val="002060"/>
              </a:solidFill>
              <a:latin typeface="Arial"/>
              <a:cs typeface="Arial"/>
            </a:endParaRPr>
          </a:p>
          <a:p>
            <a:pPr algn="just"/>
            <a:endParaRPr lang="sk-SK" sz="9600" dirty="0">
              <a:solidFill>
                <a:srgbClr val="002060"/>
              </a:solidFill>
              <a:latin typeface="Arial"/>
              <a:cs typeface="Arial"/>
            </a:endParaRPr>
          </a:p>
        </p:txBody>
      </p:sp>
      <p:sp>
        <p:nvSpPr>
          <p:cNvPr id="22" name="BlokTextu 21">
            <a:extLst>
              <a:ext uri="{FF2B5EF4-FFF2-40B4-BE49-F238E27FC236}">
                <a16:creationId xmlns:a16="http://schemas.microsoft.com/office/drawing/2014/main" id="{1CA6F448-3B20-64D7-226C-90FC5734745D}"/>
              </a:ext>
            </a:extLst>
          </p:cNvPr>
          <p:cNvSpPr txBox="1"/>
          <p:nvPr/>
        </p:nvSpPr>
        <p:spPr>
          <a:xfrm>
            <a:off x="1304403" y="34293655"/>
            <a:ext cx="29365527" cy="1708160"/>
          </a:xfrm>
          <a:prstGeom prst="rect">
            <a:avLst/>
          </a:prstGeom>
          <a:noFill/>
        </p:spPr>
        <p:txBody>
          <a:bodyPr wrap="square" rtlCol="0">
            <a:spAutoFit/>
          </a:bodyPr>
          <a:lstStyle/>
          <a:p>
            <a:pPr algn="just"/>
            <a:r>
              <a:rPr lang="en-US" sz="3500" dirty="0">
                <a:solidFill>
                  <a:srgbClr val="002060"/>
                </a:solidFill>
                <a:latin typeface="Arial"/>
                <a:cs typeface="Arial"/>
              </a:rPr>
              <a:t>The smallest values are for the </a:t>
            </a:r>
            <a:r>
              <a:rPr lang="en-US" sz="3500" i="1" dirty="0">
                <a:solidFill>
                  <a:srgbClr val="002060"/>
                </a:solidFill>
                <a:latin typeface="Arial"/>
                <a:cs typeface="Arial"/>
              </a:rPr>
              <a:t>f</a:t>
            </a:r>
            <a:r>
              <a:rPr lang="en-US" sz="3500" dirty="0">
                <a:solidFill>
                  <a:srgbClr val="002060"/>
                </a:solidFill>
                <a:latin typeface="Arial"/>
                <a:cs typeface="Arial"/>
              </a:rPr>
              <a:t> = 0.25 and highest values are for the </a:t>
            </a:r>
            <a:r>
              <a:rPr lang="en-US" sz="3500" i="1" dirty="0">
                <a:solidFill>
                  <a:srgbClr val="002060"/>
                </a:solidFill>
                <a:latin typeface="Arial"/>
                <a:cs typeface="Arial"/>
              </a:rPr>
              <a:t>f</a:t>
            </a:r>
            <a:r>
              <a:rPr lang="en-US" sz="3500" dirty="0">
                <a:solidFill>
                  <a:srgbClr val="002060"/>
                </a:solidFill>
                <a:latin typeface="Arial"/>
                <a:cs typeface="Arial"/>
              </a:rPr>
              <a:t> = 0.38. In comparison with the empty wagon running, the loaded wagon shows a higher level of the running safety for all three friction coefficients. The derailment quotient </a:t>
            </a:r>
            <a:r>
              <a:rPr lang="en-US" sz="3500" i="1" dirty="0">
                <a:solidFill>
                  <a:srgbClr val="002060"/>
                </a:solidFill>
                <a:latin typeface="Arial"/>
                <a:cs typeface="Arial"/>
              </a:rPr>
              <a:t>Y/Q</a:t>
            </a:r>
            <a:r>
              <a:rPr lang="en-US" sz="3500" dirty="0">
                <a:solidFill>
                  <a:srgbClr val="002060"/>
                </a:solidFill>
                <a:latin typeface="Arial"/>
                <a:cs typeface="Arial"/>
              </a:rPr>
              <a:t> is the most important output quantity from the safety point of view. It expresses a ratio of the safe operation of the wagon on the track under the given conditions.</a:t>
            </a:r>
            <a:endParaRPr lang="sk-SK" sz="3500" dirty="0">
              <a:solidFill>
                <a:srgbClr val="002060"/>
              </a:solidFill>
              <a:latin typeface="Arial"/>
              <a:cs typeface="Arial"/>
            </a:endParaRPr>
          </a:p>
        </p:txBody>
      </p:sp>
      <p:sp>
        <p:nvSpPr>
          <p:cNvPr id="23" name="Rectangle 2">
            <a:extLst>
              <a:ext uri="{FF2B5EF4-FFF2-40B4-BE49-F238E27FC236}">
                <a16:creationId xmlns:a16="http://schemas.microsoft.com/office/drawing/2014/main" id="{84F1CAFB-9198-2F5C-4CF6-973BC1CBCA2B}"/>
              </a:ext>
            </a:extLst>
          </p:cNvPr>
          <p:cNvSpPr>
            <a:spLocks noChangeArrowheads="1"/>
          </p:cNvSpPr>
          <p:nvPr/>
        </p:nvSpPr>
        <p:spPr bwMode="auto">
          <a:xfrm>
            <a:off x="0" y="0"/>
            <a:ext cx="32399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k-SK"/>
          </a:p>
        </p:txBody>
      </p:sp>
      <p:sp>
        <p:nvSpPr>
          <p:cNvPr id="28" name="BlokTextu 27">
            <a:extLst>
              <a:ext uri="{FF2B5EF4-FFF2-40B4-BE49-F238E27FC236}">
                <a16:creationId xmlns:a16="http://schemas.microsoft.com/office/drawing/2014/main" id="{F4C2C597-75B2-122C-E676-8879BFCB5F2F}"/>
              </a:ext>
            </a:extLst>
          </p:cNvPr>
          <p:cNvSpPr txBox="1"/>
          <p:nvPr/>
        </p:nvSpPr>
        <p:spPr>
          <a:xfrm>
            <a:off x="10927007" y="20172250"/>
            <a:ext cx="19895324" cy="1708160"/>
          </a:xfrm>
          <a:prstGeom prst="rect">
            <a:avLst/>
          </a:prstGeom>
          <a:noFill/>
        </p:spPr>
        <p:txBody>
          <a:bodyPr wrap="square" rtlCol="0">
            <a:spAutoFit/>
          </a:bodyPr>
          <a:lstStyle/>
          <a:p>
            <a:pPr algn="just"/>
            <a:r>
              <a:rPr lang="en-US" sz="3500" dirty="0">
                <a:solidFill>
                  <a:srgbClr val="002060"/>
                </a:solidFill>
                <a:latin typeface="Arial"/>
                <a:cs typeface="Arial"/>
              </a:rPr>
              <a:t>where </a:t>
            </a:r>
            <a:r>
              <a:rPr lang="en-US" sz="3500" i="1" dirty="0">
                <a:solidFill>
                  <a:srgbClr val="002060"/>
                </a:solidFill>
                <a:latin typeface="Arial"/>
                <a:cs typeface="Arial"/>
              </a:rPr>
              <a:t>φ</a:t>
            </a:r>
            <a:r>
              <a:rPr lang="en-US" sz="3500" dirty="0">
                <a:solidFill>
                  <a:srgbClr val="002060"/>
                </a:solidFill>
                <a:latin typeface="Arial"/>
                <a:cs typeface="Arial"/>
              </a:rPr>
              <a:t> is the wheel flange angle and </a:t>
            </a:r>
            <a:r>
              <a:rPr lang="en-US" sz="3500" i="1" dirty="0">
                <a:solidFill>
                  <a:srgbClr val="002060"/>
                </a:solidFill>
                <a:latin typeface="Arial"/>
                <a:cs typeface="Arial"/>
              </a:rPr>
              <a:t>f</a:t>
            </a:r>
            <a:r>
              <a:rPr lang="en-US" sz="3500" dirty="0">
                <a:solidFill>
                  <a:srgbClr val="002060"/>
                </a:solidFill>
                <a:latin typeface="Arial"/>
                <a:cs typeface="Arial"/>
              </a:rPr>
              <a:t> is the friction coefficient. This formulation is also included in the UIC standard, where the maximal permissible values of the derailment quotient </a:t>
            </a:r>
            <a:r>
              <a:rPr lang="en-US" sz="3500" i="1" dirty="0">
                <a:solidFill>
                  <a:srgbClr val="002060"/>
                </a:solidFill>
                <a:latin typeface="Arial"/>
                <a:cs typeface="Arial"/>
              </a:rPr>
              <a:t>Y</a:t>
            </a:r>
            <a:r>
              <a:rPr lang="en-US" sz="3500" dirty="0">
                <a:solidFill>
                  <a:srgbClr val="002060"/>
                </a:solidFill>
                <a:latin typeface="Arial"/>
                <a:cs typeface="Arial"/>
              </a:rPr>
              <a:t>/</a:t>
            </a:r>
            <a:r>
              <a:rPr lang="en-US" sz="3500" i="1" dirty="0">
                <a:solidFill>
                  <a:srgbClr val="002060"/>
                </a:solidFill>
                <a:latin typeface="Arial"/>
                <a:cs typeface="Arial"/>
              </a:rPr>
              <a:t>Q</a:t>
            </a:r>
            <a:r>
              <a:rPr lang="en-US" sz="3500" dirty="0">
                <a:solidFill>
                  <a:srgbClr val="002060"/>
                </a:solidFill>
                <a:latin typeface="Arial"/>
                <a:cs typeface="Arial"/>
              </a:rPr>
              <a:t> are prescribed. An illustration of the wheel/rail contact interaction is shown in Figure 2.</a:t>
            </a:r>
            <a:endParaRPr lang="sk-SK" sz="3500" dirty="0">
              <a:solidFill>
                <a:srgbClr val="002060"/>
              </a:solidFill>
              <a:latin typeface="Arial"/>
              <a:cs typeface="Arial"/>
            </a:endParaRPr>
          </a:p>
        </p:txBody>
      </p:sp>
      <p:sp>
        <p:nvSpPr>
          <p:cNvPr id="29" name="Rectangle 6">
            <a:extLst>
              <a:ext uri="{FF2B5EF4-FFF2-40B4-BE49-F238E27FC236}">
                <a16:creationId xmlns:a16="http://schemas.microsoft.com/office/drawing/2014/main" id="{3C69360B-7D23-4D3A-0CB3-5724D2DE1057}"/>
              </a:ext>
            </a:extLst>
          </p:cNvPr>
          <p:cNvSpPr>
            <a:spLocks noChangeArrowheads="1"/>
          </p:cNvSpPr>
          <p:nvPr/>
        </p:nvSpPr>
        <p:spPr bwMode="auto">
          <a:xfrm>
            <a:off x="26890093" y="12617033"/>
            <a:ext cx="32399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k-SK"/>
          </a:p>
        </p:txBody>
      </p:sp>
      <p:pic>
        <p:nvPicPr>
          <p:cNvPr id="8" name="Obrázok 7">
            <a:extLst>
              <a:ext uri="{FF2B5EF4-FFF2-40B4-BE49-F238E27FC236}">
                <a16:creationId xmlns:a16="http://schemas.microsoft.com/office/drawing/2014/main" id="{41D1746F-735C-21E3-9746-1602B289CA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02965" y="23167063"/>
            <a:ext cx="18000000" cy="5045542"/>
          </a:xfrm>
          <a:prstGeom prst="rect">
            <a:avLst/>
          </a:prstGeom>
        </p:spPr>
      </p:pic>
      <p:pic>
        <p:nvPicPr>
          <p:cNvPr id="9" name="Obrázok 8">
            <a:extLst>
              <a:ext uri="{FF2B5EF4-FFF2-40B4-BE49-F238E27FC236}">
                <a16:creationId xmlns:a16="http://schemas.microsoft.com/office/drawing/2014/main" id="{726226BD-C5E0-62D9-066E-7A91C4E381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59323" y="28360626"/>
            <a:ext cx="18000000" cy="5008980"/>
          </a:xfrm>
          <a:prstGeom prst="rect">
            <a:avLst/>
          </a:prstGeom>
        </p:spPr>
      </p:pic>
      <p:pic>
        <p:nvPicPr>
          <p:cNvPr id="10" name="Obrázok 9" descr="Obrázok, na ktorom je náčrt&#10;&#10;Automaticky generovaný popis">
            <a:extLst>
              <a:ext uri="{FF2B5EF4-FFF2-40B4-BE49-F238E27FC236}">
                <a16:creationId xmlns:a16="http://schemas.microsoft.com/office/drawing/2014/main" id="{A7CA76EA-16C6-B447-BF15-0D14F896D292}"/>
              </a:ext>
            </a:extLst>
          </p:cNvPr>
          <p:cNvPicPr>
            <a:picLocks noChangeAspect="1"/>
          </p:cNvPicPr>
          <p:nvPr/>
        </p:nvPicPr>
        <p:blipFill>
          <a:blip r:embed="rId6" cstate="print">
            <a:extLst>
              <a:ext uri="{28A0092B-C50C-407E-A947-70E740481C1C}">
                <a14:useLocalDpi xmlns:a14="http://schemas.microsoft.com/office/drawing/2010/main" val="0"/>
              </a:ext>
            </a:extLst>
          </a:blip>
          <a:srcRect l="62397"/>
          <a:stretch/>
        </p:blipFill>
        <p:spPr>
          <a:xfrm>
            <a:off x="25247698" y="14358954"/>
            <a:ext cx="5761428" cy="5073839"/>
          </a:xfrm>
          <a:prstGeom prst="rect">
            <a:avLst/>
          </a:prstGeom>
        </p:spPr>
      </p:pic>
      <p:pic>
        <p:nvPicPr>
          <p:cNvPr id="26" name="Obrázok 25" descr="Obrázok, na ktorom je náčrt&#10;&#10;Automaticky generovaný popis">
            <a:extLst>
              <a:ext uri="{FF2B5EF4-FFF2-40B4-BE49-F238E27FC236}">
                <a16:creationId xmlns:a16="http://schemas.microsoft.com/office/drawing/2014/main" id="{6038BFD2-00F0-1817-5364-01D271F43AD1}"/>
              </a:ext>
            </a:extLst>
          </p:cNvPr>
          <p:cNvPicPr>
            <a:picLocks noChangeAspect="1"/>
          </p:cNvPicPr>
          <p:nvPr/>
        </p:nvPicPr>
        <p:blipFill>
          <a:blip r:embed="rId6" cstate="print">
            <a:extLst>
              <a:ext uri="{28A0092B-C50C-407E-A947-70E740481C1C}">
                <a14:useLocalDpi xmlns:a14="http://schemas.microsoft.com/office/drawing/2010/main" val="0"/>
              </a:ext>
            </a:extLst>
          </a:blip>
          <a:srcRect r="58843"/>
          <a:stretch/>
        </p:blipFill>
        <p:spPr>
          <a:xfrm>
            <a:off x="18870692" y="14358954"/>
            <a:ext cx="6279811" cy="5052806"/>
          </a:xfrm>
          <a:prstGeom prst="rect">
            <a:avLst/>
          </a:prstGeom>
        </p:spPr>
      </p:pic>
      <p:graphicFrame>
        <p:nvGraphicFramePr>
          <p:cNvPr id="32" name="Objekt 31">
            <a:extLst>
              <a:ext uri="{FF2B5EF4-FFF2-40B4-BE49-F238E27FC236}">
                <a16:creationId xmlns:a16="http://schemas.microsoft.com/office/drawing/2014/main" id="{3122C319-03BF-FD4E-115D-3FF2D8565E8C}"/>
              </a:ext>
            </a:extLst>
          </p:cNvPr>
          <p:cNvGraphicFramePr>
            <a:graphicFrameLocks noChangeAspect="1"/>
          </p:cNvGraphicFramePr>
          <p:nvPr>
            <p:extLst>
              <p:ext uri="{D42A27DB-BD31-4B8C-83A1-F6EECF244321}">
                <p14:modId xmlns:p14="http://schemas.microsoft.com/office/powerpoint/2010/main" val="1935445062"/>
              </p:ext>
            </p:extLst>
          </p:nvPr>
        </p:nvGraphicFramePr>
        <p:xfrm>
          <a:off x="13940843" y="18121749"/>
          <a:ext cx="4119081" cy="1499883"/>
        </p:xfrm>
        <a:graphic>
          <a:graphicData uri="http://schemas.openxmlformats.org/presentationml/2006/ole">
            <mc:AlternateContent xmlns:mc="http://schemas.openxmlformats.org/markup-compatibility/2006">
              <mc:Choice xmlns:v="urn:schemas-microsoft-com:vml" Requires="v">
                <p:oleObj name="Equation" r:id="rId7" imgW="1155199" imgH="406224" progId="Equation.DSMT4">
                  <p:embed/>
                </p:oleObj>
              </mc:Choice>
              <mc:Fallback>
                <p:oleObj name="Equation" r:id="rId7" imgW="1155199" imgH="406224" progId="Equation.DSMT4">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940843" y="18121749"/>
                        <a:ext cx="4119081" cy="1499883"/>
                      </a:xfrm>
                      <a:prstGeom prst="rect">
                        <a:avLst/>
                      </a:prstGeom>
                      <a:noFill/>
                    </p:spPr>
                  </p:pic>
                </p:oleObj>
              </mc:Fallback>
            </mc:AlternateContent>
          </a:graphicData>
        </a:graphic>
      </p:graphicFrame>
      <p:pic>
        <p:nvPicPr>
          <p:cNvPr id="33" name="Obrázok 32">
            <a:extLst>
              <a:ext uri="{FF2B5EF4-FFF2-40B4-BE49-F238E27FC236}">
                <a16:creationId xmlns:a16="http://schemas.microsoft.com/office/drawing/2014/main" id="{D836C672-8E8D-0125-AAB0-E88211FD141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8367" y="18117007"/>
            <a:ext cx="8731289" cy="3205325"/>
          </a:xfrm>
          <a:prstGeom prst="rect">
            <a:avLst/>
          </a:prstGeom>
        </p:spPr>
      </p:pic>
      <p:sp>
        <p:nvSpPr>
          <p:cNvPr id="34" name="BlokTextu 33">
            <a:extLst>
              <a:ext uri="{FF2B5EF4-FFF2-40B4-BE49-F238E27FC236}">
                <a16:creationId xmlns:a16="http://schemas.microsoft.com/office/drawing/2014/main" id="{B1EE9F67-CB68-0CF6-E7E9-14DC9856D764}"/>
              </a:ext>
            </a:extLst>
          </p:cNvPr>
          <p:cNvSpPr txBox="1"/>
          <p:nvPr/>
        </p:nvSpPr>
        <p:spPr>
          <a:xfrm>
            <a:off x="1790250" y="21319612"/>
            <a:ext cx="8999295" cy="553998"/>
          </a:xfrm>
          <a:prstGeom prst="rect">
            <a:avLst/>
          </a:prstGeom>
          <a:noFill/>
        </p:spPr>
        <p:txBody>
          <a:bodyPr wrap="square" rtlCol="0">
            <a:spAutoFit/>
          </a:bodyPr>
          <a:lstStyle/>
          <a:p>
            <a:pPr algn="ctr"/>
            <a:r>
              <a:rPr lang="en-US" sz="3000" dirty="0">
                <a:effectLst/>
                <a:latin typeface="Arial" panose="020B0604020202020204" pitchFamily="34" charset="0"/>
                <a:ea typeface="SimSun" panose="02010600030101010101" pitchFamily="2" charset="-122"/>
                <a:cs typeface="Arial" panose="020B0604020202020204" pitchFamily="34" charset="0"/>
              </a:rPr>
              <a:t>Fig. </a:t>
            </a:r>
            <a:r>
              <a:rPr lang="sk-SK" sz="3000" dirty="0">
                <a:effectLst/>
                <a:latin typeface="Arial" panose="020B0604020202020204" pitchFamily="34" charset="0"/>
                <a:ea typeface="SimSun" panose="02010600030101010101" pitchFamily="2" charset="-122"/>
                <a:cs typeface="Arial" panose="020B0604020202020204" pitchFamily="34" charset="0"/>
              </a:rPr>
              <a:t>2</a:t>
            </a:r>
            <a:r>
              <a:rPr lang="en-US" sz="3000" dirty="0">
                <a:effectLst/>
                <a:latin typeface="Arial" panose="020B0604020202020204" pitchFamily="34" charset="0"/>
                <a:ea typeface="SimSun" panose="02010600030101010101" pitchFamily="2" charset="-122"/>
                <a:cs typeface="Arial" panose="020B0604020202020204" pitchFamily="34" charset="0"/>
              </a:rPr>
              <a:t>. A scheme of wheel/rail contact of a wheelset</a:t>
            </a:r>
            <a:r>
              <a:rPr lang="sk-SK" sz="3000" dirty="0">
                <a:effectLst/>
                <a:latin typeface="Arial" panose="020B0604020202020204" pitchFamily="34" charset="0"/>
                <a:ea typeface="SimSun" panose="02010600030101010101" pitchFamily="2" charset="-122"/>
                <a:cs typeface="Arial" panose="020B0604020202020204" pitchFamily="34" charset="0"/>
              </a:rPr>
              <a:t>.</a:t>
            </a:r>
            <a:endParaRPr lang="sk-SK"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147</TotalTime>
  <Words>976</Words>
  <Application>Microsoft Office PowerPoint</Application>
  <PresentationFormat>Vlastná</PresentationFormat>
  <Paragraphs>24</Paragraphs>
  <Slides>1</Slides>
  <Notes>0</Notes>
  <HiddenSlides>0</HiddenSlides>
  <MMClips>0</MMClips>
  <ScaleCrop>false</ScaleCrop>
  <HeadingPairs>
    <vt:vector size="8" baseType="variant">
      <vt:variant>
        <vt:lpstr>Použité písma</vt:lpstr>
      </vt:variant>
      <vt:variant>
        <vt:i4>3</vt:i4>
      </vt:variant>
      <vt:variant>
        <vt:lpstr>Motív</vt:lpstr>
      </vt:variant>
      <vt:variant>
        <vt:i4>1</vt:i4>
      </vt:variant>
      <vt:variant>
        <vt:lpstr>Vložené servery OLE</vt:lpstr>
      </vt:variant>
      <vt:variant>
        <vt:i4>1</vt:i4>
      </vt:variant>
      <vt:variant>
        <vt:lpstr>Nadpisy snímok</vt:lpstr>
      </vt:variant>
      <vt:variant>
        <vt:i4>1</vt:i4>
      </vt:variant>
    </vt:vector>
  </HeadingPairs>
  <TitlesOfParts>
    <vt:vector size="6" baseType="lpstr">
      <vt:lpstr>Aptos</vt:lpstr>
      <vt:lpstr>Aptos Display</vt:lpstr>
      <vt:lpstr>Arial</vt:lpstr>
      <vt:lpstr>Motív Office</vt:lpstr>
      <vt:lpstr>MathType 6.0 Equation</vt:lpstr>
      <vt:lpstr>Analysis of long freight wagon running safety depending on wheel/rail contact friction coefficient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Ján Dižo</cp:lastModifiedBy>
  <cp:revision>14</cp:revision>
  <dcterms:created xsi:type="dcterms:W3CDTF">2024-08-16T05:44:32Z</dcterms:created>
  <dcterms:modified xsi:type="dcterms:W3CDTF">2025-03-27T12:14:39Z</dcterms:modified>
</cp:coreProperties>
</file>