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399288" cy="43200638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5FB606-7C89-4A62-AB01-A5399DC19438}" v="63" dt="2025-04-04T14:12:50.5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redný štýl 2 - zvýrazneni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redný štýl 2 - zvýrazneni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3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360000" cy="3600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úš Kováč" userId="7d7e613e-3309-4bac-a0ec-4ab0798af475" providerId="ADAL" clId="{AD5FB606-7C89-4A62-AB01-A5399DC19438}"/>
    <pc:docChg chg="undo redo custSel modSld">
      <pc:chgData name="Matúš Kováč" userId="7d7e613e-3309-4bac-a0ec-4ab0798af475" providerId="ADAL" clId="{AD5FB606-7C89-4A62-AB01-A5399DC19438}" dt="2025-04-04T14:39:42.149" v="1122" actId="14100"/>
      <pc:docMkLst>
        <pc:docMk/>
      </pc:docMkLst>
      <pc:sldChg chg="addSp delSp modSp mod">
        <pc:chgData name="Matúš Kováč" userId="7d7e613e-3309-4bac-a0ec-4ab0798af475" providerId="ADAL" clId="{AD5FB606-7C89-4A62-AB01-A5399DC19438}" dt="2025-04-04T14:39:42.149" v="1122" actId="14100"/>
        <pc:sldMkLst>
          <pc:docMk/>
          <pc:sldMk cId="4012650382" sldId="256"/>
        </pc:sldMkLst>
        <pc:spChg chg="mod">
          <ac:chgData name="Matúš Kováč" userId="7d7e613e-3309-4bac-a0ec-4ab0798af475" providerId="ADAL" clId="{AD5FB606-7C89-4A62-AB01-A5399DC19438}" dt="2025-04-04T07:45:37.084" v="0"/>
          <ac:spMkLst>
            <pc:docMk/>
            <pc:sldMk cId="4012650382" sldId="256"/>
            <ac:spMk id="2" creationId="{04485B6B-23BC-231D-64B8-F3879E81DC40}"/>
          </ac:spMkLst>
        </pc:spChg>
        <pc:spChg chg="mod">
          <ac:chgData name="Matúš Kováč" userId="7d7e613e-3309-4bac-a0ec-4ab0798af475" providerId="ADAL" clId="{AD5FB606-7C89-4A62-AB01-A5399DC19438}" dt="2025-04-04T07:48:38.062" v="64" actId="6549"/>
          <ac:spMkLst>
            <pc:docMk/>
            <pc:sldMk cId="4012650382" sldId="256"/>
            <ac:spMk id="6" creationId="{DF8CDE15-6E90-630A-763A-5AC0CFF0B2A5}"/>
          </ac:spMkLst>
        </pc:spChg>
        <pc:spChg chg="mod">
          <ac:chgData name="Matúš Kováč" userId="7d7e613e-3309-4bac-a0ec-4ab0798af475" providerId="ADAL" clId="{AD5FB606-7C89-4A62-AB01-A5399DC19438}" dt="2025-04-04T07:49:56.157" v="79" actId="9"/>
          <ac:spMkLst>
            <pc:docMk/>
            <pc:sldMk cId="4012650382" sldId="256"/>
            <ac:spMk id="7" creationId="{20F7CD64-85F1-247D-E70C-3773FAB96CA9}"/>
          </ac:spMkLst>
        </pc:spChg>
        <pc:spChg chg="add del mod">
          <ac:chgData name="Matúš Kováč" userId="7d7e613e-3309-4bac-a0ec-4ab0798af475" providerId="ADAL" clId="{AD5FB606-7C89-4A62-AB01-A5399DC19438}" dt="2025-04-04T10:15:27.602" v="342"/>
          <ac:spMkLst>
            <pc:docMk/>
            <pc:sldMk cId="4012650382" sldId="256"/>
            <ac:spMk id="11" creationId="{1ED1D7F9-7862-FE07-33BF-1ED1F622C9FC}"/>
          </ac:spMkLst>
        </pc:spChg>
        <pc:graphicFrameChg chg="mod modGraphic">
          <ac:chgData name="Matúš Kováč" userId="7d7e613e-3309-4bac-a0ec-4ab0798af475" providerId="ADAL" clId="{AD5FB606-7C89-4A62-AB01-A5399DC19438}" dt="2025-04-04T13:35:10.654" v="748" actId="255"/>
          <ac:graphicFrameMkLst>
            <pc:docMk/>
            <pc:sldMk cId="4012650382" sldId="256"/>
            <ac:graphicFrameMk id="17" creationId="{DF5353FD-5685-A5A2-FD19-A44C8EE41F2C}"/>
          </ac:graphicFrameMkLst>
        </pc:graphicFrameChg>
        <pc:graphicFrameChg chg="mod modGraphic">
          <ac:chgData name="Matúš Kováč" userId="7d7e613e-3309-4bac-a0ec-4ab0798af475" providerId="ADAL" clId="{AD5FB606-7C89-4A62-AB01-A5399DC19438}" dt="2025-04-04T13:42:01.993" v="756" actId="113"/>
          <ac:graphicFrameMkLst>
            <pc:docMk/>
            <pc:sldMk cId="4012650382" sldId="256"/>
            <ac:graphicFrameMk id="18" creationId="{F44B0654-B2C0-F3DE-3695-CD7C25B59000}"/>
          </ac:graphicFrameMkLst>
        </pc:graphicFrameChg>
        <pc:graphicFrameChg chg="mod modGraphic">
          <ac:chgData name="Matúš Kováč" userId="7d7e613e-3309-4bac-a0ec-4ab0798af475" providerId="ADAL" clId="{AD5FB606-7C89-4A62-AB01-A5399DC19438}" dt="2025-04-04T14:14:37.601" v="1112" actId="207"/>
          <ac:graphicFrameMkLst>
            <pc:docMk/>
            <pc:sldMk cId="4012650382" sldId="256"/>
            <ac:graphicFrameMk id="19" creationId="{07FF1C1F-8FAD-4F1C-164D-C2C476E30DE7}"/>
          </ac:graphicFrameMkLst>
        </pc:graphicFrameChg>
        <pc:graphicFrameChg chg="mod modGraphic">
          <ac:chgData name="Matúš Kováč" userId="7d7e613e-3309-4bac-a0ec-4ab0798af475" providerId="ADAL" clId="{AD5FB606-7C89-4A62-AB01-A5399DC19438}" dt="2025-04-04T14:13:23.843" v="1108" actId="20577"/>
          <ac:graphicFrameMkLst>
            <pc:docMk/>
            <pc:sldMk cId="4012650382" sldId="256"/>
            <ac:graphicFrameMk id="20" creationId="{D0F106D9-201F-5D9A-4D9A-2EA92CABBE94}"/>
          </ac:graphicFrameMkLst>
        </pc:graphicFrameChg>
        <pc:graphicFrameChg chg="mod modGraphic">
          <ac:chgData name="Matúš Kováč" userId="7d7e613e-3309-4bac-a0ec-4ab0798af475" providerId="ADAL" clId="{AD5FB606-7C89-4A62-AB01-A5399DC19438}" dt="2025-04-04T14:13:47.492" v="1111" actId="113"/>
          <ac:graphicFrameMkLst>
            <pc:docMk/>
            <pc:sldMk cId="4012650382" sldId="256"/>
            <ac:graphicFrameMk id="21" creationId="{2236D02C-5E6A-15DC-1B00-CB28F0624DD4}"/>
          </ac:graphicFrameMkLst>
        </pc:graphicFrameChg>
        <pc:picChg chg="add mod">
          <ac:chgData name="Matúš Kováč" userId="7d7e613e-3309-4bac-a0ec-4ab0798af475" providerId="ADAL" clId="{AD5FB606-7C89-4A62-AB01-A5399DC19438}" dt="2025-04-04T13:42:13.391" v="758" actId="1076"/>
          <ac:picMkLst>
            <pc:docMk/>
            <pc:sldMk cId="4012650382" sldId="256"/>
            <ac:picMk id="8" creationId="{FA50318E-F510-80C5-F01D-4FE5DB8F2415}"/>
          </ac:picMkLst>
        </pc:picChg>
        <pc:picChg chg="add mod ord">
          <ac:chgData name="Matúš Kováč" userId="7d7e613e-3309-4bac-a0ec-4ab0798af475" providerId="ADAL" clId="{AD5FB606-7C89-4A62-AB01-A5399DC19438}" dt="2025-04-04T13:42:15.011" v="759" actId="1076"/>
          <ac:picMkLst>
            <pc:docMk/>
            <pc:sldMk cId="4012650382" sldId="256"/>
            <ac:picMk id="9" creationId="{74330834-5718-2DA4-F777-1B7D46851D25}"/>
          </ac:picMkLst>
        </pc:picChg>
        <pc:picChg chg="add del mod">
          <ac:chgData name="Matúš Kováč" userId="7d7e613e-3309-4bac-a0ec-4ab0798af475" providerId="ADAL" clId="{AD5FB606-7C89-4A62-AB01-A5399DC19438}" dt="2025-04-04T10:15:27.595" v="340" actId="478"/>
          <ac:picMkLst>
            <pc:docMk/>
            <pc:sldMk cId="4012650382" sldId="256"/>
            <ac:picMk id="10" creationId="{F1133DF6-CB61-70B3-0F74-B6B1CE92BA87}"/>
          </ac:picMkLst>
        </pc:picChg>
        <pc:picChg chg="add mod">
          <ac:chgData name="Matúš Kováč" userId="7d7e613e-3309-4bac-a0ec-4ab0798af475" providerId="ADAL" clId="{AD5FB606-7C89-4A62-AB01-A5399DC19438}" dt="2025-04-04T13:42:19.953" v="760" actId="1076"/>
          <ac:picMkLst>
            <pc:docMk/>
            <pc:sldMk cId="4012650382" sldId="256"/>
            <ac:picMk id="13" creationId="{DD88EA31-DD11-DE9C-77EB-2B8299EEAFAB}"/>
          </ac:picMkLst>
        </pc:picChg>
        <pc:picChg chg="add mod">
          <ac:chgData name="Matúš Kováč" userId="7d7e613e-3309-4bac-a0ec-4ab0798af475" providerId="ADAL" clId="{AD5FB606-7C89-4A62-AB01-A5399DC19438}" dt="2025-04-04T13:42:27.241" v="763" actId="14100"/>
          <ac:picMkLst>
            <pc:docMk/>
            <pc:sldMk cId="4012650382" sldId="256"/>
            <ac:picMk id="15" creationId="{789CDDA1-06AC-F74A-CD3E-CDE6CF67F93B}"/>
          </ac:picMkLst>
        </pc:picChg>
        <pc:picChg chg="add mod">
          <ac:chgData name="Matúš Kováč" userId="7d7e613e-3309-4bac-a0ec-4ab0798af475" providerId="ADAL" clId="{AD5FB606-7C89-4A62-AB01-A5399DC19438}" dt="2025-04-04T13:57:19.992" v="892" actId="14100"/>
          <ac:picMkLst>
            <pc:docMk/>
            <pc:sldMk cId="4012650382" sldId="256"/>
            <ac:picMk id="22" creationId="{F06ADF0B-362E-E6FD-37D0-7241A2E405E6}"/>
          </ac:picMkLst>
        </pc:picChg>
        <pc:picChg chg="add mod">
          <ac:chgData name="Matúš Kováč" userId="7d7e613e-3309-4bac-a0ec-4ab0798af475" providerId="ADAL" clId="{AD5FB606-7C89-4A62-AB01-A5399DC19438}" dt="2025-04-04T13:57:05.087" v="890" actId="14100"/>
          <ac:picMkLst>
            <pc:docMk/>
            <pc:sldMk cId="4012650382" sldId="256"/>
            <ac:picMk id="24" creationId="{50DE1DC4-9A7D-3921-269B-297DC317803E}"/>
          </ac:picMkLst>
        </pc:picChg>
        <pc:picChg chg="add del mod">
          <ac:chgData name="Matúš Kováč" userId="7d7e613e-3309-4bac-a0ec-4ab0798af475" providerId="ADAL" clId="{AD5FB606-7C89-4A62-AB01-A5399DC19438}" dt="2025-04-04T14:06:10.519" v="1039" actId="21"/>
          <ac:picMkLst>
            <pc:docMk/>
            <pc:sldMk cId="4012650382" sldId="256"/>
            <ac:picMk id="26" creationId="{9059AABC-8A2E-662A-D111-AECBA34138DD}"/>
          </ac:picMkLst>
        </pc:picChg>
        <pc:picChg chg="add mod">
          <ac:chgData name="Matúš Kováč" userId="7d7e613e-3309-4bac-a0ec-4ab0798af475" providerId="ADAL" clId="{AD5FB606-7C89-4A62-AB01-A5399DC19438}" dt="2025-04-04T14:28:42.514" v="1113" actId="1076"/>
          <ac:picMkLst>
            <pc:docMk/>
            <pc:sldMk cId="4012650382" sldId="256"/>
            <ac:picMk id="28" creationId="{EE1ECEF0-5D4F-2176-7E00-CFEA02EE0A06}"/>
          </ac:picMkLst>
        </pc:picChg>
        <pc:picChg chg="add mod">
          <ac:chgData name="Matúš Kováč" userId="7d7e613e-3309-4bac-a0ec-4ab0798af475" providerId="ADAL" clId="{AD5FB606-7C89-4A62-AB01-A5399DC19438}" dt="2025-04-04T14:39:42.149" v="1122" actId="14100"/>
          <ac:picMkLst>
            <pc:docMk/>
            <pc:sldMk cId="4012650382" sldId="256"/>
            <ac:picMk id="30" creationId="{CD36AE91-8C9E-DE7B-6C3A-626EA2F8E9A1}"/>
          </ac:picMkLst>
        </pc:picChg>
        <pc:picChg chg="add mod">
          <ac:chgData name="Matúš Kováč" userId="7d7e613e-3309-4bac-a0ec-4ab0798af475" providerId="ADAL" clId="{AD5FB606-7C89-4A62-AB01-A5399DC19438}" dt="2025-04-04T14:38:44.520" v="1119" actId="1076"/>
          <ac:picMkLst>
            <pc:docMk/>
            <pc:sldMk cId="4012650382" sldId="256"/>
            <ac:picMk id="31" creationId="{9059AABC-8A2E-662A-D111-AECBA34138DD}"/>
          </ac:picMkLst>
        </pc:picChg>
        <pc:picChg chg="add del mod">
          <ac:chgData name="Matúš Kováč" userId="7d7e613e-3309-4bac-a0ec-4ab0798af475" providerId="ADAL" clId="{AD5FB606-7C89-4A62-AB01-A5399DC19438}" dt="2025-04-04T14:09:00.736" v="1073" actId="478"/>
          <ac:picMkLst>
            <pc:docMk/>
            <pc:sldMk cId="4012650382" sldId="256"/>
            <ac:picMk id="33" creationId="{8A0D1C46-5A04-E607-1CBA-2DEC34B11FF2}"/>
          </ac:picMkLst>
        </pc:picChg>
        <pc:picChg chg="add del mod">
          <ac:chgData name="Matúš Kováč" userId="7d7e613e-3309-4bac-a0ec-4ab0798af475" providerId="ADAL" clId="{AD5FB606-7C89-4A62-AB01-A5399DC19438}" dt="2025-04-04T14:37:54.401" v="1114" actId="478"/>
          <ac:picMkLst>
            <pc:docMk/>
            <pc:sldMk cId="4012650382" sldId="256"/>
            <ac:picMk id="35" creationId="{160C8AC7-A1CE-DEFC-75C9-44ED0ADDC9C2}"/>
          </ac:picMkLst>
        </pc:picChg>
        <pc:picChg chg="add mod">
          <ac:chgData name="Matúš Kováč" userId="7d7e613e-3309-4bac-a0ec-4ab0798af475" providerId="ADAL" clId="{AD5FB606-7C89-4A62-AB01-A5399DC19438}" dt="2025-04-04T14:38:49.378" v="1121" actId="1076"/>
          <ac:picMkLst>
            <pc:docMk/>
            <pc:sldMk cId="4012650382" sldId="256"/>
            <ac:picMk id="37" creationId="{DD2972BA-06AD-2EFF-96B7-CB0F3A6E124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sk-SK"/>
              <a:t>Kliknutím upravte štýl predlohy podnadpisu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4.4.2025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10249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4.4.2025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18816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>
                    <a:tint val="82000"/>
                  </a:schemeClr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82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82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4.4.2025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25339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4.4.2025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08163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4.4.2025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97450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4.4.2025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48084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4.4.2025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10832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4.4.2025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97181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sk-SK"/>
              <a:t>Kliknutím na ikonu pridáte obrázok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4.4.2025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46613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4.4.2025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24284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4.4.2025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13955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C6A0A9-B58E-422A-8C1E-CF0C4BE9CC97}" type="datetimeFigureOut">
              <a:rPr lang="sk-SK" smtClean="0"/>
              <a:t>4.4.2025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57944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microsoft.com/office/2007/relationships/hdphoto" Target="../media/hdphoto1.wdp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485B6B-23BC-231D-64B8-F3879E81DC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7624" y="2626402"/>
            <a:ext cx="29764040" cy="1831297"/>
          </a:xfrm>
          <a:noFill/>
          <a:ln w="1524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l"/>
            <a:r>
              <a:rPr lang="en-US" sz="90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Friction and Texture Analysis of 3D-Printed Samples</a:t>
            </a:r>
            <a:endParaRPr lang="sk-SK" sz="9000" dirty="0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ázok 3" descr="Obrázok, na ktorom je písmo, grafika, snímka obrazovky, grafický dizajn&#10;&#10;Automaticky generovaný popis">
            <a:extLst>
              <a:ext uri="{FF2B5EF4-FFF2-40B4-BE49-F238E27FC236}">
                <a16:creationId xmlns:a16="http://schemas.microsoft.com/office/drawing/2014/main" id="{DC399250-BA77-3C57-F104-B092F0A545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624" y="697108"/>
            <a:ext cx="7409657" cy="1583458"/>
          </a:xfrm>
          <a:prstGeom prst="rect">
            <a:avLst/>
          </a:prstGeom>
        </p:spPr>
      </p:pic>
      <p:sp>
        <p:nvSpPr>
          <p:cNvPr id="5" name="Textové pole 2">
            <a:extLst>
              <a:ext uri="{FF2B5EF4-FFF2-40B4-BE49-F238E27FC236}">
                <a16:creationId xmlns:a16="http://schemas.microsoft.com/office/drawing/2014/main" id="{C87177C9-22F4-FEE9-0135-F1B9243ACD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27946" y="1150714"/>
            <a:ext cx="1382875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/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TRANSCOM 2025: 16th International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Scientific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Conference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Sustainable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Modern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Safe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Transport</a:t>
            </a:r>
            <a:endParaRPr lang="sk-SK" sz="350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DF8CDE15-6E90-630A-763A-5AC0CFF0B2A5}"/>
              </a:ext>
            </a:extLst>
          </p:cNvPr>
          <p:cNvSpPr txBox="1">
            <a:spLocks/>
          </p:cNvSpPr>
          <p:nvPr/>
        </p:nvSpPr>
        <p:spPr>
          <a:xfrm>
            <a:off x="1317624" y="4600706"/>
            <a:ext cx="29764040" cy="120290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32399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25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Matúš </a:t>
            </a:r>
            <a:r>
              <a:rPr lang="sk-SK" sz="45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Kováč</a:t>
            </a:r>
            <a:r>
              <a:rPr lang="sk-SK" sz="4500" baseline="30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Matej </a:t>
            </a:r>
            <a:r>
              <a:rPr lang="sk-SK" sz="45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Brna</a:t>
            </a:r>
            <a:r>
              <a:rPr lang="sk-SK" sz="4500" baseline="30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Peter </a:t>
            </a:r>
            <a:r>
              <a:rPr lang="sk-SK" sz="45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Pisca</a:t>
            </a:r>
            <a:r>
              <a:rPr lang="sk-SK" sz="4500" baseline="30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Adam </a:t>
            </a:r>
            <a:r>
              <a:rPr lang="sk-SK" sz="45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Jahn</a:t>
            </a:r>
            <a:r>
              <a:rPr lang="sk-SK" sz="4500" baseline="30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sk-SK" sz="4500" baseline="30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20F7CD64-85F1-247D-E70C-3773FAB96CA9}"/>
              </a:ext>
            </a:extLst>
          </p:cNvPr>
          <p:cNvSpPr txBox="1">
            <a:spLocks/>
          </p:cNvSpPr>
          <p:nvPr/>
        </p:nvSpPr>
        <p:spPr>
          <a:xfrm>
            <a:off x="1317624" y="6108007"/>
            <a:ext cx="29764040" cy="1470971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numCol="1" rtlCol="0" anchor="ctr">
            <a:normAutofit/>
          </a:bodyPr>
          <a:lstStyle>
            <a:lvl1pPr algn="ctr" defTabSz="32399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25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US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of Highway and Environmental Engineering, Faculty of Civil Engineering, University of Zilina, 010 26 Žilina , Slovakia</a:t>
            </a:r>
            <a:endParaRPr lang="sk-SK" sz="36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7" name="Tabuľka 16">
            <a:extLst>
              <a:ext uri="{FF2B5EF4-FFF2-40B4-BE49-F238E27FC236}">
                <a16:creationId xmlns:a16="http://schemas.microsoft.com/office/drawing/2014/main" id="{DF5353FD-5685-A5A2-FD19-A44C8EE41F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0903522"/>
              </p:ext>
            </p:extLst>
          </p:nvPr>
        </p:nvGraphicFramePr>
        <p:xfrm>
          <a:off x="1347570" y="7769152"/>
          <a:ext cx="29764038" cy="49648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21346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  <a:gridCol w="9921346">
                  <a:extLst>
                    <a:ext uri="{9D8B030D-6E8A-4147-A177-3AD203B41FA5}">
                      <a16:colId xmlns:a16="http://schemas.microsoft.com/office/drawing/2014/main" val="1252346389"/>
                    </a:ext>
                  </a:extLst>
                </a:gridCol>
                <a:gridCol w="9921346">
                  <a:extLst>
                    <a:ext uri="{9D8B030D-6E8A-4147-A177-3AD203B41FA5}">
                      <a16:colId xmlns:a16="http://schemas.microsoft.com/office/drawing/2014/main" val="4221354044"/>
                    </a:ext>
                  </a:extLst>
                </a:gridCol>
              </a:tblGrid>
              <a:tr h="1032916">
                <a:tc gridSpan="3">
                  <a:txBody>
                    <a:bodyPr/>
                    <a:lstStyle/>
                    <a:p>
                      <a:pPr algn="ctr"/>
                      <a:r>
                        <a:rPr lang="sk-SK" sz="4500" cap="small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introduction</a:t>
                      </a:r>
                      <a:endParaRPr lang="sk-SK" sz="4500" cap="small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3400242">
                <a:tc>
                  <a:txBody>
                    <a:bodyPr/>
                    <a:lstStyle/>
                    <a:p>
                      <a:r>
                        <a:rPr lang="sk-SK" sz="3600" b="1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Backround</a:t>
                      </a:r>
                      <a:r>
                        <a:rPr lang="sk-SK" sz="36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1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information</a:t>
                      </a:r>
                      <a:r>
                        <a:rPr lang="sk-SK" sz="36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&amp; </a:t>
                      </a:r>
                      <a:r>
                        <a:rPr lang="sk-SK" sz="3600" b="1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Market</a:t>
                      </a:r>
                      <a:r>
                        <a:rPr lang="sk-SK" sz="36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1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Context</a:t>
                      </a:r>
                      <a:endParaRPr lang="sk-SK" sz="36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sk-SK" sz="36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36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Skid resistance is key to road safety. Texture analysis via 3D-printed and real samples supports objective evaluation of road pavement quality in terms of road safety. </a:t>
                      </a:r>
                      <a:endParaRPr lang="sk-SK" sz="3600" kern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3239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3600" b="1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Problem</a:t>
                      </a:r>
                      <a:r>
                        <a:rPr lang="sk-SK" sz="36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1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Statement</a:t>
                      </a:r>
                      <a:r>
                        <a:rPr lang="sk-SK" sz="36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&amp; </a:t>
                      </a:r>
                      <a:r>
                        <a:rPr lang="sk-SK" sz="3600" b="1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Stakeholders</a:t>
                      </a:r>
                      <a:endParaRPr lang="sk-SK" sz="36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3239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k-SK" sz="36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3239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Lack of accurate skid resistance prediction limits road safety. Stakeholders include road authorities,</a:t>
                      </a:r>
                      <a:r>
                        <a:rPr lang="sk-SK" sz="36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kern="1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road</a:t>
                      </a:r>
                      <a:r>
                        <a:rPr lang="sk-SK" sz="36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kern="1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engineers</a:t>
                      </a:r>
                      <a:r>
                        <a:rPr lang="sk-SK" sz="36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k-SK" sz="3600" kern="1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safety</a:t>
                      </a:r>
                      <a:r>
                        <a:rPr lang="sk-SK" sz="36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kern="1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experts</a:t>
                      </a:r>
                      <a:r>
                        <a:rPr lang="sk-SK" sz="36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36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designers,</a:t>
                      </a:r>
                      <a:r>
                        <a:rPr lang="sk-SK" sz="36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and </a:t>
                      </a:r>
                      <a:r>
                        <a:rPr lang="sk-SK" sz="3600" kern="1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policymakers</a:t>
                      </a:r>
                      <a:r>
                        <a:rPr lang="sk-SK" sz="36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endParaRPr lang="sk-SK" sz="3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3600" b="1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</a:t>
                      </a:r>
                      <a:r>
                        <a:rPr lang="sk-SK" sz="36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1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Objectives</a:t>
                      </a:r>
                      <a:r>
                        <a:rPr lang="sk-SK" sz="36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&amp; </a:t>
                      </a:r>
                      <a:r>
                        <a:rPr lang="sk-SK" sz="3600" b="1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Expected</a:t>
                      </a:r>
                      <a:r>
                        <a:rPr lang="sk-SK" sz="36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1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Impact</a:t>
                      </a:r>
                      <a:endParaRPr lang="sk-SK" sz="36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sk-SK" sz="36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3239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 investigate how texture and contact area affect friction, aiming to improve friction prediction and skid resistance evaluation methods</a:t>
                      </a:r>
                      <a:r>
                        <a:rPr lang="sk-SK" sz="36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36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enhance road safety and reduce maintenance costs.</a:t>
                      </a:r>
                      <a:endParaRPr lang="sk-SK" sz="3600" kern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graphicFrame>
        <p:nvGraphicFramePr>
          <p:cNvPr id="18" name="Tabuľka 17">
            <a:extLst>
              <a:ext uri="{FF2B5EF4-FFF2-40B4-BE49-F238E27FC236}">
                <a16:creationId xmlns:a16="http://schemas.microsoft.com/office/drawing/2014/main" id="{F44B0654-B2C0-F3DE-3695-CD7C25B59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1669360"/>
              </p:ext>
            </p:extLst>
          </p:nvPr>
        </p:nvGraphicFramePr>
        <p:xfrm>
          <a:off x="1317621" y="12719129"/>
          <a:ext cx="29764038" cy="8495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632836">
                <a:tc>
                  <a:txBody>
                    <a:bodyPr/>
                    <a:lstStyle/>
                    <a:p>
                      <a:pPr algn="ctr"/>
                      <a:r>
                        <a:rPr lang="sk-SK" sz="3500" kern="1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materials</a:t>
                      </a:r>
                      <a:r>
                        <a:rPr lang="sk-SK" sz="35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 </a:t>
                      </a:r>
                      <a:r>
                        <a:rPr lang="sk-SK" sz="3500" kern="1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methods</a:t>
                      </a:r>
                      <a:r>
                        <a:rPr lang="sk-SK" sz="35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&amp; </a:t>
                      </a:r>
                      <a:r>
                        <a:rPr lang="sk-SK" sz="3500" kern="1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implementation</a:t>
                      </a:r>
                      <a:endParaRPr lang="sk-SK" sz="3500" kern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3983143">
                <a:tc>
                  <a:txBody>
                    <a:bodyPr/>
                    <a:lstStyle/>
                    <a:p>
                      <a:r>
                        <a:rPr lang="en-US" sz="3500" b="1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British Pendulum Tester (</a:t>
                      </a:r>
                      <a:r>
                        <a:rPr lang="en-US" sz="3500" b="1" kern="1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BPT</a:t>
                      </a:r>
                      <a:r>
                        <a:rPr lang="en-US" sz="3500" b="1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): </a:t>
                      </a:r>
                      <a:r>
                        <a:rPr lang="en-US" sz="35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measures skid resistance in dry and wet conditions</a:t>
                      </a:r>
                      <a:endParaRPr lang="sk-SK" sz="3500" kern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n-US" sz="3500" b="1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Static Road Scanner (SRS): </a:t>
                      </a:r>
                      <a:r>
                        <a:rPr lang="en-US" sz="35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captures micro- and macrotexture</a:t>
                      </a:r>
                      <a:r>
                        <a:rPr lang="sk-SK" sz="35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35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 μm resolution</a:t>
                      </a:r>
                      <a:endParaRPr lang="sk-SK" sz="3500" kern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n-US" sz="3500" b="1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3D printer: </a:t>
                      </a:r>
                      <a:r>
                        <a:rPr lang="en-US" sz="35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used to produce texture-defined samples for controlled testing</a:t>
                      </a:r>
                      <a:r>
                        <a:rPr lang="sk-SK" sz="35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                                                                    </a:t>
                      </a:r>
                    </a:p>
                    <a:p>
                      <a:r>
                        <a:rPr lang="en-US" sz="35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All samples were evaluated using friction measurements and 3D scanning. </a:t>
                      </a:r>
                      <a:r>
                        <a:rPr lang="sk-SK" sz="35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                                                            </a:t>
                      </a:r>
                      <a:r>
                        <a:rPr lang="en-US" sz="35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Samples with the Same Contact Area</a:t>
                      </a:r>
                      <a:endParaRPr lang="sk-SK" sz="3500" kern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>
                        <a:buNone/>
                      </a:pPr>
                      <a:r>
                        <a:rPr lang="en-US" sz="3500" b="1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Three sample groups were tested under lab conditions: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35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</a:t>
                      </a:r>
                      <a:r>
                        <a:rPr lang="en-US" sz="3500" b="1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oup 1: </a:t>
                      </a:r>
                      <a:r>
                        <a:rPr lang="en-US" sz="35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3D-printed samples with varying textures and contact areas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3500" b="1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Group 2: </a:t>
                      </a:r>
                      <a:r>
                        <a:rPr lang="en-US" sz="35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Sandpaper-based surfaces with defined grain sizes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3500" b="1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Group 3:</a:t>
                      </a:r>
                      <a:r>
                        <a:rPr lang="en-US" sz="35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Real asphalt mixtures with different aggregate compositions</a:t>
                      </a:r>
                      <a:r>
                        <a:rPr lang="sk-SK" sz="35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                                                                </a:t>
                      </a:r>
                      <a:r>
                        <a:rPr lang="en-US" sz="35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Samples with the Different Contact Area</a:t>
                      </a:r>
                    </a:p>
                    <a:p>
                      <a:endParaRPr lang="sk-SK" sz="3500" kern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  <a:tr h="1903869">
                <a:tc>
                  <a:txBody>
                    <a:bodyPr/>
                    <a:lstStyle/>
                    <a:p>
                      <a:endParaRPr lang="sk-SK" sz="3500" kern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8642192"/>
                  </a:ext>
                </a:extLst>
              </a:tr>
            </a:tbl>
          </a:graphicData>
        </a:graphic>
      </p:graphicFrame>
      <p:graphicFrame>
        <p:nvGraphicFramePr>
          <p:cNvPr id="19" name="Tabuľka 18">
            <a:extLst>
              <a:ext uri="{FF2B5EF4-FFF2-40B4-BE49-F238E27FC236}">
                <a16:creationId xmlns:a16="http://schemas.microsoft.com/office/drawing/2014/main" id="{07FF1C1F-8FAD-4F1C-164D-C2C476E30D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6992989"/>
              </p:ext>
            </p:extLst>
          </p:nvPr>
        </p:nvGraphicFramePr>
        <p:xfrm>
          <a:off x="1347570" y="18107401"/>
          <a:ext cx="29764038" cy="140350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1010408">
                <a:tc>
                  <a:txBody>
                    <a:bodyPr/>
                    <a:lstStyle/>
                    <a:p>
                      <a:pPr algn="ctr"/>
                      <a:r>
                        <a:rPr lang="sk-SK" sz="4500" cap="small" baseline="0" dirty="0" err="1">
                          <a:latin typeface="Arial"/>
                          <a:cs typeface="Arial"/>
                        </a:rPr>
                        <a:t>results</a:t>
                      </a:r>
                      <a:endParaRPr lang="sk-SK" sz="4500" cap="small" baseline="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10520131">
                <a:tc>
                  <a:txBody>
                    <a:bodyPr/>
                    <a:lstStyle/>
                    <a:p>
                      <a:r>
                        <a:rPr lang="en-US" sz="3400" b="1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Contact area size</a:t>
                      </a:r>
                      <a:r>
                        <a:rPr lang="en-US" sz="34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significantly affects friction – smaller areas result in lower PTV values</a:t>
                      </a:r>
                      <a:r>
                        <a:rPr lang="sk-SK" sz="34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34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3400" b="1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Surface pattern arrangement</a:t>
                      </a:r>
                      <a:r>
                        <a:rPr lang="en-US" sz="34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has minimal impact on friction for same contact areas.</a:t>
                      </a:r>
                    </a:p>
                    <a:p>
                      <a:r>
                        <a:rPr lang="en-US" sz="3400" b="1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Intermediate grain sizes</a:t>
                      </a:r>
                      <a:r>
                        <a:rPr lang="en-US" sz="34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(58.5–78 µm) on sandpaper showed highest friction – contrary to the assumption</a:t>
                      </a:r>
                      <a:r>
                        <a:rPr lang="sk-SK" sz="34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en-US" sz="34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coarser </a:t>
                      </a:r>
                      <a:r>
                        <a:rPr lang="sk-SK" sz="34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</a:t>
                      </a:r>
                      <a:r>
                        <a:rPr lang="en-US" sz="34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better.</a:t>
                      </a:r>
                    </a:p>
                    <a:p>
                      <a:r>
                        <a:rPr lang="en-US" sz="34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strong correlation found between </a:t>
                      </a:r>
                      <a:r>
                        <a:rPr lang="en-US" sz="3400" b="1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average roughness (Sa)</a:t>
                      </a:r>
                      <a:r>
                        <a:rPr lang="en-US" sz="34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or </a:t>
                      </a:r>
                      <a:r>
                        <a:rPr lang="en-US" sz="3400" b="1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projected contact area</a:t>
                      </a:r>
                      <a:r>
                        <a:rPr lang="en-US" sz="34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PTV in asphalt samples.</a:t>
                      </a:r>
                    </a:p>
                    <a:p>
                      <a:r>
                        <a:rPr lang="sk-SK" sz="34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  <a:r>
                        <a:rPr lang="en-US" sz="3400" dirty="0" err="1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epths</a:t>
                      </a:r>
                      <a:r>
                        <a:rPr lang="en-US" sz="34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used in 3D analysis may be too large; future tests</a:t>
                      </a:r>
                      <a:r>
                        <a:rPr lang="sk-SK" sz="34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en-US" sz="3400" b="1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shallower depths (&lt;0.2 mm)</a:t>
                      </a:r>
                      <a:r>
                        <a:rPr lang="en-US" sz="34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endParaRPr lang="sk-SK" sz="3400" b="1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3400" b="1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Innovations</a:t>
                      </a:r>
                    </a:p>
                    <a:p>
                      <a:r>
                        <a:rPr lang="en-US" sz="34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Use of </a:t>
                      </a:r>
                      <a:r>
                        <a:rPr lang="en-US" sz="3400" b="1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3D-printed samples</a:t>
                      </a:r>
                      <a:r>
                        <a:rPr lang="en-US" sz="34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with controlled texture and geometry for precise lab evaluation.</a:t>
                      </a:r>
                    </a:p>
                    <a:p>
                      <a:r>
                        <a:rPr lang="en-US" sz="34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Integration of </a:t>
                      </a:r>
                      <a:r>
                        <a:rPr lang="en-US" sz="3400" b="1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3D scanning</a:t>
                      </a:r>
                      <a:r>
                        <a:rPr lang="en-US" sz="34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</a:t>
                      </a:r>
                      <a:r>
                        <a:rPr lang="en-US" sz="3400" b="1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friction testing</a:t>
                      </a:r>
                      <a:r>
                        <a:rPr lang="en-US" sz="34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 a unified methodology.</a:t>
                      </a:r>
                    </a:p>
                    <a:p>
                      <a:r>
                        <a:rPr lang="en-US" sz="34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Development of a flexible experimental setup suitable for both artificial and real-world surfaces.</a:t>
                      </a:r>
                    </a:p>
                    <a:p>
                      <a:endParaRPr lang="sk-SK" sz="3400" b="1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3400" b="1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Practical Applications</a:t>
                      </a:r>
                    </a:p>
                    <a:p>
                      <a:r>
                        <a:rPr lang="en-US" sz="34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Better understanding of </a:t>
                      </a:r>
                      <a:r>
                        <a:rPr lang="en-US" sz="3400" b="1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texture–friction relationship</a:t>
                      </a:r>
                      <a:r>
                        <a:rPr lang="en-US" sz="34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supports </a:t>
                      </a:r>
                      <a:r>
                        <a:rPr lang="en-US" sz="3400" b="1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optimized pavement </a:t>
                      </a:r>
                      <a:r>
                        <a:rPr lang="sk-SK" sz="3400" b="1" dirty="0" err="1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diagnostics</a:t>
                      </a:r>
                      <a:r>
                        <a:rPr lang="en-US" sz="34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r>
                        <a:rPr lang="en-US" sz="34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Results help </a:t>
                      </a:r>
                      <a:r>
                        <a:rPr lang="en-US" sz="3400" b="1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improve predictive models</a:t>
                      </a:r>
                      <a:r>
                        <a:rPr lang="en-US" sz="34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for skid resistance under varying conditions.</a:t>
                      </a:r>
                    </a:p>
                    <a:p>
                      <a:r>
                        <a:rPr lang="en-US" sz="34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 guide </a:t>
                      </a:r>
                      <a:r>
                        <a:rPr lang="en-US" sz="3400" b="1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cost-effective road maintenance</a:t>
                      </a:r>
                      <a:r>
                        <a:rPr lang="en-US" sz="34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identifying critical surfaces before deterioration escalates.</a:t>
                      </a:r>
                    </a:p>
                    <a:p>
                      <a:r>
                        <a:rPr lang="en-US" sz="34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Useful for </a:t>
                      </a:r>
                      <a:r>
                        <a:rPr lang="en-US" sz="3400" b="1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regulatory bodies</a:t>
                      </a:r>
                      <a:r>
                        <a:rPr lang="en-US" sz="34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</a:t>
                      </a:r>
                      <a:r>
                        <a:rPr lang="en-US" sz="3400" b="1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road authorities</a:t>
                      </a:r>
                      <a:r>
                        <a:rPr lang="en-US" sz="34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when assessing </a:t>
                      </a:r>
                      <a:r>
                        <a:rPr lang="sk-SK" sz="3400" dirty="0" err="1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quality</a:t>
                      </a:r>
                      <a:r>
                        <a:rPr lang="sk-SK" sz="34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</a:t>
                      </a:r>
                      <a:r>
                        <a:rPr lang="sk-SK" sz="3400" dirty="0" err="1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sk-SK" sz="34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4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surface</a:t>
                      </a:r>
                      <a:endParaRPr lang="sk-SK" sz="3400" dirty="0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sk-SK" sz="34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</a:t>
                      </a:r>
                      <a:r>
                        <a:rPr lang="sk-SK" sz="3400" dirty="0" err="1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terms</a:t>
                      </a:r>
                      <a:r>
                        <a:rPr lang="sk-SK" sz="34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</a:t>
                      </a:r>
                      <a:r>
                        <a:rPr lang="sk-SK" sz="3400" dirty="0" err="1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traffic</a:t>
                      </a:r>
                      <a:r>
                        <a:rPr lang="sk-SK" sz="34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4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safety.</a:t>
                      </a:r>
                    </a:p>
                    <a:p>
                      <a:endParaRPr lang="sk-SK" sz="35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  <a:tr h="2504535">
                <a:tc>
                  <a:txBody>
                    <a:bodyPr/>
                    <a:lstStyle/>
                    <a:p>
                      <a:endParaRPr lang="sk-SK" sz="35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5635144"/>
                  </a:ext>
                </a:extLst>
              </a:tr>
            </a:tbl>
          </a:graphicData>
        </a:graphic>
      </p:graphicFrame>
      <p:graphicFrame>
        <p:nvGraphicFramePr>
          <p:cNvPr id="20" name="Tabuľka 19">
            <a:extLst>
              <a:ext uri="{FF2B5EF4-FFF2-40B4-BE49-F238E27FC236}">
                <a16:creationId xmlns:a16="http://schemas.microsoft.com/office/drawing/2014/main" id="{D0F106D9-201F-5D9A-4D9A-2EA92CABBE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9583761"/>
              </p:ext>
            </p:extLst>
          </p:nvPr>
        </p:nvGraphicFramePr>
        <p:xfrm>
          <a:off x="1317621" y="32396892"/>
          <a:ext cx="29764038" cy="83417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965608">
                <a:tc>
                  <a:txBody>
                    <a:bodyPr/>
                    <a:lstStyle/>
                    <a:p>
                      <a:pPr algn="ctr"/>
                      <a:r>
                        <a:rPr lang="sk-SK" sz="4500" cap="small" baseline="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conclusion</a:t>
                      </a:r>
                      <a:r>
                        <a:rPr lang="sk-SK" sz="4500" cap="small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&amp; </a:t>
                      </a:r>
                      <a:r>
                        <a:rPr lang="sk-SK" sz="4500" cap="small" baseline="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implementation</a:t>
                      </a:r>
                      <a:r>
                        <a:rPr lang="sk-SK" sz="4500" cap="small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4500" cap="small" baseline="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path</a:t>
                      </a:r>
                      <a:endParaRPr lang="sk-SK" sz="4500" cap="small" baseline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7176028"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study confirmed that </a:t>
                      </a:r>
                      <a:r>
                        <a:rPr lang="en-US" sz="3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contact area size has a dominant effect on friction</a:t>
                      </a:r>
                      <a:r>
                        <a:rPr lang="en-US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while </a:t>
                      </a:r>
                      <a:r>
                        <a:rPr lang="en-US" sz="3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surface arrangement </a:t>
                      </a:r>
                      <a:r>
                        <a:rPr lang="en-US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 </a:t>
                      </a:r>
                      <a:r>
                        <a:rPr lang="en-US" sz="3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grain size </a:t>
                      </a:r>
                      <a:r>
                        <a:rPr lang="en-US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play a lesser role. </a:t>
                      </a:r>
                      <a:endParaRPr lang="sk-SK" sz="3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highest PTV values were recorded for intermediate grain sizes, and conventional roughness metrics like </a:t>
                      </a:r>
                      <a:r>
                        <a:rPr lang="en-US" sz="3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</a:t>
                      </a:r>
                      <a:r>
                        <a:rPr lang="en-US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failed to correlate with friction performance.</a:t>
                      </a:r>
                      <a:endParaRPr lang="sk-SK" sz="3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Bef>
                          <a:spcPts val="1200"/>
                        </a:spcBef>
                      </a:pPr>
                      <a:r>
                        <a:rPr lang="en-US" sz="3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Impact</a:t>
                      </a:r>
                      <a:endParaRPr lang="sk-SK" sz="32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These insights can significantly </a:t>
                      </a:r>
                      <a:r>
                        <a:rPr lang="en-US" sz="3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improve pavement </a:t>
                      </a:r>
                      <a:r>
                        <a:rPr lang="sk-SK" sz="3200" b="1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diagnostics</a:t>
                      </a:r>
                      <a:r>
                        <a:rPr lang="en-US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enhance road safety, and optimize maintenance planning </a:t>
                      </a:r>
                      <a:endParaRPr lang="sk-SK" sz="3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by allowing better </a:t>
                      </a:r>
                      <a:r>
                        <a:rPr lang="en-US" sz="3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prediction of skid resistance using measurable texture parameters</a:t>
                      </a:r>
                      <a:r>
                        <a:rPr lang="en-US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sk-SK" sz="3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Bef>
                          <a:spcPts val="1200"/>
                        </a:spcBef>
                      </a:pPr>
                      <a:r>
                        <a:rPr lang="en-US" sz="3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Implementation Path</a:t>
                      </a:r>
                      <a:endParaRPr lang="sk-SK" sz="32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Integration of 3D texture analysis into routine pavement evaluation</a:t>
                      </a:r>
                      <a:endParaRPr lang="sk-SK" sz="3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Use in road safety audits and infrastructure planning tools</a:t>
                      </a:r>
                      <a:endParaRPr lang="sk-SK" sz="3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Supports data-driven maintenance decisions by road authorities</a:t>
                      </a:r>
                      <a:endParaRPr lang="sk-SK" sz="3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Bef>
                          <a:spcPts val="1200"/>
                        </a:spcBef>
                      </a:pPr>
                      <a:r>
                        <a:rPr lang="en-US" sz="3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Future Research</a:t>
                      </a:r>
                      <a:endParaRPr lang="sk-SK" sz="32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Explore </a:t>
                      </a:r>
                      <a:r>
                        <a:rPr lang="en-US" sz="3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advanced texture parameters </a:t>
                      </a:r>
                      <a:r>
                        <a:rPr lang="en-US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 </a:t>
                      </a:r>
                      <a:r>
                        <a:rPr lang="en-US" sz="3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machine learning </a:t>
                      </a:r>
                      <a:r>
                        <a:rPr lang="en-US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 friction prediction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</a:p>
                    <a:p>
                      <a:pPr marL="0" marR="0" lvl="0" indent="0" algn="l" defTabSz="3239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Focus on </a:t>
                      </a:r>
                      <a:r>
                        <a:rPr lang="en-US" sz="3200" b="1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finer indentation depths (&lt;0.2 mm) </a:t>
                      </a:r>
                      <a:r>
                        <a:rPr lang="en-US" sz="32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for contact area analysis</a:t>
                      </a:r>
                      <a:r>
                        <a:rPr lang="sk-SK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3239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Validate findings on </a:t>
                      </a:r>
                      <a:r>
                        <a:rPr lang="en-US" sz="3200" b="1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real road sections </a:t>
                      </a:r>
                      <a:r>
                        <a:rPr lang="en-US" sz="32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under traffic and weather exposure</a:t>
                      </a:r>
                      <a:r>
                        <a:rPr lang="sk-SK" sz="32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3239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graphicFrame>
        <p:nvGraphicFramePr>
          <p:cNvPr id="21" name="Tabuľka 20">
            <a:extLst>
              <a:ext uri="{FF2B5EF4-FFF2-40B4-BE49-F238E27FC236}">
                <a16:creationId xmlns:a16="http://schemas.microsoft.com/office/drawing/2014/main" id="{2236D02C-5E6A-15DC-1B00-CB28F0624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3031440"/>
              </p:ext>
            </p:extLst>
          </p:nvPr>
        </p:nvGraphicFramePr>
        <p:xfrm>
          <a:off x="1317621" y="40538528"/>
          <a:ext cx="29764038" cy="2179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622670">
                <a:tc>
                  <a:txBody>
                    <a:bodyPr/>
                    <a:lstStyle/>
                    <a:p>
                      <a:pPr algn="ctr"/>
                      <a:r>
                        <a:rPr lang="sk-SK" sz="4500" cap="small" baseline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acknowledgements</a:t>
                      </a:r>
                      <a:endParaRPr lang="sk-SK" sz="4500" cap="small" baseline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140215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3500" kern="1200" noProof="1">
                          <a:solidFill>
                            <a:srgbClr val="002060"/>
                          </a:solidFill>
                          <a:latin typeface="Arial"/>
                          <a:ea typeface="+mn-ea"/>
                          <a:cs typeface="Arial"/>
                        </a:rPr>
                        <a:t>The paper is a result of the research supported by the research project </a:t>
                      </a:r>
                      <a:r>
                        <a:rPr lang="en-US" sz="3500" b="1" kern="1200" noProof="1">
                          <a:solidFill>
                            <a:srgbClr val="002060"/>
                          </a:solidFill>
                          <a:latin typeface="Arial"/>
                          <a:ea typeface="+mn-ea"/>
                          <a:cs typeface="Arial"/>
                        </a:rPr>
                        <a:t>VEGA 1/0337/22 </a:t>
                      </a:r>
                      <a:r>
                        <a:rPr lang="en-US" sz="3500" kern="1200" noProof="1">
                          <a:solidFill>
                            <a:srgbClr val="002060"/>
                          </a:solidFill>
                          <a:latin typeface="Arial"/>
                          <a:ea typeface="+mn-ea"/>
                          <a:cs typeface="Arial"/>
                        </a:rPr>
                        <a:t>“</a:t>
                      </a:r>
                      <a:r>
                        <a:rPr lang="en-US" sz="3500" i="1" kern="1200" noProof="1">
                          <a:solidFill>
                            <a:srgbClr val="002060"/>
                          </a:solidFill>
                          <a:latin typeface="Arial"/>
                          <a:ea typeface="+mn-ea"/>
                          <a:cs typeface="Arial"/>
                        </a:rPr>
                        <a:t>Analysis of the influence of road surface texture on skid resistance, driving safety and the potential of particulate matter resuspension</a:t>
                      </a:r>
                      <a:r>
                        <a:rPr lang="en-US" sz="3500" kern="1200" noProof="1">
                          <a:solidFill>
                            <a:srgbClr val="002060"/>
                          </a:solidFill>
                          <a:latin typeface="Arial"/>
                          <a:ea typeface="+mn-ea"/>
                          <a:cs typeface="Arial"/>
                        </a:rPr>
                        <a:t>”.</a:t>
                      </a:r>
                      <a:endParaRPr lang="en-US" sz="3500" kern="1200" dirty="0">
                        <a:solidFill>
                          <a:srgbClr val="002060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pic>
        <p:nvPicPr>
          <p:cNvPr id="3" name="Obrázok 2" descr="Obrázok, na ktorom je čierny, temnota&#10;&#10;Automaticky generovaný popis">
            <a:extLst>
              <a:ext uri="{FF2B5EF4-FFF2-40B4-BE49-F238E27FC236}">
                <a16:creationId xmlns:a16="http://schemas.microsoft.com/office/drawing/2014/main" id="{FCB3BBD2-02D9-47DC-119D-7D97724AAF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86871" y="311049"/>
            <a:ext cx="6822254" cy="2870417"/>
          </a:xfrm>
          <a:prstGeom prst="rect">
            <a:avLst/>
          </a:prstGeom>
        </p:spPr>
      </p:pic>
      <p:pic>
        <p:nvPicPr>
          <p:cNvPr id="8" name="Obrázok 7">
            <a:extLst>
              <a:ext uri="{FF2B5EF4-FFF2-40B4-BE49-F238E27FC236}">
                <a16:creationId xmlns:a16="http://schemas.microsoft.com/office/drawing/2014/main" id="{FA50318E-F510-80C5-F01D-4FE5DB8F24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59444" y="13898738"/>
            <a:ext cx="2747508" cy="4267833"/>
          </a:xfrm>
          <a:prstGeom prst="rect">
            <a:avLst/>
          </a:prstGeom>
        </p:spPr>
      </p:pic>
      <p:pic>
        <p:nvPicPr>
          <p:cNvPr id="9" name="Obrázok 8">
            <a:extLst>
              <a:ext uri="{FF2B5EF4-FFF2-40B4-BE49-F238E27FC236}">
                <a16:creationId xmlns:a16="http://schemas.microsoft.com/office/drawing/2014/main" id="{74330834-5718-2DA4-F777-1B7D46851D2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485" r="12925"/>
          <a:stretch/>
        </p:blipFill>
        <p:spPr bwMode="auto">
          <a:xfrm>
            <a:off x="20653753" y="13604578"/>
            <a:ext cx="2803175" cy="44716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Obrázok 12">
            <a:extLst>
              <a:ext uri="{FF2B5EF4-FFF2-40B4-BE49-F238E27FC236}">
                <a16:creationId xmlns:a16="http://schemas.microsoft.com/office/drawing/2014/main" id="{DD88EA31-DD11-DE9C-77EB-2B8299EEAF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803729" y="13075292"/>
            <a:ext cx="7096125" cy="1820970"/>
          </a:xfrm>
          <a:prstGeom prst="rect">
            <a:avLst/>
          </a:prstGeom>
        </p:spPr>
      </p:pic>
      <p:pic>
        <p:nvPicPr>
          <p:cNvPr id="15" name="Obrázok 14">
            <a:extLst>
              <a:ext uri="{FF2B5EF4-FFF2-40B4-BE49-F238E27FC236}">
                <a16:creationId xmlns:a16="http://schemas.microsoft.com/office/drawing/2014/main" id="{789CDDA1-06AC-F74A-CD3E-CDE6CF67F9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456928" y="15945127"/>
            <a:ext cx="7697742" cy="1738838"/>
          </a:xfrm>
          <a:prstGeom prst="rect">
            <a:avLst/>
          </a:prstGeom>
        </p:spPr>
      </p:pic>
      <p:pic>
        <p:nvPicPr>
          <p:cNvPr id="22" name="Obrázok 21">
            <a:extLst>
              <a:ext uri="{FF2B5EF4-FFF2-40B4-BE49-F238E27FC236}">
                <a16:creationId xmlns:a16="http://schemas.microsoft.com/office/drawing/2014/main" id="{F06ADF0B-362E-E6FD-37D0-7241A2E405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04791" y="28043705"/>
            <a:ext cx="13442111" cy="4173806"/>
          </a:xfrm>
          <a:prstGeom prst="rect">
            <a:avLst/>
          </a:prstGeom>
        </p:spPr>
      </p:pic>
      <p:pic>
        <p:nvPicPr>
          <p:cNvPr id="24" name="Obrázok 23">
            <a:extLst>
              <a:ext uri="{FF2B5EF4-FFF2-40B4-BE49-F238E27FC236}">
                <a16:creationId xmlns:a16="http://schemas.microsoft.com/office/drawing/2014/main" id="{50DE1DC4-9A7D-3921-269B-297DC317803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199644" y="28028221"/>
            <a:ext cx="14234045" cy="4173807"/>
          </a:xfrm>
          <a:prstGeom prst="rect">
            <a:avLst/>
          </a:prstGeom>
        </p:spPr>
      </p:pic>
      <p:pic>
        <p:nvPicPr>
          <p:cNvPr id="28" name="Obrázok 27">
            <a:extLst>
              <a:ext uri="{FF2B5EF4-FFF2-40B4-BE49-F238E27FC236}">
                <a16:creationId xmlns:a16="http://schemas.microsoft.com/office/drawing/2014/main" id="{EE1ECEF0-5D4F-2176-7E00-CFEA02EE0A0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784304" y="21340473"/>
            <a:ext cx="10496550" cy="3038475"/>
          </a:xfrm>
          <a:prstGeom prst="rect">
            <a:avLst/>
          </a:prstGeom>
        </p:spPr>
      </p:pic>
      <p:pic>
        <p:nvPicPr>
          <p:cNvPr id="30" name="Obrázok 29">
            <a:extLst>
              <a:ext uri="{FF2B5EF4-FFF2-40B4-BE49-F238E27FC236}">
                <a16:creationId xmlns:a16="http://schemas.microsoft.com/office/drawing/2014/main" id="{CD36AE91-8C9E-DE7B-6C3A-626EA2F8E9A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784304" y="24378948"/>
            <a:ext cx="10288950" cy="3324225"/>
          </a:xfrm>
          <a:prstGeom prst="rect">
            <a:avLst/>
          </a:prstGeom>
        </p:spPr>
      </p:pic>
      <p:pic>
        <p:nvPicPr>
          <p:cNvPr id="31" name="Obrázok 30">
            <a:extLst>
              <a:ext uri="{FF2B5EF4-FFF2-40B4-BE49-F238E27FC236}">
                <a16:creationId xmlns:a16="http://schemas.microsoft.com/office/drawing/2014/main" id="{9059AABC-8A2E-662A-D111-AECBA34138D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391966" y="34622471"/>
            <a:ext cx="11082464" cy="4445420"/>
          </a:xfrm>
          <a:prstGeom prst="rect">
            <a:avLst/>
          </a:prstGeom>
        </p:spPr>
      </p:pic>
      <p:pic>
        <p:nvPicPr>
          <p:cNvPr id="37" name="Obrázok 36">
            <a:extLst>
              <a:ext uri="{FF2B5EF4-FFF2-40B4-BE49-F238E27FC236}">
                <a16:creationId xmlns:a16="http://schemas.microsoft.com/office/drawing/2014/main" id="{DD2972BA-06AD-2EFF-96B7-CB0F3A6E124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3630328" y="34830321"/>
            <a:ext cx="7442926" cy="5708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650382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Motív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Motív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Motí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425</TotalTime>
  <Words>635</Words>
  <Application>Microsoft Office PowerPoint</Application>
  <PresentationFormat>Vlastná</PresentationFormat>
  <Paragraphs>57</Paragraphs>
  <Slides>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Motív Office</vt:lpstr>
      <vt:lpstr>Friction and Texture Analysis of 3D-Printed Samples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Katarína Poláčková</dc:creator>
  <cp:lastModifiedBy>Matúš Kováč</cp:lastModifiedBy>
  <cp:revision>2</cp:revision>
  <dcterms:created xsi:type="dcterms:W3CDTF">2024-08-16T05:44:32Z</dcterms:created>
  <dcterms:modified xsi:type="dcterms:W3CDTF">2025-04-04T14:39:46Z</dcterms:modified>
</cp:coreProperties>
</file>