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2420" y="-75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atal\Desktop\hh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natal\Desktop\hhh.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3600" noProof="0" dirty="0">
                <a:latin typeface="Arial" panose="020B0604020202020204" pitchFamily="34" charset="0"/>
                <a:cs typeface="Arial" panose="020B0604020202020204" pitchFamily="34" charset="0"/>
              </a:rPr>
              <a:t>What would influence your decision to use an electric car via the Bolt app in the Green category?</a:t>
            </a:r>
          </a:p>
        </c:rich>
      </c:tx>
      <c:layout>
        <c:manualLayout>
          <c:xMode val="edge"/>
          <c:yMode val="edge"/>
          <c:x val="0.11960707200305278"/>
          <c:y val="1.50840251463764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k-SK"/>
        </a:p>
      </c:txPr>
    </c:title>
    <c:autoTitleDeleted val="0"/>
    <c:plotArea>
      <c:layout>
        <c:manualLayout>
          <c:layoutTarget val="inner"/>
          <c:xMode val="edge"/>
          <c:yMode val="edge"/>
          <c:x val="0.24941428288983344"/>
          <c:y val="0.23566762306569744"/>
          <c:w val="0.4472589222648492"/>
          <c:h val="0.51580689759227316"/>
        </c:manualLayout>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AFC-4201-A295-4AD858AE5ABF}"/>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CAFC-4201-A295-4AD858AE5ABF}"/>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CAFC-4201-A295-4AD858AE5ABF}"/>
              </c:ext>
            </c:extLst>
          </c:dPt>
          <c:dLbls>
            <c:dLbl>
              <c:idx val="0"/>
              <c:layout>
                <c:manualLayout>
                  <c:x val="7.6223082595978445E-2"/>
                  <c:y val="-9.347420850884245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AFC-4201-A295-4AD858AE5ABF}"/>
                </c:ext>
              </c:extLst>
            </c:dLbl>
            <c:dLbl>
              <c:idx val="1"/>
              <c:layout>
                <c:manualLayout>
                  <c:x val="-6.6801568884591919E-2"/>
                  <c:y val="2.76465423837306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AFC-4201-A295-4AD858AE5ABF}"/>
                </c:ext>
              </c:extLst>
            </c:dLbl>
            <c:dLbl>
              <c:idx val="2"/>
              <c:layout>
                <c:manualLayout>
                  <c:x val="-6.3786539567155423E-2"/>
                  <c:y val="-2.19095034050681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AFC-4201-A295-4AD858AE5ABF}"/>
                </c:ext>
              </c:extLst>
            </c:dLbl>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sk-S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Sheet1!$E$26:$E$28</c:f>
              <c:strCache>
                <c:ptCount val="3"/>
                <c:pt idx="0">
                  <c:v>The environmental benefits (lower emissions)</c:v>
                </c:pt>
                <c:pt idx="1">
                  <c:v>Prior experience with electric vehicles</c:v>
                </c:pt>
                <c:pt idx="2">
                  <c:v>The availability of vehicles </c:v>
                </c:pt>
              </c:strCache>
            </c:strRef>
          </c:cat>
          <c:val>
            <c:numRef>
              <c:f>Sheet1!$F$26:$F$28</c:f>
              <c:numCache>
                <c:formatCode>0%</c:formatCode>
                <c:ptCount val="3"/>
                <c:pt idx="0">
                  <c:v>0.5</c:v>
                </c:pt>
                <c:pt idx="1">
                  <c:v>0.28999999999999998</c:v>
                </c:pt>
                <c:pt idx="2">
                  <c:v>0.21</c:v>
                </c:pt>
              </c:numCache>
            </c:numRef>
          </c:val>
          <c:extLst>
            <c:ext xmlns:c16="http://schemas.microsoft.com/office/drawing/2014/chart" uri="{C3380CC4-5D6E-409C-BE32-E72D297353CC}">
              <c16:uniqueId val="{00000006-CAFC-4201-A295-4AD858AE5ABF}"/>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2.630847855935085E-2"/>
          <c:y val="0.77808786028946286"/>
          <c:w val="0.9725430507584284"/>
          <c:h val="0.20682811456416075"/>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GB" sz="3600" noProof="0" dirty="0">
                <a:latin typeface="Arial" panose="020B0604020202020204" pitchFamily="34" charset="0"/>
                <a:cs typeface="Arial" panose="020B0604020202020204" pitchFamily="34" charset="0"/>
              </a:rPr>
              <a:t>How important is it for you to make your transport environmentally friendly?</a:t>
            </a:r>
          </a:p>
        </c:rich>
      </c:tx>
      <c:layout>
        <c:manualLayout>
          <c:xMode val="edge"/>
          <c:yMode val="edge"/>
          <c:x val="0.11184533057063051"/>
          <c:y val="3.043770651725108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sk-SK"/>
        </a:p>
      </c:txPr>
    </c:title>
    <c:autoTitleDeleted val="0"/>
    <c:plotArea>
      <c:layout>
        <c:manualLayout>
          <c:layoutTarget val="inner"/>
          <c:xMode val="edge"/>
          <c:yMode val="edge"/>
          <c:x val="0.22813422025231933"/>
          <c:y val="0.28218161671519626"/>
          <c:w val="0.51067975567256463"/>
          <c:h val="0.56183918506057318"/>
        </c:manualLayout>
      </c:layout>
      <c:doughnut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4E3F-49AF-AC4C-3944F5A3F6B5}"/>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4E3F-49AF-AC4C-3944F5A3F6B5}"/>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4E3F-49AF-AC4C-3944F5A3F6B5}"/>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4E3F-49AF-AC4C-3944F5A3F6B5}"/>
              </c:ext>
            </c:extLst>
          </c:dPt>
          <c:dLbls>
            <c:dLbl>
              <c:idx val="0"/>
              <c:layout>
                <c:manualLayout>
                  <c:x val="9.1639433447840007E-2"/>
                  <c:y val="-8.2795395797913406E-3"/>
                </c:manualLayout>
              </c:layout>
              <c:showLegendKey val="0"/>
              <c:showVal val="1"/>
              <c:showCatName val="0"/>
              <c:showSerName val="0"/>
              <c:showPercent val="0"/>
              <c:showBubbleSize val="0"/>
              <c:extLst>
                <c:ext xmlns:c15="http://schemas.microsoft.com/office/drawing/2012/chart" uri="{CE6537A1-D6FC-4f65-9D91-7224C49458BB}">
                  <c15:layout>
                    <c:manualLayout>
                      <c:w val="0.12823064730545047"/>
                      <c:h val="7.0052700105400198E-2"/>
                    </c:manualLayout>
                  </c15:layout>
                </c:ext>
                <c:ext xmlns:c16="http://schemas.microsoft.com/office/drawing/2014/chart" uri="{C3380CC4-5D6E-409C-BE32-E72D297353CC}">
                  <c16:uniqueId val="{00000001-4E3F-49AF-AC4C-3944F5A3F6B5}"/>
                </c:ext>
              </c:extLst>
            </c:dLbl>
            <c:dLbl>
              <c:idx val="1"/>
              <c:layout>
                <c:manualLayout>
                  <c:x val="-0.10314917109697831"/>
                  <c:y val="1.7423891119351088E-2"/>
                </c:manualLayout>
              </c:layout>
              <c:tx>
                <c:rich>
                  <a:bodyPr rot="0" spcFirstLastPara="1" vertOverflow="ellipsis" vert="horz" wrap="square" lIns="38100" tIns="19050" rIns="38100" bIns="19050" anchor="ctr" anchorCtr="1">
                    <a:noAutofit/>
                  </a:bodyPr>
                  <a:lstStyle/>
                  <a:p>
                    <a:pPr>
                      <a:defRPr sz="3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r>
                      <a:rPr lang="en-US" sz="3200" dirty="0">
                        <a:latin typeface="Arial" panose="020B0604020202020204" pitchFamily="34" charset="0"/>
                        <a:cs typeface="Arial" panose="020B0604020202020204" pitchFamily="34" charset="0"/>
                      </a:rPr>
                      <a:t>31</a:t>
                    </a:r>
                    <a:r>
                      <a:rPr lang="en-US" sz="3200" baseline="0" dirty="0">
                        <a:latin typeface="Arial" panose="020B0604020202020204" pitchFamily="34" charset="0"/>
                        <a:cs typeface="Arial" panose="020B0604020202020204" pitchFamily="34" charset="0"/>
                      </a:rPr>
                      <a:t> %</a:t>
                    </a:r>
                    <a:endParaRPr lang="en-US" sz="3200" dirty="0">
                      <a:latin typeface="Arial" panose="020B0604020202020204" pitchFamily="34" charset="0"/>
                      <a:cs typeface="Arial" panose="020B0604020202020204" pitchFamily="34" charset="0"/>
                    </a:endParaRPr>
                  </a:p>
                </c:rich>
              </c:tx>
              <c:spPr>
                <a:noFill/>
                <a:ln>
                  <a:noFill/>
                </a:ln>
                <a:effectLst/>
              </c:spPr>
              <c:txPr>
                <a:bodyPr rot="0" spcFirstLastPara="1" vertOverflow="ellipsis" vert="horz" wrap="square" lIns="38100" tIns="19050" rIns="38100" bIns="19050" anchor="ctr" anchorCtr="1">
                  <a:noAutofit/>
                </a:bodyPr>
                <a:lstStyle/>
                <a:p>
                  <a:pPr>
                    <a:defRPr sz="3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261351716844937"/>
                      <c:h val="0.13742194890129272"/>
                    </c:manualLayout>
                  </c15:layout>
                  <c15:showDataLabelsRange val="0"/>
                </c:ext>
                <c:ext xmlns:c16="http://schemas.microsoft.com/office/drawing/2014/chart" uri="{C3380CC4-5D6E-409C-BE32-E72D297353CC}">
                  <c16:uniqueId val="{00000003-4E3F-49AF-AC4C-3944F5A3F6B5}"/>
                </c:ext>
              </c:extLst>
            </c:dLbl>
            <c:dLbl>
              <c:idx val="2"/>
              <c:layout>
                <c:manualLayout>
                  <c:x val="-1.948051948051948E-2"/>
                  <c:y val="-5.24934383202099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E3F-49AF-AC4C-3944F5A3F6B5}"/>
                </c:ext>
              </c:extLst>
            </c:dLbl>
            <c:dLbl>
              <c:idx val="3"/>
              <c:layout>
                <c:manualLayout>
                  <c:x val="6.4935064935064939E-3"/>
                  <c:y val="-6.82414698162729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E3F-49AF-AC4C-3944F5A3F6B5}"/>
                </c:ext>
              </c:extLst>
            </c:dLbl>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sk-S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Sheet1!$E$47:$E$50</c:f>
              <c:strCache>
                <c:ptCount val="4"/>
                <c:pt idx="0">
                  <c:v>Very important</c:v>
                </c:pt>
                <c:pt idx="1">
                  <c:v>Important</c:v>
                </c:pt>
                <c:pt idx="2">
                  <c:v>Slightly important</c:v>
                </c:pt>
                <c:pt idx="3">
                  <c:v>Not important</c:v>
                </c:pt>
              </c:strCache>
            </c:strRef>
          </c:cat>
          <c:val>
            <c:numRef>
              <c:f>Sheet1!$F$47:$F$50</c:f>
              <c:numCache>
                <c:formatCode>0%</c:formatCode>
                <c:ptCount val="4"/>
                <c:pt idx="0">
                  <c:v>0.62</c:v>
                </c:pt>
                <c:pt idx="1">
                  <c:v>0.31</c:v>
                </c:pt>
                <c:pt idx="2">
                  <c:v>0.05</c:v>
                </c:pt>
                <c:pt idx="3">
                  <c:v>0.02</c:v>
                </c:pt>
              </c:numCache>
            </c:numRef>
          </c:val>
          <c:extLst>
            <c:ext xmlns:c16="http://schemas.microsoft.com/office/drawing/2014/chart" uri="{C3380CC4-5D6E-409C-BE32-E72D297353CC}">
              <c16:uniqueId val="{00000008-4E3F-49AF-AC4C-3944F5A3F6B5}"/>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809B610-ACCE-4345-9506-F71C2725FDE8}" type="datetimeFigureOut">
              <a:rPr lang="sk-SK" smtClean="0"/>
              <a:t>3. 4. 2025</a:t>
            </a:fld>
            <a:endParaRPr lang="sk-SK"/>
          </a:p>
        </p:txBody>
      </p:sp>
      <p:sp>
        <p:nvSpPr>
          <p:cNvPr id="4" name="Zástupný objekt pre obrázok snímky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EB1CB79-CE4F-4D0F-B344-4061D84F973A}" type="slidenum">
              <a:rPr lang="sk-SK" smtClean="0"/>
              <a:t>‹#›</a:t>
            </a:fld>
            <a:endParaRPr lang="sk-SK"/>
          </a:p>
        </p:txBody>
      </p:sp>
    </p:spTree>
    <p:extLst>
      <p:ext uri="{BB962C8B-B14F-4D97-AF65-F5344CB8AC3E}">
        <p14:creationId xmlns:p14="http://schemas.microsoft.com/office/powerpoint/2010/main" val="266693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AEB1CB79-CE4F-4D0F-B344-4061D84F973A}" type="slidenum">
              <a:rPr lang="sk-SK" smtClean="0"/>
              <a:t>1</a:t>
            </a:fld>
            <a:endParaRPr lang="sk-SK"/>
          </a:p>
        </p:txBody>
      </p:sp>
    </p:spTree>
    <p:extLst>
      <p:ext uri="{BB962C8B-B14F-4D97-AF65-F5344CB8AC3E}">
        <p14:creationId xmlns:p14="http://schemas.microsoft.com/office/powerpoint/2010/main" val="2745857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Customers' willingness to use electric vehicles in the ride sharing market in Zilina</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Natalia Stalmasekova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Juraj Fabus</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Roman Chinoracky</a:t>
            </a:r>
            <a:r>
              <a:rPr lang="sk-SK" sz="4500" baseline="30000" dirty="0">
                <a:solidFill>
                  <a:srgbClr val="002060"/>
                </a:solidFill>
                <a:latin typeface="Arial" panose="020B0604020202020204" pitchFamily="34" charset="0"/>
                <a:cs typeface="Arial" panose="020B0604020202020204" pitchFamily="34" charset="0"/>
              </a:rPr>
              <a:t>3</a:t>
            </a:r>
            <a:r>
              <a:rPr lang="sk-SK" sz="4500" dirty="0">
                <a:solidFill>
                  <a:srgbClr val="002060"/>
                </a:solidFill>
                <a:latin typeface="Arial" panose="020B0604020202020204" pitchFamily="34" charset="0"/>
                <a:cs typeface="Arial" panose="020B0604020202020204" pitchFamily="34" charset="0"/>
              </a:rPr>
              <a:t>, Andrea Balintova</a:t>
            </a:r>
            <a:r>
              <a:rPr lang="sk-SK" sz="4500" baseline="30000" dirty="0">
                <a:solidFill>
                  <a:srgbClr val="002060"/>
                </a:solidFill>
                <a:latin typeface="Arial" panose="020B0604020202020204" pitchFamily="34" charset="0"/>
                <a:cs typeface="Arial" panose="020B0604020202020204" pitchFamily="34" charset="0"/>
              </a:rPr>
              <a:t>4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Slovakia </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Slovakia </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3 </a:t>
            </a:r>
            <a:r>
              <a:rPr lang="sk-SK" sz="3600" i="1" dirty="0" err="1">
                <a:solidFill>
                  <a:srgbClr val="002060"/>
                </a:solidFill>
                <a:latin typeface="Arial" panose="020B0604020202020204" pitchFamily="34" charset="0"/>
                <a:cs typeface="Arial" panose="020B0604020202020204" pitchFamily="34" charset="0"/>
              </a:rPr>
              <a:t>AuthenticWOOD</a:t>
            </a:r>
            <a:r>
              <a:rPr lang="sk-SK" sz="3600" i="1" dirty="0">
                <a:solidFill>
                  <a:srgbClr val="002060"/>
                </a:solidFill>
                <a:latin typeface="Arial" panose="020B0604020202020204" pitchFamily="34" charset="0"/>
                <a:cs typeface="Arial" panose="020B0604020202020204" pitchFamily="34" charset="0"/>
              </a:rPr>
              <a:t>, s. r. o.,</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Slovakia </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4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Slovakia </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095761478"/>
              </p:ext>
            </p:extLst>
          </p:nvPr>
        </p:nvGraphicFramePr>
        <p:xfrm>
          <a:off x="1347570" y="7769153"/>
          <a:ext cx="29764038" cy="6736080"/>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74442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5707265">
                <a:tc>
                  <a:txBody>
                    <a:bodyPr/>
                    <a:lstStyle/>
                    <a:p>
                      <a:pPr algn="l"/>
                      <a:r>
                        <a:rPr lang="en-US" sz="3500" kern="1200" dirty="0">
                          <a:solidFill>
                            <a:srgbClr val="002060"/>
                          </a:solidFill>
                          <a:latin typeface="Arial" panose="020B0604020202020204" pitchFamily="34" charset="0"/>
                          <a:ea typeface="+mn-ea"/>
                          <a:cs typeface="Arial" panose="020B0604020202020204" pitchFamily="34" charset="0"/>
                        </a:rPr>
                        <a:t>The transportation sector is a leading source of greenhouse gas emissions, prompting increased demand for eco-friendly solutions. In Žilina, Slovakia, traffic congestion and pollution concerns have heightened interest in low-emission alternatives. This context has paved the way for examining the feasibility of electric vehicles (EVs) within local ride-sharing services like Bolt.</a:t>
                      </a:r>
                      <a:endParaRPr lang="sk-SK" sz="3500" kern="1200" dirty="0">
                        <a:solidFill>
                          <a:srgbClr val="002060"/>
                        </a:solidFill>
                        <a:latin typeface="Arial" panose="020B0604020202020204" pitchFamily="34" charset="0"/>
                        <a:ea typeface="+mn-ea"/>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panose="020B0604020202020204" pitchFamily="34" charset="0"/>
                          <a:ea typeface="+mn-ea"/>
                          <a:cs typeface="Arial" panose="020B0604020202020204" pitchFamily="34" charset="0"/>
                        </a:rPr>
                        <a:t>Conventional vehicles contribute substantially to air pollution and climate change. Policy makers, urban planners, ride-sharing companies, and everyday commuters all seek efficient, greener solutions. A critical question is whether ride-sharing users are ready to switch to electric vehicles, given potential barriers such as charging infrastructure or higher initial costs</a:t>
                      </a:r>
                      <a:r>
                        <a:rPr lang="sk-SK" sz="3500" kern="1200" dirty="0">
                          <a:solidFill>
                            <a:srgbClr val="002060"/>
                          </a:solidFill>
                          <a:latin typeface="Arial" panose="020B0604020202020204" pitchFamily="34" charset="0"/>
                          <a:ea typeface="+mn-ea"/>
                          <a:cs typeface="Arial" panose="020B0604020202020204" pitchFamily="34" charset="0"/>
                        </a:rPr>
                        <a:t>.</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3500" kern="1200" dirty="0">
                          <a:solidFill>
                            <a:srgbClr val="002060"/>
                          </a:solidFill>
                          <a:latin typeface="Arial" panose="020B0604020202020204" pitchFamily="34" charset="0"/>
                          <a:ea typeface="+mn-ea"/>
                          <a:cs typeface="Arial" panose="020B0604020202020204" pitchFamily="34" charset="0"/>
                        </a:rPr>
                        <a:t>This study aims to evaluate public willingness to adopt an EV-focused category in ride-sharing, identify the motivating factors (environmental benefits, prior experience, availability), and suggest strategies to encourage EV adoption. Findings are expected to support stakeholders</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dirty="0">
                          <a:solidFill>
                            <a:srgbClr val="002060"/>
                          </a:solidFill>
                          <a:latin typeface="Arial" panose="020B0604020202020204" pitchFamily="34" charset="0"/>
                          <a:ea typeface="+mn-ea"/>
                          <a:cs typeface="Arial" panose="020B0604020202020204" pitchFamily="34" charset="0"/>
                        </a:rPr>
                        <a:t>in shaping policies and practices that reduce emissions and foster more sustainable urban transportation.</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460440528"/>
              </p:ext>
            </p:extLst>
          </p:nvPr>
        </p:nvGraphicFramePr>
        <p:xfrm>
          <a:off x="1317621" y="13319944"/>
          <a:ext cx="29764038" cy="353124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10156">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754004">
                <a:tc>
                  <a:txBody>
                    <a:bodyPr/>
                    <a:lstStyle/>
                    <a:p>
                      <a:pPr algn="l"/>
                      <a:r>
                        <a:rPr lang="en-US" sz="3500" kern="1200" dirty="0">
                          <a:solidFill>
                            <a:srgbClr val="002060"/>
                          </a:solidFill>
                          <a:latin typeface="Arial"/>
                          <a:ea typeface="+mn-ea"/>
                          <a:cs typeface="Arial"/>
                        </a:rPr>
                        <a:t>A quantitative online survey was conducted among 398 respondents, including active Bolt users and other residents of Žilina. The survey collected demographic data, assessed interest in an EV-only ride-sharing category, and explored factors influencing adoption, such as ecological awareness and perceived convenience. Data were analyzed to determine which variables most strongly affect users’ likelihood of choosing electric vehicles in ride-sharing</a:t>
                      </a:r>
                      <a:r>
                        <a:rPr lang="sk-SK" sz="3500" kern="1200" dirty="0">
                          <a:solidFill>
                            <a:srgbClr val="002060"/>
                          </a:solidFill>
                          <a:latin typeface="Arial"/>
                          <a:ea typeface="+mn-ea"/>
                          <a:cs typeface="Arial"/>
                        </a:rPr>
                        <a:t>.</a:t>
                      </a:r>
                      <a:endParaRPr lang="sk-SK" dirty="0">
                        <a:solidFill>
                          <a:srgbClr val="002060"/>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95462775"/>
              </p:ext>
            </p:extLst>
          </p:nvPr>
        </p:nvGraphicFramePr>
        <p:xfrm>
          <a:off x="1347570" y="16842991"/>
          <a:ext cx="29764038" cy="2283353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666">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352097">
                <a:tc>
                  <a:txBody>
                    <a:bodyPr/>
                    <a:lstStyle/>
                    <a:p>
                      <a:endParaRPr lang="sk-SK" sz="35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sk-SK" sz="3500" kern="1200" dirty="0">
                          <a:solidFill>
                            <a:srgbClr val="002060"/>
                          </a:solidFill>
                          <a:latin typeface="Arial" panose="020B0604020202020204" pitchFamily="34" charset="0"/>
                          <a:ea typeface="+mn-ea"/>
                          <a:cs typeface="Arial" panose="020B0604020202020204" pitchFamily="34" charset="0"/>
                        </a:rPr>
                        <a:t>In </a:t>
                      </a:r>
                      <a:r>
                        <a:rPr lang="en-GB" sz="3500" kern="1200" noProof="0" dirty="0">
                          <a:solidFill>
                            <a:srgbClr val="002060"/>
                          </a:solidFill>
                          <a:latin typeface="Arial" panose="020B0604020202020204" pitchFamily="34" charset="0"/>
                          <a:ea typeface="+mn-ea"/>
                          <a:cs typeface="Arial" panose="020B0604020202020204" pitchFamily="34" charset="0"/>
                        </a:rPr>
                        <a:t>our survey</a:t>
                      </a:r>
                      <a:r>
                        <a:rPr lang="sk-SK" sz="3500" kern="1200" dirty="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68 % of respondents (264 individuals)</a:t>
                      </a:r>
                      <a:r>
                        <a:rPr lang="sk-SK" sz="3500" kern="1200" dirty="0">
                          <a:solidFill>
                            <a:srgbClr val="002060"/>
                          </a:solidFill>
                          <a:latin typeface="Arial" panose="020B0604020202020204" pitchFamily="34" charset="0"/>
                          <a:ea typeface="+mn-ea"/>
                          <a:cs typeface="Arial" panose="020B0604020202020204" pitchFamily="34" charset="0"/>
                        </a:rPr>
                        <a:t> </a:t>
                      </a:r>
                      <a:r>
                        <a:rPr lang="en-GB" sz="3500" kern="1200" dirty="0">
                          <a:solidFill>
                            <a:srgbClr val="002060"/>
                          </a:solidFill>
                          <a:latin typeface="Arial" panose="020B0604020202020204" pitchFamily="34" charset="0"/>
                          <a:ea typeface="+mn-ea"/>
                          <a:cs typeface="Arial" panose="020B0604020202020204" pitchFamily="34" charset="0"/>
                        </a:rPr>
                        <a:t>expressed interest in </a:t>
                      </a:r>
                      <a:r>
                        <a:rPr lang="en-GB" sz="3500" kern="1200" noProof="0" dirty="0">
                          <a:solidFill>
                            <a:srgbClr val="002060"/>
                          </a:solidFill>
                          <a:latin typeface="Arial" panose="020B0604020202020204" pitchFamily="34" charset="0"/>
                          <a:ea typeface="+mn-ea"/>
                          <a:cs typeface="Arial" panose="020B0604020202020204" pitchFamily="34" charset="0"/>
                        </a:rPr>
                        <a:t>the Green </a:t>
                      </a:r>
                      <a:r>
                        <a:rPr lang="en-GB" sz="3500" kern="1200" dirty="0">
                          <a:solidFill>
                            <a:srgbClr val="002060"/>
                          </a:solidFill>
                          <a:latin typeface="Arial" panose="020B0604020202020204" pitchFamily="34" charset="0"/>
                          <a:ea typeface="+mn-ea"/>
                          <a:cs typeface="Arial" panose="020B0604020202020204" pitchFamily="34" charset="0"/>
                        </a:rPr>
                        <a:t>category</a:t>
                      </a:r>
                      <a:r>
                        <a:rPr lang="sk-SK" sz="3500" kern="1200" dirty="0">
                          <a:solidFill>
                            <a:srgbClr val="002060"/>
                          </a:solidFill>
                          <a:latin typeface="Arial" panose="020B0604020202020204" pitchFamily="34" charset="0"/>
                          <a:ea typeface="+mn-ea"/>
                          <a:cs typeface="Arial" panose="020B0604020202020204" pitchFamily="34" charset="0"/>
                        </a:rPr>
                        <a:t>, so </a:t>
                      </a:r>
                      <a:r>
                        <a:rPr lang="en-GB" sz="3500" kern="1200" noProof="0" dirty="0">
                          <a:solidFill>
                            <a:srgbClr val="002060"/>
                          </a:solidFill>
                          <a:latin typeface="Arial" panose="020B0604020202020204" pitchFamily="34" charset="0"/>
                          <a:ea typeface="+mn-ea"/>
                          <a:cs typeface="Arial" panose="020B0604020202020204" pitchFamily="34" charset="0"/>
                        </a:rPr>
                        <a:t>we asked their opinions about eco-friendly</a:t>
                      </a:r>
                      <a:r>
                        <a:rPr lang="sk-SK" sz="3500" kern="1200" dirty="0">
                          <a:solidFill>
                            <a:srgbClr val="002060"/>
                          </a:solidFill>
                          <a:latin typeface="Arial" panose="020B0604020202020204" pitchFamily="34" charset="0"/>
                          <a:ea typeface="+mn-ea"/>
                          <a:cs typeface="Arial" panose="020B0604020202020204" pitchFamily="34" charset="0"/>
                        </a:rPr>
                        <a:t> transport.</a:t>
                      </a: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7352097">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r h="7352097">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8470292"/>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476163648"/>
              </p:ext>
            </p:extLst>
          </p:nvPr>
        </p:nvGraphicFramePr>
        <p:xfrm>
          <a:off x="1317621" y="32025632"/>
          <a:ext cx="29764038" cy="627886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03366">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501626">
                <a:tc>
                  <a:txBody>
                    <a:bodyPr/>
                    <a:lstStyle/>
                    <a:p>
                      <a:pPr algn="l"/>
                      <a:r>
                        <a:rPr lang="en-US" sz="3500" kern="1200" dirty="0">
                          <a:solidFill>
                            <a:srgbClr val="002060"/>
                          </a:solidFill>
                          <a:latin typeface="Arial" panose="020B0604020202020204" pitchFamily="34" charset="0"/>
                          <a:ea typeface="+mn-ea"/>
                          <a:cs typeface="Arial" panose="020B0604020202020204" pitchFamily="34" charset="0"/>
                        </a:rPr>
                        <a:t>The study highlights considerable enthusiasm for EV-based ride-sharing in Žilina. To capitalize on this trend, stakeholders should focus on:</a:t>
                      </a:r>
                      <a:endParaRPr lang="sk-SK" sz="3500" kern="1200" dirty="0">
                        <a:solidFill>
                          <a:srgbClr val="002060"/>
                        </a:solidFill>
                        <a:latin typeface="Arial" panose="020B0604020202020204" pitchFamily="34" charset="0"/>
                        <a:ea typeface="+mn-ea"/>
                        <a:cs typeface="Arial" panose="020B0604020202020204" pitchFamily="34" charset="0"/>
                      </a:endParaRPr>
                    </a:p>
                    <a:p>
                      <a:pPr marL="457200" indent="-457200" algn="l">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Building Infrastructure: More charging stations and reliable networks</a:t>
                      </a:r>
                      <a:endParaRPr lang="sk-SK" sz="3500" kern="1200" dirty="0">
                        <a:solidFill>
                          <a:srgbClr val="002060"/>
                        </a:solidFill>
                        <a:latin typeface="Arial" panose="020B0604020202020204" pitchFamily="34" charset="0"/>
                        <a:ea typeface="+mn-ea"/>
                        <a:cs typeface="Arial" panose="020B0604020202020204" pitchFamily="34" charset="0"/>
                      </a:endParaRPr>
                    </a:p>
                    <a:p>
                      <a:pPr marL="457200" indent="-457200" algn="l">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Providing Incentives: Financial and regulatory support for both operators and users</a:t>
                      </a:r>
                      <a:endParaRPr lang="sk-SK" sz="3500" kern="1200" dirty="0">
                        <a:solidFill>
                          <a:srgbClr val="002060"/>
                        </a:solidFill>
                        <a:latin typeface="Arial" panose="020B0604020202020204" pitchFamily="34" charset="0"/>
                        <a:ea typeface="+mn-ea"/>
                        <a:cs typeface="Arial" panose="020B0604020202020204" pitchFamily="34" charset="0"/>
                      </a:endParaRPr>
                    </a:p>
                    <a:p>
                      <a:pPr marL="457200" indent="-457200" algn="l">
                        <a:buFont typeface="Arial" panose="020B0604020202020204" pitchFamily="34" charset="0"/>
                        <a:buChar char="•"/>
                      </a:pPr>
                      <a:r>
                        <a:rPr lang="en-US" sz="3500" kern="1200" dirty="0">
                          <a:solidFill>
                            <a:srgbClr val="002060"/>
                          </a:solidFill>
                          <a:latin typeface="Arial" panose="020B0604020202020204" pitchFamily="34" charset="0"/>
                          <a:ea typeface="+mn-ea"/>
                          <a:cs typeface="Arial" panose="020B0604020202020204" pitchFamily="34" charset="0"/>
                        </a:rPr>
                        <a:t>Targeted Outreach: Educational campaigns highlighting environmental and economic benefits</a:t>
                      </a:r>
                      <a:endParaRPr lang="sk-SK" sz="3500" kern="1200" dirty="0">
                        <a:solidFill>
                          <a:srgbClr val="002060"/>
                        </a:solidFill>
                        <a:latin typeface="Arial" panose="020B0604020202020204" pitchFamily="34" charset="0"/>
                        <a:ea typeface="+mn-ea"/>
                        <a:cs typeface="Arial" panose="020B0604020202020204" pitchFamily="34" charset="0"/>
                      </a:endParaRPr>
                    </a:p>
                    <a:p>
                      <a:pPr marL="457200" indent="-457200" algn="l">
                        <a:buFont typeface="Arial" panose="020B0604020202020204" pitchFamily="34" charset="0"/>
                        <a:buChar char="•"/>
                      </a:pPr>
                      <a:endParaRPr lang="sk-SK" sz="3500" kern="1200" dirty="0">
                        <a:solidFill>
                          <a:srgbClr val="002060"/>
                        </a:solidFill>
                        <a:latin typeface="Arial" panose="020B0604020202020204" pitchFamily="34" charset="0"/>
                        <a:ea typeface="+mn-ea"/>
                        <a:cs typeface="Arial" panose="020B0604020202020204" pitchFamily="34" charset="0"/>
                      </a:endParaRPr>
                    </a:p>
                    <a:p>
                      <a:pPr algn="l"/>
                      <a:r>
                        <a:rPr lang="en-US" sz="3500" kern="1200" dirty="0">
                          <a:solidFill>
                            <a:srgbClr val="002060"/>
                          </a:solidFill>
                          <a:latin typeface="Arial" panose="020B0604020202020204" pitchFamily="34" charset="0"/>
                          <a:ea typeface="+mn-ea"/>
                          <a:cs typeface="Arial" panose="020B0604020202020204" pitchFamily="34" charset="0"/>
                        </a:rPr>
                        <a:t>Future research could explore larger samples, compare different cities, and assess long-term impacts on emission levels. By integrating policy measures, technological improvements, and consumer education, EV ride-sharing can become a cornerstone of sustainable urban mobility in Slovakia and beyond.</a:t>
                      </a:r>
                      <a:endParaRPr lang="sk-SK" sz="3500" kern="1200" dirty="0">
                        <a:solidFill>
                          <a:srgbClr val="002060"/>
                        </a:solidFill>
                        <a:latin typeface="Arial" panose="020B0604020202020204" pitchFamily="34" charset="0"/>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757259452"/>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lgn="l">
                        <a:buNone/>
                      </a:pPr>
                      <a:r>
                        <a:rPr lang="en-US" sz="3500" kern="1200" noProof="1">
                          <a:solidFill>
                            <a:srgbClr val="002060"/>
                          </a:solidFill>
                          <a:latin typeface="Arial"/>
                          <a:ea typeface="+mn-ea"/>
                          <a:cs typeface="Arial"/>
                        </a:rPr>
                        <a:t>This publication was created as a part of research projects 07711134 cis 2022.</a:t>
                      </a:r>
                      <a:endParaRPr lang="en-US" sz="3500" kern="1200" dirty="0">
                        <a:solidFill>
                          <a:srgbClr val="002060"/>
                        </a:solidFill>
                        <a:latin typeface="Arial"/>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4"/>
          <a:stretch>
            <a:fillRect/>
          </a:stretch>
        </p:blipFill>
        <p:spPr>
          <a:xfrm>
            <a:off x="24186871" y="311049"/>
            <a:ext cx="6822254" cy="2870417"/>
          </a:xfrm>
          <a:prstGeom prst="rect">
            <a:avLst/>
          </a:prstGeom>
        </p:spPr>
      </p:pic>
      <p:graphicFrame>
        <p:nvGraphicFramePr>
          <p:cNvPr id="9" name="Graf 8">
            <a:extLst>
              <a:ext uri="{FF2B5EF4-FFF2-40B4-BE49-F238E27FC236}">
                <a16:creationId xmlns:a16="http://schemas.microsoft.com/office/drawing/2014/main" id="{F1A7D228-8125-04C0-AF2D-25AE7CE05F3E}"/>
              </a:ext>
            </a:extLst>
          </p:cNvPr>
          <p:cNvGraphicFramePr/>
          <p:nvPr>
            <p:extLst>
              <p:ext uri="{D42A27DB-BD31-4B8C-83A1-F6EECF244321}">
                <p14:modId xmlns:p14="http://schemas.microsoft.com/office/powerpoint/2010/main" val="2719866090"/>
              </p:ext>
            </p:extLst>
          </p:nvPr>
        </p:nvGraphicFramePr>
        <p:xfrm>
          <a:off x="18650775" y="20442674"/>
          <a:ext cx="10211841" cy="885474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Graf 9">
            <a:extLst>
              <a:ext uri="{FF2B5EF4-FFF2-40B4-BE49-F238E27FC236}">
                <a16:creationId xmlns:a16="http://schemas.microsoft.com/office/drawing/2014/main" id="{BFDDD12F-2CB1-E33C-C8C7-6464FE4D5BCA}"/>
              </a:ext>
            </a:extLst>
          </p:cNvPr>
          <p:cNvGraphicFramePr/>
          <p:nvPr>
            <p:extLst>
              <p:ext uri="{D42A27DB-BD31-4B8C-83A1-F6EECF244321}">
                <p14:modId xmlns:p14="http://schemas.microsoft.com/office/powerpoint/2010/main" val="1708525156"/>
              </p:ext>
            </p:extLst>
          </p:nvPr>
        </p:nvGraphicFramePr>
        <p:xfrm>
          <a:off x="3010570" y="20246199"/>
          <a:ext cx="9582676" cy="8648915"/>
        </p:xfrm>
        <a:graphic>
          <a:graphicData uri="http://schemas.openxmlformats.org/drawingml/2006/chart">
            <c:chart xmlns:c="http://schemas.openxmlformats.org/drawingml/2006/chart" xmlns:r="http://schemas.openxmlformats.org/officeDocument/2006/relationships" r:id="rId6"/>
          </a:graphicData>
        </a:graphic>
      </p:graphicFrame>
      <p:sp>
        <p:nvSpPr>
          <p:cNvPr id="29" name="BlokTextu 28">
            <a:extLst>
              <a:ext uri="{FF2B5EF4-FFF2-40B4-BE49-F238E27FC236}">
                <a16:creationId xmlns:a16="http://schemas.microsoft.com/office/drawing/2014/main" id="{2B9EA8A0-3275-5E81-1A55-2BAA5578E209}"/>
              </a:ext>
            </a:extLst>
          </p:cNvPr>
          <p:cNvSpPr txBox="1"/>
          <p:nvPr/>
        </p:nvSpPr>
        <p:spPr>
          <a:xfrm>
            <a:off x="2079204" y="29675543"/>
            <a:ext cx="11445409" cy="1708160"/>
          </a:xfrm>
          <a:prstGeom prst="rect">
            <a:avLst/>
          </a:prstGeom>
          <a:noFill/>
        </p:spPr>
        <p:txBody>
          <a:bodyPr wrap="square">
            <a:spAutoFit/>
          </a:bodyPr>
          <a:lstStyle/>
          <a:p>
            <a:r>
              <a:rPr lang="en-GB" sz="3500" dirty="0">
                <a:solidFill>
                  <a:srgbClr val="002060"/>
                </a:solidFill>
                <a:latin typeface="Arial" panose="020B0604020202020204" pitchFamily="34" charset="0"/>
                <a:cs typeface="Arial" panose="020B0604020202020204" pitchFamily="34" charset="0"/>
              </a:rPr>
              <a:t>62 % of respondents (163 individuals) indicated</a:t>
            </a:r>
            <a:r>
              <a:rPr lang="sk-SK" sz="3500" dirty="0">
                <a:solidFill>
                  <a:srgbClr val="002060"/>
                </a:solidFill>
                <a:latin typeface="Arial" panose="020B0604020202020204" pitchFamily="34" charset="0"/>
                <a:cs typeface="Arial" panose="020B0604020202020204" pitchFamily="34" charset="0"/>
              </a:rPr>
              <a:t> </a:t>
            </a:r>
            <a:r>
              <a:rPr lang="en-GB" sz="3500" dirty="0">
                <a:solidFill>
                  <a:srgbClr val="002060"/>
                </a:solidFill>
                <a:latin typeface="Arial" panose="020B0604020202020204" pitchFamily="34" charset="0"/>
                <a:cs typeface="Arial" panose="020B0604020202020204" pitchFamily="34" charset="0"/>
              </a:rPr>
              <a:t>that it is "very important" for their transportation to be eco-friendly,</a:t>
            </a:r>
            <a:endParaRPr lang="sk-SK" sz="3500" dirty="0">
              <a:solidFill>
                <a:srgbClr val="002060"/>
              </a:solidFill>
              <a:latin typeface="Arial" panose="020B0604020202020204" pitchFamily="34" charset="0"/>
              <a:cs typeface="Arial" panose="020B0604020202020204" pitchFamily="34" charset="0"/>
            </a:endParaRPr>
          </a:p>
          <a:p>
            <a:r>
              <a:rPr lang="en-GB" sz="3500" dirty="0">
                <a:solidFill>
                  <a:srgbClr val="002060"/>
                </a:solidFill>
                <a:latin typeface="Arial" panose="020B0604020202020204" pitchFamily="34" charset="0"/>
                <a:cs typeface="Arial" panose="020B0604020202020204" pitchFamily="34" charset="0"/>
              </a:rPr>
              <a:t>reflecting a strong preference for sustainable travel. </a:t>
            </a:r>
            <a:endParaRPr lang="sk-SK" sz="3500" dirty="0">
              <a:solidFill>
                <a:srgbClr val="002060"/>
              </a:solidFill>
              <a:latin typeface="Arial" panose="020B0604020202020204" pitchFamily="34" charset="0"/>
              <a:cs typeface="Arial" panose="020B0604020202020204" pitchFamily="34" charset="0"/>
            </a:endParaRPr>
          </a:p>
        </p:txBody>
      </p:sp>
      <p:sp>
        <p:nvSpPr>
          <p:cNvPr id="31" name="BlokTextu 30">
            <a:extLst>
              <a:ext uri="{FF2B5EF4-FFF2-40B4-BE49-F238E27FC236}">
                <a16:creationId xmlns:a16="http://schemas.microsoft.com/office/drawing/2014/main" id="{8BB0B5EF-61DB-2789-30A9-6167742171B2}"/>
              </a:ext>
            </a:extLst>
          </p:cNvPr>
          <p:cNvSpPr txBox="1"/>
          <p:nvPr/>
        </p:nvSpPr>
        <p:spPr>
          <a:xfrm>
            <a:off x="18002815" y="29457898"/>
            <a:ext cx="12857454" cy="2246769"/>
          </a:xfrm>
          <a:prstGeom prst="rect">
            <a:avLst/>
          </a:prstGeom>
          <a:noFill/>
        </p:spPr>
        <p:txBody>
          <a:bodyPr wrap="square">
            <a:spAutoFit/>
          </a:bodyPr>
          <a:lstStyle/>
          <a:p>
            <a:r>
              <a:rPr lang="en-GB" sz="3500" dirty="0">
                <a:solidFill>
                  <a:srgbClr val="002060"/>
                </a:solidFill>
                <a:latin typeface="Arial" panose="020B0604020202020204" pitchFamily="34" charset="0"/>
                <a:cs typeface="Arial" panose="020B0604020202020204" pitchFamily="34" charset="0"/>
              </a:rPr>
              <a:t>50 % of respondents (131 individuals)</a:t>
            </a:r>
            <a:r>
              <a:rPr lang="sk-SK" sz="3500" dirty="0">
                <a:solidFill>
                  <a:srgbClr val="002060"/>
                </a:solidFill>
                <a:latin typeface="Arial" panose="020B0604020202020204" pitchFamily="34" charset="0"/>
                <a:cs typeface="Arial" panose="020B0604020202020204" pitchFamily="34" charset="0"/>
              </a:rPr>
              <a:t> </a:t>
            </a:r>
            <a:r>
              <a:rPr lang="en-GB" sz="3500" dirty="0">
                <a:solidFill>
                  <a:srgbClr val="002060"/>
                </a:solidFill>
                <a:latin typeface="Arial" panose="020B0604020202020204" pitchFamily="34" charset="0"/>
                <a:cs typeface="Arial" panose="020B0604020202020204" pitchFamily="34" charset="0"/>
              </a:rPr>
              <a:t>identified the</a:t>
            </a:r>
            <a:r>
              <a:rPr lang="sk-SK" sz="3500" dirty="0">
                <a:solidFill>
                  <a:srgbClr val="002060"/>
                </a:solidFill>
                <a:latin typeface="Arial" panose="020B0604020202020204" pitchFamily="34" charset="0"/>
                <a:cs typeface="Arial" panose="020B0604020202020204" pitchFamily="34" charset="0"/>
              </a:rPr>
              <a:t> </a:t>
            </a:r>
            <a:r>
              <a:rPr lang="en-GB" sz="3500" dirty="0">
                <a:solidFill>
                  <a:srgbClr val="002060"/>
                </a:solidFill>
                <a:latin typeface="Arial" panose="020B0604020202020204" pitchFamily="34" charset="0"/>
                <a:cs typeface="Arial" panose="020B0604020202020204" pitchFamily="34" charset="0"/>
              </a:rPr>
              <a:t>environmental benefits (lower emissions)</a:t>
            </a:r>
            <a:r>
              <a:rPr lang="sk-SK" sz="3500" dirty="0">
                <a:solidFill>
                  <a:srgbClr val="002060"/>
                </a:solidFill>
                <a:latin typeface="Arial" panose="020B0604020202020204" pitchFamily="34" charset="0"/>
                <a:cs typeface="Arial" panose="020B0604020202020204" pitchFamily="34" charset="0"/>
              </a:rPr>
              <a:t> </a:t>
            </a:r>
            <a:r>
              <a:rPr lang="en-GB" sz="3500" dirty="0">
                <a:solidFill>
                  <a:srgbClr val="002060"/>
                </a:solidFill>
                <a:latin typeface="Arial" panose="020B0604020202020204" pitchFamily="34" charset="0"/>
                <a:cs typeface="Arial" panose="020B0604020202020204" pitchFamily="34" charset="0"/>
              </a:rPr>
              <a:t>as the most significant factor,</a:t>
            </a:r>
            <a:r>
              <a:rPr lang="sk-SK" sz="3500" dirty="0">
                <a:solidFill>
                  <a:srgbClr val="002060"/>
                </a:solidFill>
                <a:latin typeface="Arial" panose="020B0604020202020204" pitchFamily="34" charset="0"/>
                <a:cs typeface="Arial" panose="020B0604020202020204" pitchFamily="34" charset="0"/>
              </a:rPr>
              <a:t> </a:t>
            </a:r>
            <a:r>
              <a:rPr lang="en-GB" sz="3500" dirty="0">
                <a:solidFill>
                  <a:srgbClr val="002060"/>
                </a:solidFill>
                <a:latin typeface="Arial" panose="020B0604020202020204" pitchFamily="34" charset="0"/>
                <a:cs typeface="Arial" panose="020B0604020202020204" pitchFamily="34" charset="0"/>
              </a:rPr>
              <a:t>emphasizing their commitment to protecting the environment</a:t>
            </a:r>
            <a:r>
              <a:rPr lang="sk-SK" sz="3500" dirty="0">
                <a:solidFill>
                  <a:srgbClr val="00206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564</TotalTime>
  <Words>571</Words>
  <Application>Microsoft Office PowerPoint</Application>
  <PresentationFormat>Vlastná</PresentationFormat>
  <Paragraphs>38</Paragraphs>
  <Slides>1</Slides>
  <Notes>1</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Customers' willingness to use electric vehicles in the ride sharing market in Zilina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Natália Stalmašeková</cp:lastModifiedBy>
  <cp:revision>6</cp:revision>
  <dcterms:created xsi:type="dcterms:W3CDTF">2024-08-16T05:44:32Z</dcterms:created>
  <dcterms:modified xsi:type="dcterms:W3CDTF">2025-04-03T11:54:17Z</dcterms:modified>
</cp:coreProperties>
</file>