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7" d="100"/>
          <a:sy n="17" d="100"/>
        </p:scale>
        <p:origin x="3096" y="78"/>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algn="l"/>
            <a:r>
              <a:rPr lang="sk-SK" sz="900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Title of the TRANSCOM 2025 paper</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Matúš Madleňák </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Samuel </a:t>
            </a:r>
            <a:r>
              <a:rPr lang="sk-SK" sz="4500" dirty="0" err="1">
                <a:solidFill>
                  <a:srgbClr val="002060"/>
                </a:solidFill>
                <a:latin typeface="Arial" panose="020B0604020202020204" pitchFamily="34" charset="0"/>
                <a:cs typeface="Arial" panose="020B0604020202020204" pitchFamily="34" charset="0"/>
              </a:rPr>
              <a:t>Hubočan</a:t>
            </a:r>
            <a:r>
              <a:rPr lang="sk-SK" sz="4500" baseline="30000" dirty="0" err="1">
                <a:solidFill>
                  <a:srgbClr val="002060"/>
                </a:solidFill>
                <a:latin typeface="Arial" panose="020B0604020202020204" pitchFamily="34" charset="0"/>
                <a:cs typeface="Arial" panose="020B0604020202020204" pitchFamily="34" charset="0"/>
              </a:rPr>
              <a:t>2</a:t>
            </a:r>
            <a:endParaRPr lang="sk-SK" sz="4500" baseline="3000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Faculty of Security Engineering, University of Žilina, 01026, Žilina, Slovakia</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en-US" sz="3600" i="1" dirty="0">
                <a:solidFill>
                  <a:srgbClr val="002060"/>
                </a:solidFill>
                <a:latin typeface="Arial" panose="020B0604020202020204" pitchFamily="34" charset="0"/>
                <a:cs typeface="Arial" panose="020B0604020202020204" pitchFamily="34" charset="0"/>
              </a:rPr>
              <a:t>Faculty of Security Engineering, University of Žilina, 01026, Žilina, Slovakia</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010619399"/>
              </p:ext>
            </p:extLst>
          </p:nvPr>
        </p:nvGraphicFramePr>
        <p:xfrm>
          <a:off x="1347570" y="7769152"/>
          <a:ext cx="29764038" cy="5391556"/>
        </p:xfrm>
        <a:graphic>
          <a:graphicData uri="http://schemas.openxmlformats.org/drawingml/2006/table">
            <a:tbl>
              <a:tblPr firstRow="1" bandRow="1">
                <a:tableStyleId>{5C22544A-7EE6-4342-B048-85BDC9FD1C3A}</a:tableStyleId>
              </a:tblPr>
              <a:tblGrid>
                <a:gridCol w="13990753">
                  <a:extLst>
                    <a:ext uri="{9D8B030D-6E8A-4147-A177-3AD203B41FA5}">
                      <a16:colId xmlns:a16="http://schemas.microsoft.com/office/drawing/2014/main" val="3004831674"/>
                    </a:ext>
                  </a:extLst>
                </a:gridCol>
                <a:gridCol w="8318090">
                  <a:extLst>
                    <a:ext uri="{9D8B030D-6E8A-4147-A177-3AD203B41FA5}">
                      <a16:colId xmlns:a16="http://schemas.microsoft.com/office/drawing/2014/main" val="1252346389"/>
                    </a:ext>
                  </a:extLst>
                </a:gridCol>
                <a:gridCol w="7455195">
                  <a:extLst>
                    <a:ext uri="{9D8B030D-6E8A-4147-A177-3AD203B41FA5}">
                      <a16:colId xmlns:a16="http://schemas.microsoft.com/office/drawing/2014/main" val="4221354044"/>
                    </a:ext>
                  </a:extLst>
                </a:gridCol>
              </a:tblGrid>
              <a:tr h="1032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en-US" sz="3500" dirty="0">
                          <a:solidFill>
                            <a:srgbClr val="002060"/>
                          </a:solidFill>
                          <a:latin typeface="Arial" panose="020B0604020202020204" pitchFamily="34" charset="0"/>
                          <a:cs typeface="Arial" panose="020B0604020202020204" pitchFamily="34" charset="0"/>
                        </a:rPr>
                        <a:t>The rapid development of artificial intelligence is fundamentally affecting cybersecurity and leading to a new generation of phishing attacks - Phishing 2.0. These attacks are personalized, visually convincing and difficult to distinguish from legitimate communications. Sectors such as transport, energy, healthcare and public administration can be affected.</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AI enables the creation of synthetic media (text, voices, portraits, logos), which makes fraud detection by ordinary users difficult. Stakeholders are experts in critical infrastructure protection and security management.</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dirty="0">
                          <a:solidFill>
                            <a:srgbClr val="002060"/>
                          </a:solidFill>
                          <a:latin typeface="Arial" panose="020B0604020202020204" pitchFamily="34" charset="0"/>
                          <a:cs typeface="Arial" panose="020B0604020202020204" pitchFamily="34" charset="0"/>
                        </a:rPr>
                        <a:t>The aim is to investigate human ability to identify AI-generated content, with results that may inform strategies in cybersecurity and user education.</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840052852"/>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en-US" sz="3500" dirty="0">
                          <a:solidFill>
                            <a:srgbClr val="002060"/>
                          </a:solidFill>
                          <a:latin typeface="Arial"/>
                          <a:cs typeface="Arial"/>
                        </a:rPr>
                        <a:t>The methodology used consisted of a 12-question questionnaire, with each question containing a pair of content - one human-generated and one AI-generated. Various types of media were tested including portraits, emails, SMS messages and company logos. The research was carried out on a sample of 21 respondents working in the fields of critical infrastructure protection, transportation and crisis management. Subsequently, an analysis of the accuracy of responses both overall and by media type was conducted to identify those areas where detection of AI-generated content is most challenging.</a:t>
                      </a:r>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161321662"/>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344117940"/>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r>
                        <a:rPr lang="en-US" sz="3500" dirty="0">
                          <a:solidFill>
                            <a:srgbClr val="002060"/>
                          </a:solidFill>
                          <a:latin typeface="Arial" panose="020B0604020202020204" pitchFamily="34" charset="0"/>
                          <a:cs typeface="Arial" panose="020B0604020202020204" pitchFamily="34" charset="0"/>
                        </a:rPr>
                        <a:t>The findings show that although respondents were able to correctly identify AI-generated content in more than half of the cases (57.5%), the significant proportion of incorrect responses (42.5%) indicates a limited ability to distinguish between human and artificially generated content. Particularly problematic were text formats (SMS and emails), where success rates were lowest, while visual stimuli (portraits, logos) were more recognizable. </a:t>
                      </a:r>
                      <a:endParaRPr lang="sk-SK" sz="3500" dirty="0">
                        <a:solidFill>
                          <a:srgbClr val="002060"/>
                        </a:solidFill>
                        <a:latin typeface="Arial" panose="020B0604020202020204" pitchFamily="34" charset="0"/>
                        <a:cs typeface="Arial" panose="020B0604020202020204" pitchFamily="34" charset="0"/>
                      </a:endParaRPr>
                    </a:p>
                    <a:p>
                      <a:endParaRPr lang="sk-SK" sz="3500" dirty="0">
                        <a:solidFill>
                          <a:srgbClr val="002060"/>
                        </a:solidFill>
                        <a:latin typeface="Arial" panose="020B0604020202020204" pitchFamily="34" charset="0"/>
                        <a:cs typeface="Arial" panose="020B0604020202020204" pitchFamily="34" charset="0"/>
                      </a:endParaRPr>
                    </a:p>
                    <a:p>
                      <a:r>
                        <a:rPr lang="en-US" sz="3500" dirty="0">
                          <a:solidFill>
                            <a:srgbClr val="002060"/>
                          </a:solidFill>
                          <a:latin typeface="Arial" panose="020B0604020202020204" pitchFamily="34" charset="0"/>
                          <a:cs typeface="Arial" panose="020B0604020202020204" pitchFamily="34" charset="0"/>
                        </a:rPr>
                        <a:t>This disproportion confirms that modern generative AI tools can produce linguistically and stylistically plausible content that is difficult for humans to distinguish. To improve detection reliability, it will be necessary to engage larger samples, investigate user interactions with AI content including through technologies such as eye-tracking, and focus on the effectiveness of phishing 2.0 training and education.</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944603521"/>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1">
                          <a:solidFill>
                            <a:srgbClr val="002060"/>
                          </a:solidFill>
                          <a:latin typeface="Arial"/>
                          <a:ea typeface="+mn-ea"/>
                          <a:cs typeface="Arial"/>
                        </a:rPr>
                        <a:t>The article was supported by The Ministry of Education, Research, Development and Youth of the Slovak Republic grant number VEGA1/0257/23 Cyber risk assessment as an essential tool for increasing cyber security in public administration.</a:t>
                      </a:r>
                      <a:endParaRPr lang="sk-SK" sz="3500" kern="1200" noProof="1">
                        <a:solidFill>
                          <a:srgbClr val="002060"/>
                        </a:solidFill>
                        <a:latin typeface="Arial"/>
                        <a:ea typeface="+mn-ea"/>
                        <a:cs typeface="Arial"/>
                      </a:endParaRPr>
                    </a:p>
                    <a:p>
                      <a:pPr lvl="0">
                        <a:buNone/>
                      </a:pPr>
                      <a:endParaRPr lang="en-US" sz="3500" kern="1200" noProof="1">
                        <a:solidFill>
                          <a:srgbClr val="002060"/>
                        </a:solidFill>
                        <a:latin typeface="Arial"/>
                        <a:ea typeface="+mn-ea"/>
                        <a:cs typeface="Arial"/>
                      </a:endParaRPr>
                    </a:p>
                    <a:p>
                      <a:pPr lvl="0">
                        <a:buNone/>
                      </a:pPr>
                      <a:r>
                        <a:rPr lang="en-US" sz="3500" kern="1200" noProof="1">
                          <a:solidFill>
                            <a:srgbClr val="002060"/>
                          </a:solidFill>
                          <a:latin typeface="Arial"/>
                          <a:ea typeface="+mn-ea"/>
                          <a:cs typeface="Arial"/>
                        </a:rPr>
                        <a:t>Funded by the EU NextGenerationEU through the Recovery and Resilience Plan for Slovakia under the project No.17R05-04-V01-00005.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12">
            <a:extLst>
              <a:ext uri="{FF2B5EF4-FFF2-40B4-BE49-F238E27FC236}">
                <a16:creationId xmlns:a16="http://schemas.microsoft.com/office/drawing/2014/main" id="{6071A53E-F028-82B5-3FB2-8C3275E176C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59182" y="18896409"/>
            <a:ext cx="13167931" cy="5813079"/>
          </a:xfrm>
          <a:prstGeom prst="rect">
            <a:avLst/>
          </a:prstGeom>
          <a:noFill/>
        </p:spPr>
      </p:pic>
      <p:pic>
        <p:nvPicPr>
          <p:cNvPr id="9" name="Obrázok 13">
            <a:extLst>
              <a:ext uri="{FF2B5EF4-FFF2-40B4-BE49-F238E27FC236}">
                <a16:creationId xmlns:a16="http://schemas.microsoft.com/office/drawing/2014/main" id="{47BBE9EE-098A-226D-FC3C-C45206C557F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47569" y="24671732"/>
            <a:ext cx="16611613" cy="5640701"/>
          </a:xfrm>
          <a:prstGeom prst="rect">
            <a:avLst/>
          </a:prstGeom>
          <a:noFill/>
        </p:spPr>
      </p:pic>
      <p:sp>
        <p:nvSpPr>
          <p:cNvPr id="10" name="TextBox 9">
            <a:extLst>
              <a:ext uri="{FF2B5EF4-FFF2-40B4-BE49-F238E27FC236}">
                <a16:creationId xmlns:a16="http://schemas.microsoft.com/office/drawing/2014/main" id="{021878CE-4507-3398-124F-513F3692F3B8}"/>
              </a:ext>
            </a:extLst>
          </p:cNvPr>
          <p:cNvSpPr txBox="1"/>
          <p:nvPr/>
        </p:nvSpPr>
        <p:spPr>
          <a:xfrm>
            <a:off x="1347568" y="18991912"/>
            <a:ext cx="16320999" cy="4678204"/>
          </a:xfrm>
          <a:prstGeom prst="rect">
            <a:avLst/>
          </a:prstGeom>
          <a:noFill/>
        </p:spPr>
        <p:txBody>
          <a:bodyPr wrap="square" rtlCol="0">
            <a:spAutoFit/>
          </a:bodyPr>
          <a:lstStyle/>
          <a:p>
            <a:pPr algn="just"/>
            <a:r>
              <a:rPr lang="en-US" sz="3500" dirty="0">
                <a:solidFill>
                  <a:srgbClr val="002060"/>
                </a:solidFill>
                <a:latin typeface="Arial"/>
                <a:cs typeface="Arial"/>
              </a:rPr>
              <a:t>Twenty-one respondents took part in the survey and answered the 12 questions in the questionnaire. The results revealed that the respondents were able to correctly detect a total of 145 content cases, representing a rounded 57 % of the total number of responses. In contrast, 107 responses were incorrect, corresponding to 42 %. This result suggests that respondents have some ability to detect AI-generated content, but a significant proportion of responses are still incorrect, which highlights the need to improve their skills in this area. The overall results are shown in Figure </a:t>
            </a:r>
            <a:r>
              <a:rPr lang="sk-SK" sz="3500" dirty="0">
                <a:solidFill>
                  <a:srgbClr val="002060"/>
                </a:solidFill>
                <a:latin typeface="Arial"/>
                <a:cs typeface="Arial"/>
              </a:rPr>
              <a:t>1</a:t>
            </a:r>
            <a:r>
              <a:rPr lang="en-US" sz="3500" dirty="0">
                <a:solidFill>
                  <a:srgbClr val="002060"/>
                </a:solidFill>
                <a:latin typeface="Arial"/>
                <a:cs typeface="Arial"/>
              </a:rPr>
              <a:t>.</a:t>
            </a:r>
            <a:endParaRPr lang="sk-SK" sz="3500" dirty="0">
              <a:solidFill>
                <a:srgbClr val="002060"/>
              </a:solidFill>
              <a:latin typeface="Arial"/>
              <a:cs typeface="Arial"/>
            </a:endParaRPr>
          </a:p>
          <a:p>
            <a:endParaRPr lang="sk-SK" dirty="0"/>
          </a:p>
        </p:txBody>
      </p:sp>
      <p:sp>
        <p:nvSpPr>
          <p:cNvPr id="12" name="TextBox 11">
            <a:extLst>
              <a:ext uri="{FF2B5EF4-FFF2-40B4-BE49-F238E27FC236}">
                <a16:creationId xmlns:a16="http://schemas.microsoft.com/office/drawing/2014/main" id="{B31AD51B-02A1-CD78-FE06-6FCFF3C1FA39}"/>
              </a:ext>
            </a:extLst>
          </p:cNvPr>
          <p:cNvSpPr txBox="1"/>
          <p:nvPr/>
        </p:nvSpPr>
        <p:spPr>
          <a:xfrm>
            <a:off x="17959182" y="24114052"/>
            <a:ext cx="2865541" cy="630942"/>
          </a:xfrm>
          <a:prstGeom prst="rect">
            <a:avLst/>
          </a:prstGeom>
          <a:noFill/>
        </p:spPr>
        <p:txBody>
          <a:bodyPr wrap="square">
            <a:spAutoFit/>
          </a:bodyPr>
          <a:lstStyle/>
          <a:p>
            <a:r>
              <a:rPr lang="en-US" sz="3500" dirty="0">
                <a:solidFill>
                  <a:srgbClr val="002060"/>
                </a:solidFill>
                <a:latin typeface="Arial"/>
                <a:cs typeface="Arial"/>
              </a:rPr>
              <a:t>Figure</a:t>
            </a:r>
            <a:r>
              <a:rPr lang="sk-SK" sz="3500" dirty="0">
                <a:solidFill>
                  <a:srgbClr val="002060"/>
                </a:solidFill>
                <a:latin typeface="Arial"/>
                <a:cs typeface="Arial"/>
              </a:rPr>
              <a:t> 1</a:t>
            </a:r>
            <a:r>
              <a:rPr lang="en-US" sz="3500" dirty="0">
                <a:solidFill>
                  <a:srgbClr val="002060"/>
                </a:solidFill>
                <a:latin typeface="Arial"/>
                <a:cs typeface="Arial"/>
              </a:rPr>
              <a:t>.</a:t>
            </a:r>
            <a:endParaRPr lang="sk-SK" sz="3500" dirty="0">
              <a:solidFill>
                <a:srgbClr val="002060"/>
              </a:solidFill>
              <a:latin typeface="Arial"/>
              <a:cs typeface="Arial"/>
            </a:endParaRPr>
          </a:p>
        </p:txBody>
      </p:sp>
      <p:sp>
        <p:nvSpPr>
          <p:cNvPr id="13" name="TextBox 12">
            <a:extLst>
              <a:ext uri="{FF2B5EF4-FFF2-40B4-BE49-F238E27FC236}">
                <a16:creationId xmlns:a16="http://schemas.microsoft.com/office/drawing/2014/main" id="{06E585B9-A88F-63DD-5E89-74EC7B748FD6}"/>
              </a:ext>
            </a:extLst>
          </p:cNvPr>
          <p:cNvSpPr txBox="1"/>
          <p:nvPr/>
        </p:nvSpPr>
        <p:spPr>
          <a:xfrm>
            <a:off x="1347568" y="29634633"/>
            <a:ext cx="2865541" cy="630942"/>
          </a:xfrm>
          <a:prstGeom prst="rect">
            <a:avLst/>
          </a:prstGeom>
          <a:noFill/>
        </p:spPr>
        <p:txBody>
          <a:bodyPr wrap="square">
            <a:spAutoFit/>
          </a:bodyPr>
          <a:lstStyle/>
          <a:p>
            <a:r>
              <a:rPr lang="en-US" sz="3500" dirty="0">
                <a:solidFill>
                  <a:srgbClr val="002060"/>
                </a:solidFill>
                <a:latin typeface="Arial"/>
                <a:cs typeface="Arial"/>
              </a:rPr>
              <a:t>Figure</a:t>
            </a:r>
            <a:r>
              <a:rPr lang="sk-SK" sz="3500" dirty="0">
                <a:solidFill>
                  <a:srgbClr val="002060"/>
                </a:solidFill>
                <a:latin typeface="Arial"/>
                <a:cs typeface="Arial"/>
              </a:rPr>
              <a:t> 2</a:t>
            </a:r>
            <a:r>
              <a:rPr lang="en-US" sz="3500" dirty="0">
                <a:solidFill>
                  <a:srgbClr val="002060"/>
                </a:solidFill>
                <a:latin typeface="Arial"/>
                <a:cs typeface="Arial"/>
              </a:rPr>
              <a:t>.</a:t>
            </a:r>
            <a:endParaRPr lang="sk-SK" sz="3500" dirty="0">
              <a:solidFill>
                <a:srgbClr val="002060"/>
              </a:solidFill>
              <a:latin typeface="Arial"/>
              <a:cs typeface="Arial"/>
            </a:endParaRPr>
          </a:p>
        </p:txBody>
      </p:sp>
      <p:sp>
        <p:nvSpPr>
          <p:cNvPr id="14" name="TextBox 13">
            <a:extLst>
              <a:ext uri="{FF2B5EF4-FFF2-40B4-BE49-F238E27FC236}">
                <a16:creationId xmlns:a16="http://schemas.microsoft.com/office/drawing/2014/main" id="{3BE6D4BC-B4FD-670F-0A70-1CAF6DB2B1B6}"/>
              </a:ext>
            </a:extLst>
          </p:cNvPr>
          <p:cNvSpPr txBox="1"/>
          <p:nvPr/>
        </p:nvSpPr>
        <p:spPr>
          <a:xfrm>
            <a:off x="18005314" y="24836467"/>
            <a:ext cx="12826829" cy="5755422"/>
          </a:xfrm>
          <a:prstGeom prst="rect">
            <a:avLst/>
          </a:prstGeom>
          <a:noFill/>
        </p:spPr>
        <p:txBody>
          <a:bodyPr wrap="square" rtlCol="0">
            <a:spAutoFit/>
          </a:bodyPr>
          <a:lstStyle/>
          <a:p>
            <a:pPr algn="just"/>
            <a:r>
              <a:rPr lang="en-US" sz="3500" dirty="0">
                <a:solidFill>
                  <a:srgbClr val="002060"/>
                </a:solidFill>
                <a:latin typeface="Arial"/>
                <a:cs typeface="Arial"/>
              </a:rPr>
              <a:t>Twenty-one respondents took part in the survey and answered the 12 questions in the questionnaire. The results revealed that the respondents were able to correctly detect a total of 145 content cases, representing a rounded 57 % of the total number of responses. In contrast, 107 responses were incorrect, corresponding to 42 %. This result suggests that respondents have some ability to detect AI-generated content, but a significant proportion of responses are still incorrect, which highlights the need to improve their skills in this area. The overall results are shown in Figure </a:t>
            </a:r>
            <a:r>
              <a:rPr lang="sk-SK" sz="3500" dirty="0">
                <a:solidFill>
                  <a:srgbClr val="002060"/>
                </a:solidFill>
                <a:latin typeface="Arial"/>
                <a:cs typeface="Arial"/>
              </a:rPr>
              <a:t>2</a:t>
            </a:r>
            <a:r>
              <a:rPr lang="en-US" sz="3500" dirty="0">
                <a:solidFill>
                  <a:srgbClr val="002060"/>
                </a:solidFill>
                <a:latin typeface="Arial"/>
                <a:cs typeface="Arial"/>
              </a:rPr>
              <a:t>.</a:t>
            </a:r>
            <a:endParaRPr lang="sk-SK" sz="3500" dirty="0">
              <a:solidFill>
                <a:srgbClr val="002060"/>
              </a:solidFill>
              <a:latin typeface="Arial"/>
              <a:cs typeface="Arial"/>
            </a:endParaRPr>
          </a:p>
          <a:p>
            <a:endParaRPr lang="sk-SK" dirty="0"/>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63</TotalTime>
  <Words>679</Words>
  <Application>Microsoft Office PowerPoint</Application>
  <PresentationFormat>Custom</PresentationFormat>
  <Paragraphs>25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Motív Office</vt:lpstr>
      <vt:lpstr>Title of the TRANSCOM 2025 paper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Matúš Madleňák</cp:lastModifiedBy>
  <cp:revision>7</cp:revision>
  <dcterms:created xsi:type="dcterms:W3CDTF">2024-08-16T05:44:32Z</dcterms:created>
  <dcterms:modified xsi:type="dcterms:W3CDTF">2025-04-04T09:55:40Z</dcterms:modified>
</cp:coreProperties>
</file>