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0" d="100"/>
          <a:sy n="20" d="100"/>
        </p:scale>
        <p:origin x="1786" y="1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domin\Downloads\Cost_Comparison_Optimiz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3600" b="1" i="0" u="none" strike="noStrike" kern="1200" spc="0" baseline="0">
                <a:solidFill>
                  <a:srgbClr val="002060"/>
                </a:solidFill>
                <a:latin typeface="Arial" panose="020B0604020202020204" pitchFamily="34" charset="0"/>
                <a:ea typeface="+mn-ea"/>
                <a:cs typeface="Arial" panose="020B0604020202020204" pitchFamily="34" charset="0"/>
              </a:defRPr>
            </a:pPr>
            <a:r>
              <a:rPr lang="sk-SK" sz="3600" b="1">
                <a:solidFill>
                  <a:srgbClr val="002060"/>
                </a:solidFill>
                <a:latin typeface="Arial" panose="020B0604020202020204" pitchFamily="34" charset="0"/>
                <a:cs typeface="Arial" panose="020B0604020202020204" pitchFamily="34" charset="0"/>
              </a:rPr>
              <a:t>Cost</a:t>
            </a:r>
            <a:r>
              <a:rPr lang="sk-SK" sz="3600" b="1" baseline="0">
                <a:solidFill>
                  <a:srgbClr val="002060"/>
                </a:solidFill>
                <a:latin typeface="Arial" panose="020B0604020202020204" pitchFamily="34" charset="0"/>
                <a:cs typeface="Arial" panose="020B0604020202020204" pitchFamily="34" charset="0"/>
              </a:rPr>
              <a:t> Comparison</a:t>
            </a:r>
            <a:endParaRPr lang="en-US" sz="3600" b="1">
              <a:solidFill>
                <a:srgbClr val="00206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3600" b="1" i="0" u="none" strike="noStrike" kern="1200" spc="0" baseline="0">
              <a:solidFill>
                <a:srgbClr val="002060"/>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Sheet1!$B$1</c:f>
              <c:strCache>
                <c:ptCount val="1"/>
                <c:pt idx="0">
                  <c:v>Daily Cost (€)</c:v>
                </c:pt>
              </c:strCache>
            </c:strRef>
          </c:tx>
          <c:spPr>
            <a:solidFill>
              <a:schemeClr val="accent1"/>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1-A78A-4102-98E3-B9AA878FB7F2}"/>
              </c:ext>
            </c:extLst>
          </c:dPt>
          <c:dPt>
            <c:idx val="1"/>
            <c:invertIfNegative val="0"/>
            <c:bubble3D val="0"/>
            <c:spPr>
              <a:solidFill>
                <a:srgbClr val="00B050"/>
              </a:solidFill>
              <a:ln>
                <a:noFill/>
              </a:ln>
              <a:effectLst/>
            </c:spPr>
            <c:extLst>
              <c:ext xmlns:c16="http://schemas.microsoft.com/office/drawing/2014/chart" uri="{C3380CC4-5D6E-409C-BE32-E72D297353CC}">
                <c16:uniqueId val="{00000003-A78A-4102-98E3-B9AA878FB7F2}"/>
              </c:ext>
            </c:extLst>
          </c:dPt>
          <c:dLbls>
            <c:dLbl>
              <c:idx val="0"/>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rgbClr val="FF0000"/>
                      </a:solidFill>
                      <a:latin typeface="Arial" panose="020B0604020202020204" pitchFamily="34" charset="0"/>
                      <a:ea typeface="+mn-ea"/>
                      <a:cs typeface="Arial" panose="020B0604020202020204" pitchFamily="34" charset="0"/>
                    </a:defRPr>
                  </a:pPr>
                  <a:endParaRPr lang="sk-SK"/>
                </a:p>
              </c:txPr>
              <c:dLblPos val="outEnd"/>
              <c:showLegendKey val="0"/>
              <c:showVal val="1"/>
              <c:showCatName val="0"/>
              <c:showSerName val="0"/>
              <c:showPercent val="0"/>
              <c:showBubbleSize val="0"/>
              <c:extLst>
                <c:ext xmlns:c16="http://schemas.microsoft.com/office/drawing/2014/chart" uri="{C3380CC4-5D6E-409C-BE32-E72D297353CC}">
                  <c16:uniqueId val="{00000001-A78A-4102-98E3-B9AA878FB7F2}"/>
                </c:ext>
              </c:extLst>
            </c:dLbl>
            <c:dLbl>
              <c:idx val="1"/>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rgbClr val="00B050"/>
                      </a:solidFill>
                      <a:latin typeface="Arial" panose="020B0604020202020204" pitchFamily="34" charset="0"/>
                      <a:ea typeface="+mn-ea"/>
                      <a:cs typeface="Arial" panose="020B0604020202020204" pitchFamily="34" charset="0"/>
                    </a:defRPr>
                  </a:pPr>
                  <a:endParaRPr lang="sk-SK"/>
                </a:p>
              </c:txPr>
              <c:dLblPos val="outEnd"/>
              <c:showLegendKey val="0"/>
              <c:showVal val="1"/>
              <c:showCatName val="0"/>
              <c:showSerName val="0"/>
              <c:showPercent val="0"/>
              <c:showBubbleSize val="0"/>
              <c:extLst>
                <c:ext xmlns:c16="http://schemas.microsoft.com/office/drawing/2014/chart" uri="{C3380CC4-5D6E-409C-BE32-E72D297353CC}">
                  <c16:uniqueId val="{00000003-A78A-4102-98E3-B9AA878FB7F2}"/>
                </c:ext>
              </c:extLst>
            </c:dLbl>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k-S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Before Optimization</c:v>
                </c:pt>
                <c:pt idx="1">
                  <c:v>After Optimization</c:v>
                </c:pt>
              </c:strCache>
            </c:strRef>
          </c:cat>
          <c:val>
            <c:numRef>
              <c:f>Sheet1!$B$2:$B$3</c:f>
              <c:numCache>
                <c:formatCode>#\ ##0\ "€"</c:formatCode>
                <c:ptCount val="2"/>
                <c:pt idx="0">
                  <c:v>1600</c:v>
                </c:pt>
                <c:pt idx="1">
                  <c:v>1362.96</c:v>
                </c:pt>
              </c:numCache>
            </c:numRef>
          </c:val>
          <c:extLst>
            <c:ext xmlns:c16="http://schemas.microsoft.com/office/drawing/2014/chart" uri="{C3380CC4-5D6E-409C-BE32-E72D297353CC}">
              <c16:uniqueId val="{00000004-A78A-4102-98E3-B9AA878FB7F2}"/>
            </c:ext>
          </c:extLst>
        </c:ser>
        <c:dLbls>
          <c:dLblPos val="outEnd"/>
          <c:showLegendKey val="0"/>
          <c:showVal val="1"/>
          <c:showCatName val="0"/>
          <c:showSerName val="0"/>
          <c:showPercent val="0"/>
          <c:showBubbleSize val="0"/>
        </c:dLbls>
        <c:gapWidth val="219"/>
        <c:overlap val="-27"/>
        <c:axId val="586548960"/>
        <c:axId val="586548240"/>
      </c:barChart>
      <c:catAx>
        <c:axId val="58654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1" i="0" u="none" strike="noStrike" kern="1200" baseline="0">
                <a:solidFill>
                  <a:srgbClr val="002060"/>
                </a:solidFill>
                <a:latin typeface="Arial" panose="020B0604020202020204" pitchFamily="34" charset="0"/>
                <a:ea typeface="+mn-ea"/>
                <a:cs typeface="Arial" panose="020B0604020202020204" pitchFamily="34" charset="0"/>
              </a:defRPr>
            </a:pPr>
            <a:endParaRPr lang="sk-SK"/>
          </a:p>
        </c:txPr>
        <c:crossAx val="586548240"/>
        <c:crosses val="autoZero"/>
        <c:auto val="1"/>
        <c:lblAlgn val="ctr"/>
        <c:lblOffset val="100"/>
        <c:noMultiLvlLbl val="0"/>
      </c:catAx>
      <c:valAx>
        <c:axId val="586548240"/>
        <c:scaling>
          <c:orientation val="minMax"/>
          <c:max val="2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600" b="1" i="0" u="none" strike="noStrike" kern="1200" baseline="0">
                    <a:solidFill>
                      <a:srgbClr val="002060"/>
                    </a:solidFill>
                    <a:latin typeface="Arial" panose="020B0604020202020204" pitchFamily="34" charset="0"/>
                    <a:ea typeface="+mn-ea"/>
                    <a:cs typeface="Arial" panose="020B0604020202020204" pitchFamily="34" charset="0"/>
                  </a:defRPr>
                </a:pPr>
                <a:r>
                  <a:rPr lang="sk-SK" sz="3600" b="1">
                    <a:solidFill>
                      <a:srgbClr val="002060"/>
                    </a:solidFill>
                    <a:latin typeface="Arial" panose="020B0604020202020204" pitchFamily="34" charset="0"/>
                    <a:cs typeface="Arial" panose="020B0604020202020204" pitchFamily="34" charset="0"/>
                  </a:rPr>
                  <a:t>Daily</a:t>
                </a:r>
                <a:r>
                  <a:rPr lang="sk-SK" sz="3600" b="1" baseline="0">
                    <a:solidFill>
                      <a:srgbClr val="002060"/>
                    </a:solidFill>
                    <a:latin typeface="Arial" panose="020B0604020202020204" pitchFamily="34" charset="0"/>
                    <a:cs typeface="Arial" panose="020B0604020202020204" pitchFamily="34" charset="0"/>
                  </a:rPr>
                  <a:t> cost [€]</a:t>
                </a:r>
                <a:endParaRPr lang="sk-SK" sz="3600" b="1">
                  <a:solidFill>
                    <a:srgbClr val="002060"/>
                  </a:solidFill>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3600" b="1" i="0" u="none" strike="noStrike" kern="1200" baseline="0">
                  <a:solidFill>
                    <a:srgbClr val="002060"/>
                  </a:solidFill>
                  <a:latin typeface="Arial" panose="020B0604020202020204" pitchFamily="34" charset="0"/>
                  <a:ea typeface="+mn-ea"/>
                  <a:cs typeface="Arial" panose="020B0604020202020204" pitchFamily="34" charset="0"/>
                </a:defRPr>
              </a:pPr>
              <a:endParaRPr lang="sk-SK"/>
            </a:p>
          </c:txPr>
        </c:title>
        <c:numFmt formatCode="#\ ##0\ &quot;€&quot;" sourceLinked="1"/>
        <c:majorTickMark val="none"/>
        <c:minorTickMark val="none"/>
        <c:tickLblPos val="nextTo"/>
        <c:spPr>
          <a:noFill/>
          <a:ln>
            <a:noFill/>
          </a:ln>
          <a:effectLst/>
        </c:spPr>
        <c:txPr>
          <a:bodyPr rot="-60000000" spcFirstLastPara="1" vertOverflow="ellipsis" vert="horz" wrap="square" anchor="ctr" anchorCtr="1"/>
          <a:lstStyle/>
          <a:p>
            <a:pPr>
              <a:defRPr sz="3200" b="0" i="0" u="none" strike="noStrike" kern="1200" baseline="0">
                <a:solidFill>
                  <a:srgbClr val="002060"/>
                </a:solidFill>
                <a:latin typeface="Arial" panose="020B0604020202020204" pitchFamily="34" charset="0"/>
                <a:ea typeface="+mn-ea"/>
                <a:cs typeface="Arial" panose="020B0604020202020204" pitchFamily="34" charset="0"/>
              </a:defRPr>
            </a:pPr>
            <a:endParaRPr lang="sk-SK"/>
          </a:p>
        </c:txPr>
        <c:crossAx val="586548960"/>
        <c:crosses val="autoZero"/>
        <c:crossBetween val="between"/>
        <c:majorUnit val="5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lumMod val="95000"/>
      </a:schemeClr>
    </a:solidFill>
    <a:ln w="9525" cap="flat" cmpd="sng" algn="ctr">
      <a:solidFill>
        <a:sysClr val="window" lastClr="FFFFFF">
          <a:lumMod val="95000"/>
        </a:sysClr>
      </a:solidFill>
      <a:round/>
    </a:ln>
    <a:effectLst/>
  </c:spPr>
  <c:txPr>
    <a:bodyPr/>
    <a:lstStyle/>
    <a:p>
      <a:pPr algn="just">
        <a:defRPr/>
      </a:pPr>
      <a:endParaRPr lang="sk-SK"/>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31. 3. 2025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31. 3. 2025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31. 3. 2025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31. 3. 2025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19" y="2909226"/>
            <a:ext cx="29764040" cy="2227986"/>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just"/>
            <a:r>
              <a:rPr lang="en-US" sz="9000" dirty="0">
                <a:solidFill>
                  <a:srgbClr val="002060"/>
                </a:solidFill>
                <a:effectLst/>
                <a:latin typeface="Arial" panose="020B0604020202020204" pitchFamily="34" charset="0"/>
                <a:ea typeface="SimSun" panose="02010600030101010101" pitchFamily="2" charset="-122"/>
                <a:cs typeface="Arial" panose="020B0604020202020204" pitchFamily="34" charset="0"/>
              </a:rPr>
              <a:t>Optimization of intra-company transport and logistics processes within a selected enterprise</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47569" y="5231420"/>
            <a:ext cx="29764038"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Dominik Benčo</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,Iveta Kubasáková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Peter Čauder</a:t>
            </a:r>
            <a:r>
              <a:rPr lang="sk-SK" sz="4500" baseline="30000" dirty="0">
                <a:solidFill>
                  <a:srgbClr val="002060"/>
                </a:solidFill>
                <a:latin typeface="Arial" panose="020B0604020202020204" pitchFamily="34" charset="0"/>
                <a:cs typeface="Arial" panose="020B0604020202020204" pitchFamily="34" charset="0"/>
              </a:rPr>
              <a:t>1</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47569" y="6528537"/>
            <a:ext cx="29764038"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fontScale="47500" lnSpcReduction="2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just">
              <a:lnSpc>
                <a:spcPct val="120000"/>
              </a:lnSpc>
            </a:pPr>
            <a:endParaRPr lang="sk-SK" sz="3600" i="1" dirty="0">
              <a:solidFill>
                <a:srgbClr val="002060"/>
              </a:solidFill>
              <a:latin typeface="Arial" panose="020B0604020202020204" pitchFamily="34" charset="0"/>
              <a:cs typeface="Arial" panose="020B0604020202020204" pitchFamily="34" charset="0"/>
            </a:endParaRPr>
          </a:p>
          <a:p>
            <a:pPr algn="just">
              <a:lnSpc>
                <a:spcPct val="120000"/>
              </a:lnSpc>
            </a:pPr>
            <a:r>
              <a:rPr lang="sk-SK" sz="7600" i="1" dirty="0">
                <a:solidFill>
                  <a:srgbClr val="002060"/>
                </a:solidFill>
                <a:latin typeface="Arial" panose="020B0604020202020204" pitchFamily="34" charset="0"/>
                <a:cs typeface="Arial" panose="020B0604020202020204" pitchFamily="34" charset="0"/>
              </a:rPr>
              <a:t>1</a:t>
            </a:r>
            <a:r>
              <a:rPr lang="sk-SK" sz="3600" i="1" dirty="0">
                <a:solidFill>
                  <a:srgbClr val="002060"/>
                </a:solidFill>
                <a:latin typeface="Arial" panose="020B0604020202020204" pitchFamily="34" charset="0"/>
                <a:cs typeface="Arial" panose="020B0604020202020204" pitchFamily="34" charset="0"/>
              </a:rPr>
              <a:t> </a:t>
            </a:r>
            <a:r>
              <a:rPr lang="en-US" sz="7600" i="1" dirty="0">
                <a:solidFill>
                  <a:srgbClr val="002060"/>
                </a:solidFill>
                <a:latin typeface="Arial" panose="020B0604020202020204" pitchFamily="34" charset="0"/>
                <a:cs typeface="Arial" panose="020B0604020202020204" pitchFamily="34" charset="0"/>
              </a:rPr>
              <a:t>Department of Road and Urban Transport, Faculty of Operation and Economics of Transport and Communications, University of Žilina, </a:t>
            </a:r>
            <a:r>
              <a:rPr lang="en-US" sz="7600" i="1" dirty="0" err="1">
                <a:solidFill>
                  <a:srgbClr val="002060"/>
                </a:solidFill>
                <a:latin typeface="Arial" panose="020B0604020202020204" pitchFamily="34" charset="0"/>
                <a:cs typeface="Arial" panose="020B0604020202020204" pitchFamily="34" charset="0"/>
              </a:rPr>
              <a:t>Univerzitná</a:t>
            </a:r>
            <a:r>
              <a:rPr lang="en-US" sz="7600" i="1" dirty="0">
                <a:solidFill>
                  <a:srgbClr val="002060"/>
                </a:solidFill>
                <a:latin typeface="Arial" panose="020B0604020202020204" pitchFamily="34" charset="0"/>
                <a:cs typeface="Arial" panose="020B0604020202020204" pitchFamily="34" charset="0"/>
              </a:rPr>
              <a:t> 8215/1, 010 26 Žilina, Slovakia</a:t>
            </a:r>
            <a:endParaRPr lang="sk-SK" sz="7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504045145"/>
              </p:ext>
            </p:extLst>
          </p:nvPr>
        </p:nvGraphicFramePr>
        <p:xfrm>
          <a:off x="1347570" y="7769152"/>
          <a:ext cx="29734089" cy="6736080"/>
        </p:xfrm>
        <a:graphic>
          <a:graphicData uri="http://schemas.openxmlformats.org/drawingml/2006/table">
            <a:tbl>
              <a:tblPr firstRow="1" bandRow="1">
                <a:tableStyleId>{5C22544A-7EE6-4342-B048-85BDC9FD1C3A}</a:tableStyleId>
              </a:tblPr>
              <a:tblGrid>
                <a:gridCol w="9911363">
                  <a:extLst>
                    <a:ext uri="{9D8B030D-6E8A-4147-A177-3AD203B41FA5}">
                      <a16:colId xmlns:a16="http://schemas.microsoft.com/office/drawing/2014/main" val="3004831674"/>
                    </a:ext>
                  </a:extLst>
                </a:gridCol>
                <a:gridCol w="9911363">
                  <a:extLst>
                    <a:ext uri="{9D8B030D-6E8A-4147-A177-3AD203B41FA5}">
                      <a16:colId xmlns:a16="http://schemas.microsoft.com/office/drawing/2014/main" val="1252346389"/>
                    </a:ext>
                  </a:extLst>
                </a:gridCol>
                <a:gridCol w="9911363">
                  <a:extLst>
                    <a:ext uri="{9D8B030D-6E8A-4147-A177-3AD203B41FA5}">
                      <a16:colId xmlns:a16="http://schemas.microsoft.com/office/drawing/2014/main" val="4221354044"/>
                    </a:ext>
                  </a:extLst>
                </a:gridCol>
              </a:tblGrid>
              <a:tr h="725175">
                <a:tc gridSpan="3">
                  <a:txBody>
                    <a:bodyPr/>
                    <a:lstStyle/>
                    <a:p>
                      <a:pPr algn="ctr"/>
                      <a:r>
                        <a:rPr lang="en-US"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5559676">
                <a:tc>
                  <a:txBody>
                    <a:bodyPr/>
                    <a:lstStyle/>
                    <a:p>
                      <a:pPr algn="just"/>
                      <a:r>
                        <a:rPr lang="en-US" sz="3500" dirty="0">
                          <a:solidFill>
                            <a:srgbClr val="002060"/>
                          </a:solidFill>
                          <a:latin typeface="Arial" panose="020B0604020202020204" pitchFamily="34" charset="0"/>
                          <a:cs typeface="Arial" panose="020B0604020202020204" pitchFamily="34" charset="0"/>
                        </a:rPr>
                        <a:t>Intra-company transport involves the internal movement, loading, and unloading of materials using the company’s own handling equipment. Efficient vehicle utilization is essential for reducing costs and optimizing logistics operations. Enterprise XY, a leading Slovak appliance manufacturer, has expanded significantly, yet continues to rely on external haulers—making cost control and internal efficiency a key priority.</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Despite increasing production and being a major player in the Slovak appliance market, Enterprise XY relies on external haulers and uses eight standard semi-trailers daily. This results in high operational costs, totaling €363,600 annually. The company lacks its own transport fleet, which limits its ability to optimize delivery operations effectively.</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The objective of this study is to optimize intra-company transport by implementing an in-house fleet and transitioning from standard to MEGA semi-trailers. This change aims to reduce the number of trailers from eight to five and decrease annual costs by €56,752.20.</a:t>
                      </a:r>
                      <a:r>
                        <a:rPr lang="en-US" sz="3600" i="1" dirty="0"/>
                        <a:t> </a:t>
                      </a:r>
                      <a:r>
                        <a:rPr lang="en-US" sz="3500" kern="1200" dirty="0">
                          <a:solidFill>
                            <a:srgbClr val="002060"/>
                          </a:solidFill>
                          <a:latin typeface="Arial" panose="020B0604020202020204" pitchFamily="34" charset="0"/>
                          <a:ea typeface="+mn-ea"/>
                          <a:cs typeface="Arial" panose="020B0604020202020204" pitchFamily="34" charset="0"/>
                        </a:rPr>
                        <a:t>The projected return on investment is approximately ten years.</a:t>
                      </a:r>
                      <a:br>
                        <a:rPr lang="en-US" sz="3500" kern="1200" dirty="0">
                          <a:solidFill>
                            <a:srgbClr val="002060"/>
                          </a:solidFill>
                          <a:latin typeface="Arial" panose="020B0604020202020204" pitchFamily="34" charset="0"/>
                          <a:ea typeface="+mn-ea"/>
                          <a:cs typeface="Arial" panose="020B0604020202020204" pitchFamily="34" charset="0"/>
                        </a:rPr>
                      </a:br>
                      <a:r>
                        <a:rPr lang="en-US" sz="3500" kern="1200" dirty="0">
                          <a:solidFill>
                            <a:srgbClr val="002060"/>
                          </a:solidFill>
                          <a:latin typeface="Arial" panose="020B0604020202020204" pitchFamily="34" charset="0"/>
                          <a:ea typeface="+mn-ea"/>
                          <a:cs typeface="Arial" panose="020B0604020202020204" pitchFamily="34" charset="0"/>
                        </a:rPr>
                        <a:t>These results support long-term efficiency and sustainability.</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4285637419"/>
              </p:ext>
            </p:extLst>
          </p:nvPr>
        </p:nvGraphicFramePr>
        <p:xfrm>
          <a:off x="1347570" y="14020801"/>
          <a:ext cx="29764038" cy="610787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78763">
                <a:tc>
                  <a:txBody>
                    <a:bodyPr/>
                    <a:lstStyle/>
                    <a:p>
                      <a:pPr algn="ctr"/>
                      <a:r>
                        <a:rPr lang="en-US"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655236">
                <a:tc>
                  <a:txBody>
                    <a:bodyPr/>
                    <a:lstStyle/>
                    <a:p>
                      <a:pPr algn="just"/>
                      <a:r>
                        <a:rPr lang="en-US" sz="3500" dirty="0">
                          <a:solidFill>
                            <a:srgbClr val="002060"/>
                          </a:solidFill>
                          <a:latin typeface="Arial"/>
                          <a:cs typeface="Arial"/>
                        </a:rPr>
                        <a:t>The research employed a techno-economic modeling approach to optimize intra-company transport at Enterprise XY. The core objective was to determine the optimal number of vehicles required for material delivery within one work shift. Input data included daily material volumes, supplier distances, loading/unloading times, vehicle speed, and trailer capacity. Calculations were based on MEGA trailers (volume: 101 m³) with a load utilization coefficient of 0.9 and operating time of 8 hours per shift. A custom model was developed to calculate turnaround times and the number of required turnarounds per supplier, enabling precise vehicle allocation. The implementation phase involved creating a delivery schedule considering timing constraints, Labor Code regulations, and vehicle reusability across suppliers. Cost simulations were based on data from the Association of Road Haulers (ČESMAD Slovakia). The final setup proposed the use of five in-house MEGA semi-trailers instead of eight externally operated standard trailers, ensuring full delivery coverage within each 8-hour shift.</a:t>
                      </a:r>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899872840"/>
              </p:ext>
            </p:extLst>
          </p:nvPr>
        </p:nvGraphicFramePr>
        <p:xfrm>
          <a:off x="1347569" y="19304001"/>
          <a:ext cx="29764039" cy="18383415"/>
        </p:xfrm>
        <a:graphic>
          <a:graphicData uri="http://schemas.openxmlformats.org/drawingml/2006/table">
            <a:tbl>
              <a:tblPr firstRow="1" bandRow="1">
                <a:tableStyleId>{5C22544A-7EE6-4342-B048-85BDC9FD1C3A}</a:tableStyleId>
              </a:tblPr>
              <a:tblGrid>
                <a:gridCol w="29764039">
                  <a:extLst>
                    <a:ext uri="{9D8B030D-6E8A-4147-A177-3AD203B41FA5}">
                      <a16:colId xmlns:a16="http://schemas.microsoft.com/office/drawing/2014/main" val="3004831674"/>
                    </a:ext>
                  </a:extLst>
                </a:gridCol>
              </a:tblGrid>
              <a:tr h="754332">
                <a:tc>
                  <a:txBody>
                    <a:bodyPr/>
                    <a:lstStyle/>
                    <a:p>
                      <a:pPr algn="ctr"/>
                      <a:r>
                        <a:rPr lang="en-US"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685">
                <a:tc>
                  <a:txBody>
                    <a:bodyPr/>
                    <a:lstStyle/>
                    <a:p>
                      <a:pPr algn="just"/>
                      <a:r>
                        <a:rPr lang="en-US" sz="3500" dirty="0">
                          <a:solidFill>
                            <a:srgbClr val="002060"/>
                          </a:solidFill>
                          <a:latin typeface="Arial" panose="020B0604020202020204" pitchFamily="34" charset="0"/>
                          <a:cs typeface="Arial" panose="020B0604020202020204" pitchFamily="34" charset="0"/>
                        </a:rPr>
                        <a:t>The optimization of intra-company transport at Enterprise XY led to a significant reduction in operational costs and vehicle usage. The transition from eight externally operated standard semi-trailers to five high-capacity MEGA trailers, owned and managed by the company, resulted in more efficient delivery scheduling and reduced fleet requirements.</a:t>
                      </a:r>
                    </a:p>
                    <a:p>
                      <a:pPr algn="just"/>
                      <a:r>
                        <a:rPr lang="en-US" sz="3500" dirty="0">
                          <a:solidFill>
                            <a:srgbClr val="002060"/>
                          </a:solidFill>
                          <a:latin typeface="Arial" panose="020B0604020202020204" pitchFamily="34" charset="0"/>
                          <a:cs typeface="Arial" panose="020B0604020202020204" pitchFamily="34" charset="0"/>
                        </a:rPr>
                        <a:t>A daily transport volume of 2,516 m³ was handled using MEGA trailers with a capacity of 101 m³ and a utilization rate of 90%. Calculations based on turnaround times, loading/unloading durations, and distance to suppliers confirmed that five vehicles were sufficient to complete all deliveries within a standard 8-hour work shift.</a:t>
                      </a:r>
                    </a:p>
                    <a:p>
                      <a:pPr algn="just"/>
                      <a:r>
                        <a:rPr lang="en-US" sz="3500" dirty="0">
                          <a:solidFill>
                            <a:srgbClr val="002060"/>
                          </a:solidFill>
                          <a:latin typeface="Arial" panose="020B0604020202020204" pitchFamily="34" charset="0"/>
                          <a:cs typeface="Arial" panose="020B0604020202020204" pitchFamily="34" charset="0"/>
                        </a:rPr>
                        <a:t>The economic evaluation showed that operating costs decreased from €1,600 per day (two shifts using external haulers) to €1,362.96 per day using in-house MEGA trailers. This yields annual cost savings of €56,752.20. The investment cost for five truck-trailer combinations was €587,500, resulting in an estimated return on investment of approximately 10.35 years.</a:t>
                      </a:r>
                    </a:p>
                    <a:p>
                      <a:pPr algn="just"/>
                      <a:r>
                        <a:rPr lang="en-US" sz="3500" dirty="0">
                          <a:solidFill>
                            <a:srgbClr val="002060"/>
                          </a:solidFill>
                          <a:latin typeface="Arial" panose="020B0604020202020204" pitchFamily="34" charset="0"/>
                          <a:cs typeface="Arial" panose="020B0604020202020204" pitchFamily="34" charset="0"/>
                        </a:rPr>
                        <a:t>In addition, the new system allows for route consolidation, meaning some trailers can serve multiple suppliers. The optimization complies with Slovak labor legislation, as delivery distances are short and do not require regulated driving times or breaks. This change also increased planning flexibility and reduced dependency on external providers.</a:t>
                      </a:r>
                    </a:p>
                    <a:p>
                      <a:pPr marL="0" indent="0" algn="just">
                        <a:buFont typeface="Arial" panose="020B0604020202020204" pitchFamily="34" charset="0"/>
                        <a:buNone/>
                      </a:pPr>
                      <a:endParaRPr lang="sk-SK" sz="3600" b="0" dirty="0">
                        <a:solidFill>
                          <a:srgbClr val="002060"/>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sk-SK" sz="3600" dirty="0">
                        <a:solidFill>
                          <a:srgbClr val="002060"/>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sk-SK" sz="3600" dirty="0">
                        <a:solidFill>
                          <a:srgbClr val="002060"/>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sk-SK" sz="3600" dirty="0">
                        <a:solidFill>
                          <a:srgbClr val="002060"/>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sk-SK" sz="3600" dirty="0"/>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2079045">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r h="2079045">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38260457"/>
                  </a:ext>
                </a:extLst>
              </a:tr>
              <a:tr h="2079045">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657548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82649229"/>
              </p:ext>
            </p:extLst>
          </p:nvPr>
        </p:nvGraphicFramePr>
        <p:xfrm>
          <a:off x="1347570" y="33247152"/>
          <a:ext cx="29764038" cy="619747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87642">
                <a:tc>
                  <a:txBody>
                    <a:bodyPr/>
                    <a:lstStyle/>
                    <a:p>
                      <a:pPr algn="ctr"/>
                      <a:r>
                        <a:rPr lang="en-US"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420233">
                <a:tc>
                  <a:txBody>
                    <a:bodyPr/>
                    <a:lstStyle/>
                    <a:p>
                      <a:pPr algn="just"/>
                      <a:r>
                        <a:rPr lang="en-US" sz="3500" dirty="0">
                          <a:solidFill>
                            <a:srgbClr val="002060"/>
                          </a:solidFill>
                          <a:latin typeface="Arial" panose="020B0604020202020204" pitchFamily="34" charset="0"/>
                          <a:cs typeface="Arial" panose="020B0604020202020204" pitchFamily="34" charset="0"/>
                        </a:rPr>
                        <a:t>This study presented a comprehensive approach to optimizing intra-company transport at Enterprise XY by introducing an in-house fleet and replacing standard trailers with high-capacity MEGA semi-trailers. The proposed solution resulted in a reduction of trailers from eight to five, while fully covering transport needs within a single 8-hour shift. The optimization led to a calculated annual cost saving of €56,752.20 and an estimated investment payback period of approximately 10 years.</a:t>
                      </a:r>
                      <a:endParaRPr lang="sk-SK" sz="3500" dirty="0">
                        <a:solidFill>
                          <a:srgbClr val="002060"/>
                        </a:solidFill>
                        <a:latin typeface="Arial" panose="020B0604020202020204" pitchFamily="34" charset="0"/>
                        <a:cs typeface="Arial" panose="020B0604020202020204" pitchFamily="34" charset="0"/>
                      </a:endParaRPr>
                    </a:p>
                    <a:p>
                      <a:pPr algn="just"/>
                      <a:endParaRPr lang="en-US" sz="3500" dirty="0">
                        <a:solidFill>
                          <a:srgbClr val="002060"/>
                        </a:solidFill>
                        <a:latin typeface="Arial" panose="020B0604020202020204" pitchFamily="34" charset="0"/>
                        <a:cs typeface="Arial" panose="020B0604020202020204" pitchFamily="34" charset="0"/>
                      </a:endParaRPr>
                    </a:p>
                    <a:p>
                      <a:pPr algn="just"/>
                      <a:r>
                        <a:rPr lang="en-US" sz="3500" dirty="0">
                          <a:solidFill>
                            <a:srgbClr val="002060"/>
                          </a:solidFill>
                          <a:latin typeface="Arial" panose="020B0604020202020204" pitchFamily="34" charset="0"/>
                          <a:cs typeface="Arial" panose="020B0604020202020204" pitchFamily="34" charset="0"/>
                        </a:rPr>
                        <a:t>The success of the proposal was achieved through detailed analysis of vehicle utilization, turnaround times, and cost modeling based on real operational data. The solution also accounted for scheduling constraints, social legislation, and logistical feasibility.</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 implementation of the new transport model not only improved internal efficiency but also strengthened the enterprise's strategic position by reducing dependence on external </a:t>
                      </a:r>
                      <a:r>
                        <a:rPr lang="en-US" sz="3500" noProof="0" dirty="0">
                          <a:solidFill>
                            <a:srgbClr val="002060"/>
                          </a:solidFill>
                          <a:latin typeface="Arial" panose="020B0604020202020204" pitchFamily="34" charset="0"/>
                          <a:cs typeface="Arial" panose="020B0604020202020204" pitchFamily="34" charset="0"/>
                        </a:rPr>
                        <a:t>haulers</a:t>
                      </a:r>
                      <a:r>
                        <a:rPr lang="en-US" sz="3500" dirty="0">
                          <a:solidFill>
                            <a:srgbClr val="002060"/>
                          </a:solidFill>
                          <a:latin typeface="Arial" panose="020B0604020202020204" pitchFamily="34" charset="0"/>
                          <a:cs typeface="Arial" panose="020B0604020202020204" pitchFamily="34" charset="0"/>
                        </a:rPr>
                        <a:t> and enhancing overall process control</a:t>
                      </a:r>
                      <a:r>
                        <a:rPr lang="sk-SK" sz="3500" dirty="0">
                          <a:solidFill>
                            <a:srgbClr val="002060"/>
                          </a:solidFill>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709737801"/>
              </p:ext>
            </p:extLst>
          </p:nvPr>
        </p:nvGraphicFramePr>
        <p:xfrm>
          <a:off x="1347570" y="39324556"/>
          <a:ext cx="29764038" cy="249560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84943">
                <a:tc>
                  <a:txBody>
                    <a:bodyPr/>
                    <a:lstStyle/>
                    <a:p>
                      <a:pPr algn="ctr"/>
                      <a:r>
                        <a:rPr lang="en-US" sz="4500" cap="small" baseline="0" noProof="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718367">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effectLst/>
                          <a:latin typeface="Arial" panose="020B0604020202020204" pitchFamily="34" charset="0"/>
                          <a:ea typeface="+mn-ea"/>
                          <a:cs typeface="Arial" panose="020B0604020202020204" pitchFamily="34" charset="0"/>
                        </a:rPr>
                        <a:t>This paper has been developed under support of the project MŠVVŠ SR VEGA No. 1/0686/25 KUBASÁKOVÁ I.: Application of Logistics 4.0 technologies in conjunction with other elements in the enterprise.</a:t>
                      </a:r>
                      <a:endParaRPr lang="sk-SK" sz="3500" kern="1200" dirty="0">
                        <a:solidFill>
                          <a:srgbClr val="002060"/>
                        </a:solidFill>
                        <a:effectLst/>
                        <a:latin typeface="Arial" panose="020B0604020202020204" pitchFamily="34" charset="0"/>
                        <a:ea typeface="+mn-ea"/>
                        <a:cs typeface="Arial" panose="020B0604020202020204" pitchFamily="34" charset="0"/>
                      </a:endParaRPr>
                    </a:p>
                    <a:p>
                      <a:pPr lvl="0">
                        <a:buNone/>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graphicFrame>
        <p:nvGraphicFramePr>
          <p:cNvPr id="10" name="Tabuľka 9">
            <a:extLst>
              <a:ext uri="{FF2B5EF4-FFF2-40B4-BE49-F238E27FC236}">
                <a16:creationId xmlns:a16="http://schemas.microsoft.com/office/drawing/2014/main" id="{CD64E13B-C2CE-A4E4-BCCB-C73C78EDFFF2}"/>
              </a:ext>
            </a:extLst>
          </p:cNvPr>
          <p:cNvGraphicFramePr>
            <a:graphicFrameLocks noGrp="1"/>
          </p:cNvGraphicFramePr>
          <p:nvPr>
            <p:extLst>
              <p:ext uri="{D42A27DB-BD31-4B8C-83A1-F6EECF244321}">
                <p14:modId xmlns:p14="http://schemas.microsoft.com/office/powerpoint/2010/main" val="1682231907"/>
              </p:ext>
            </p:extLst>
          </p:nvPr>
        </p:nvGraphicFramePr>
        <p:xfrm>
          <a:off x="1347570" y="26695400"/>
          <a:ext cx="29734089" cy="6551752"/>
        </p:xfrm>
        <a:graphic>
          <a:graphicData uri="http://schemas.openxmlformats.org/drawingml/2006/table">
            <a:tbl>
              <a:tblPr firstRow="1" bandRow="1">
                <a:tableStyleId>{5C22544A-7EE6-4342-B048-85BDC9FD1C3A}</a:tableStyleId>
              </a:tblPr>
              <a:tblGrid>
                <a:gridCol w="9911363">
                  <a:extLst>
                    <a:ext uri="{9D8B030D-6E8A-4147-A177-3AD203B41FA5}">
                      <a16:colId xmlns:a16="http://schemas.microsoft.com/office/drawing/2014/main" val="3004831674"/>
                    </a:ext>
                  </a:extLst>
                </a:gridCol>
                <a:gridCol w="9911363">
                  <a:extLst>
                    <a:ext uri="{9D8B030D-6E8A-4147-A177-3AD203B41FA5}">
                      <a16:colId xmlns:a16="http://schemas.microsoft.com/office/drawing/2014/main" val="1252346389"/>
                    </a:ext>
                  </a:extLst>
                </a:gridCol>
                <a:gridCol w="9911363">
                  <a:extLst>
                    <a:ext uri="{9D8B030D-6E8A-4147-A177-3AD203B41FA5}">
                      <a16:colId xmlns:a16="http://schemas.microsoft.com/office/drawing/2014/main" val="4221354044"/>
                    </a:ext>
                  </a:extLst>
                </a:gridCol>
              </a:tblGrid>
              <a:tr h="6551752">
                <a:tc>
                  <a:txBody>
                    <a:bodyPr/>
                    <a:lstStyle/>
                    <a:p>
                      <a:pPr algn="ctr"/>
                      <a:r>
                        <a:rPr lang="en-US" sz="3600" b="1" dirty="0">
                          <a:solidFill>
                            <a:srgbClr val="002060"/>
                          </a:solidFill>
                          <a:latin typeface="Arial" panose="020B0604020202020204" pitchFamily="34" charset="0"/>
                          <a:cs typeface="Arial" panose="020B0604020202020204" pitchFamily="34" charset="0"/>
                        </a:rPr>
                        <a:t> Operational Efficiency</a:t>
                      </a:r>
                      <a:endParaRPr lang="sk-SK" sz="3600" b="1" dirty="0">
                        <a:solidFill>
                          <a:srgbClr val="002060"/>
                        </a:solidFill>
                        <a:latin typeface="Arial" panose="020B0604020202020204" pitchFamily="34" charset="0"/>
                        <a:cs typeface="Arial" panose="020B0604020202020204" pitchFamily="34" charset="0"/>
                      </a:endParaRPr>
                    </a:p>
                    <a:p>
                      <a:pPr algn="ctr"/>
                      <a:endParaRPr lang="en-US" sz="3600" b="1" dirty="0">
                        <a:solidFill>
                          <a:srgbClr val="002060"/>
                        </a:solidFill>
                        <a:latin typeface="Arial" panose="020B0604020202020204" pitchFamily="34" charset="0"/>
                        <a:cs typeface="Arial" panose="020B0604020202020204" pitchFamily="34" charset="0"/>
                      </a:endParaRPr>
                    </a:p>
                    <a:p>
                      <a:pPr marL="571500" indent="-571500" algn="just">
                        <a:buFont typeface="Arial" panose="020B0604020202020204" pitchFamily="34" charset="0"/>
                        <a:buChar char="•"/>
                      </a:pPr>
                      <a:r>
                        <a:rPr lang="en-US" sz="3500" b="0" spc="50" baseline="0" dirty="0">
                          <a:solidFill>
                            <a:srgbClr val="002060"/>
                          </a:solidFill>
                          <a:latin typeface="Arial" panose="020B0604020202020204" pitchFamily="34" charset="0"/>
                          <a:cs typeface="Arial" panose="020B0604020202020204" pitchFamily="34" charset="0"/>
                        </a:rPr>
                        <a:t>Daily volume: 2,516 m³</a:t>
                      </a:r>
                    </a:p>
                    <a:p>
                      <a:pPr marL="571500" indent="-571500" algn="just">
                        <a:buFont typeface="Arial" panose="020B0604020202020204" pitchFamily="34" charset="0"/>
                        <a:buChar char="•"/>
                      </a:pPr>
                      <a:r>
                        <a:rPr lang="en-US" sz="3500" b="0" spc="50" baseline="0" dirty="0">
                          <a:solidFill>
                            <a:srgbClr val="002060"/>
                          </a:solidFill>
                          <a:latin typeface="Arial" panose="020B0604020202020204" pitchFamily="34" charset="0"/>
                          <a:cs typeface="Arial" panose="020B0604020202020204" pitchFamily="34" charset="0"/>
                        </a:rPr>
                        <a:t>MEGA trailer capacity: 101 m³</a:t>
                      </a:r>
                    </a:p>
                    <a:p>
                      <a:pPr marL="571500" indent="-571500" algn="just">
                        <a:buFont typeface="Arial" panose="020B0604020202020204" pitchFamily="34" charset="0"/>
                        <a:buChar char="•"/>
                      </a:pPr>
                      <a:r>
                        <a:rPr lang="en-US" sz="3500" b="0" spc="50" baseline="0" dirty="0">
                          <a:solidFill>
                            <a:srgbClr val="002060"/>
                          </a:solidFill>
                          <a:latin typeface="Arial" panose="020B0604020202020204" pitchFamily="34" charset="0"/>
                          <a:cs typeface="Arial" panose="020B0604020202020204" pitchFamily="34" charset="0"/>
                        </a:rPr>
                        <a:t>Load utilization coefficient: 0.90</a:t>
                      </a:r>
                    </a:p>
                    <a:p>
                      <a:pPr marL="571500" indent="-571500" algn="just">
                        <a:buFont typeface="Arial" panose="020B0604020202020204" pitchFamily="34" charset="0"/>
                        <a:buChar char="•"/>
                      </a:pPr>
                      <a:r>
                        <a:rPr lang="en-US" sz="3500" b="0" spc="50" baseline="0" dirty="0">
                          <a:solidFill>
                            <a:srgbClr val="002060"/>
                          </a:solidFill>
                          <a:latin typeface="Arial" panose="020B0604020202020204" pitchFamily="34" charset="0"/>
                          <a:cs typeface="Arial" panose="020B0604020202020204" pitchFamily="34" charset="0"/>
                        </a:rPr>
                        <a:t>5 trailers now cover the entire workload</a:t>
                      </a:r>
                    </a:p>
                    <a:p>
                      <a:pPr marL="571500" indent="-571500" algn="just">
                        <a:buFont typeface="Arial" panose="020B0604020202020204" pitchFamily="34" charset="0"/>
                        <a:buChar char="•"/>
                      </a:pPr>
                      <a:r>
                        <a:rPr lang="en-US" sz="3500" b="0" spc="50" baseline="0" dirty="0">
                          <a:solidFill>
                            <a:srgbClr val="002060"/>
                          </a:solidFill>
                          <a:latin typeface="Arial" panose="020B0604020202020204" pitchFamily="34" charset="0"/>
                          <a:cs typeface="Arial" panose="020B0604020202020204" pitchFamily="34" charset="0"/>
                        </a:rPr>
                        <a:t>Full deliveries completed within 8-hour shift</a:t>
                      </a:r>
                    </a:p>
                    <a:p>
                      <a:pPr marL="571500" indent="-571500" algn="just">
                        <a:buFont typeface="Arial" panose="020B0604020202020204" pitchFamily="34" charset="0"/>
                        <a:buChar char="•"/>
                      </a:pPr>
                      <a:r>
                        <a:rPr lang="en-US" sz="3500" b="0" spc="50" baseline="0" dirty="0">
                          <a:solidFill>
                            <a:srgbClr val="002060"/>
                          </a:solidFill>
                          <a:latin typeface="Arial" panose="020B0604020202020204" pitchFamily="34" charset="0"/>
                          <a:cs typeface="Arial" panose="020B0604020202020204" pitchFamily="34" charset="0"/>
                        </a:rPr>
                        <a:t>Route consolidation between suppliers (e.</a:t>
                      </a:r>
                      <a:r>
                        <a:rPr lang="sk-SK" sz="3500" b="0" spc="50" baseline="0" dirty="0">
                          <a:solidFill>
                            <a:srgbClr val="002060"/>
                          </a:solidFill>
                          <a:latin typeface="Arial" panose="020B0604020202020204" pitchFamily="34" charset="0"/>
                          <a:cs typeface="Arial" panose="020B0604020202020204" pitchFamily="34" charset="0"/>
                        </a:rPr>
                        <a:t> </a:t>
                      </a:r>
                      <a:r>
                        <a:rPr lang="en-US" sz="3500" b="0" spc="50" baseline="0" dirty="0">
                          <a:solidFill>
                            <a:srgbClr val="002060"/>
                          </a:solidFill>
                          <a:latin typeface="Arial" panose="020B0604020202020204" pitchFamily="34" charset="0"/>
                          <a:cs typeface="Arial" panose="020B0604020202020204" pitchFamily="34" charset="0"/>
                        </a:rPr>
                        <a:t>g. A and D)</a:t>
                      </a:r>
                    </a:p>
                    <a:p>
                      <a:endParaRPr lang="sk-SK" sz="3500" b="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endParaRPr lang="sk-SK" b="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3500" b="1" noProof="0" dirty="0">
                          <a:solidFill>
                            <a:srgbClr val="002060"/>
                          </a:solidFill>
                          <a:latin typeface="Arial" panose="020B0604020202020204" pitchFamily="34" charset="0"/>
                          <a:cs typeface="Arial" panose="020B0604020202020204" pitchFamily="34" charset="0"/>
                        </a:rPr>
                        <a:t>Investment &amp; Benefits</a:t>
                      </a:r>
                    </a:p>
                    <a:p>
                      <a:pPr algn="ctr"/>
                      <a:endParaRPr lang="sk-SK" sz="3500" b="1" dirty="0">
                        <a:solidFill>
                          <a:srgbClr val="002060"/>
                        </a:solidFill>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en-US" sz="3500" b="0" noProof="0" dirty="0">
                          <a:solidFill>
                            <a:srgbClr val="002060"/>
                          </a:solidFill>
                          <a:latin typeface="Arial" panose="020B0604020202020204" pitchFamily="34" charset="0"/>
                          <a:cs typeface="Arial" panose="020B0604020202020204" pitchFamily="34" charset="0"/>
                        </a:rPr>
                        <a:t>Investment: €587,500 (5 vehicles)</a:t>
                      </a:r>
                    </a:p>
                    <a:p>
                      <a:pPr marL="457200" indent="-457200" algn="just">
                        <a:buFont typeface="Arial" panose="020B0604020202020204" pitchFamily="34" charset="0"/>
                        <a:buChar char="•"/>
                      </a:pPr>
                      <a:r>
                        <a:rPr lang="en-US" sz="3500" b="0" noProof="0" dirty="0">
                          <a:solidFill>
                            <a:srgbClr val="002060"/>
                          </a:solidFill>
                          <a:latin typeface="Arial" panose="020B0604020202020204" pitchFamily="34" charset="0"/>
                          <a:cs typeface="Arial" panose="020B0604020202020204" pitchFamily="34" charset="0"/>
                        </a:rPr>
                        <a:t>ROI: approx. 10.35 years</a:t>
                      </a:r>
                    </a:p>
                    <a:p>
                      <a:pPr marL="457200" indent="-457200" algn="just">
                        <a:buFont typeface="Arial" panose="020B0604020202020204" pitchFamily="34" charset="0"/>
                        <a:buChar char="•"/>
                      </a:pPr>
                      <a:r>
                        <a:rPr lang="en-US" sz="3500" b="0" noProof="0" dirty="0">
                          <a:solidFill>
                            <a:srgbClr val="002060"/>
                          </a:solidFill>
                          <a:latin typeface="Arial" panose="020B0604020202020204" pitchFamily="34" charset="0"/>
                          <a:cs typeface="Arial" panose="020B0604020202020204" pitchFamily="34" charset="0"/>
                        </a:rPr>
                        <a:t>Short distances simplify logistics under labor law (No. 311/2001)</a:t>
                      </a:r>
                    </a:p>
                    <a:p>
                      <a:pPr marL="457200" indent="-457200" algn="just">
                        <a:buFont typeface="Arial" panose="020B0604020202020204" pitchFamily="34" charset="0"/>
                        <a:buChar char="•"/>
                      </a:pPr>
                      <a:r>
                        <a:rPr lang="en-US" sz="3500" b="0" noProof="0" dirty="0">
                          <a:solidFill>
                            <a:srgbClr val="002060"/>
                          </a:solidFill>
                          <a:latin typeface="Arial" panose="020B0604020202020204" pitchFamily="34" charset="0"/>
                          <a:cs typeface="Arial" panose="020B0604020202020204" pitchFamily="34" charset="0"/>
                        </a:rPr>
                        <a:t>Increased control, reliability, and independence</a:t>
                      </a:r>
                    </a:p>
                    <a:p>
                      <a:pPr marL="457200" indent="-457200" algn="just">
                        <a:buFont typeface="Arial" panose="020B0604020202020204" pitchFamily="34" charset="0"/>
                        <a:buChar char="•"/>
                      </a:pPr>
                      <a:r>
                        <a:rPr lang="en-US" sz="3500" b="0" noProof="0" dirty="0">
                          <a:solidFill>
                            <a:srgbClr val="002060"/>
                          </a:solidFill>
                          <a:latin typeface="Arial" panose="020B0604020202020204" pitchFamily="34" charset="0"/>
                          <a:cs typeface="Arial" panose="020B0604020202020204" pitchFamily="34" charset="0"/>
                        </a:rPr>
                        <a:t>Supports future sustainable upgrades (e.</a:t>
                      </a:r>
                      <a:r>
                        <a:rPr lang="sk-SK" sz="3500" b="0" noProof="0" dirty="0">
                          <a:solidFill>
                            <a:srgbClr val="002060"/>
                          </a:solidFill>
                          <a:latin typeface="Arial" panose="020B0604020202020204" pitchFamily="34" charset="0"/>
                          <a:cs typeface="Arial" panose="020B0604020202020204" pitchFamily="34" charset="0"/>
                        </a:rPr>
                        <a:t> </a:t>
                      </a:r>
                      <a:r>
                        <a:rPr lang="en-US" sz="3500" b="0" noProof="0" dirty="0">
                          <a:solidFill>
                            <a:srgbClr val="002060"/>
                          </a:solidFill>
                          <a:latin typeface="Arial" panose="020B0604020202020204" pitchFamily="34" charset="0"/>
                          <a:cs typeface="Arial" panose="020B0604020202020204" pitchFamily="34" charset="0"/>
                        </a:rPr>
                        <a:t>g. alternative fuel vehicles)</a:t>
                      </a:r>
                    </a:p>
                    <a:p>
                      <a:pPr algn="just"/>
                      <a:endParaRPr lang="sk-SK" sz="3500" b="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3" name="Graf 12">
            <a:extLst>
              <a:ext uri="{FF2B5EF4-FFF2-40B4-BE49-F238E27FC236}">
                <a16:creationId xmlns:a16="http://schemas.microsoft.com/office/drawing/2014/main" id="{6908DB4B-029C-DDD9-E713-FA966104027E}"/>
              </a:ext>
            </a:extLst>
          </p:cNvPr>
          <p:cNvGraphicFramePr>
            <a:graphicFrameLocks/>
          </p:cNvGraphicFramePr>
          <p:nvPr>
            <p:extLst>
              <p:ext uri="{D42A27DB-BD31-4B8C-83A1-F6EECF244321}">
                <p14:modId xmlns:p14="http://schemas.microsoft.com/office/powerpoint/2010/main" val="3671270567"/>
              </p:ext>
            </p:extLst>
          </p:nvPr>
        </p:nvGraphicFramePr>
        <p:xfrm>
          <a:off x="11678439" y="26695400"/>
          <a:ext cx="9042400" cy="61078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250</TotalTime>
  <Words>942</Words>
  <Application>Microsoft Office PowerPoint</Application>
  <PresentationFormat>Vlastná</PresentationFormat>
  <Paragraphs>49</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Optimization of intra-company transport and logistics processes within a selected enterprise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Dominik Benčo</cp:lastModifiedBy>
  <cp:revision>12</cp:revision>
  <dcterms:created xsi:type="dcterms:W3CDTF">2024-08-16T05:44:32Z</dcterms:created>
  <dcterms:modified xsi:type="dcterms:W3CDTF">2025-03-31T08:17:00Z</dcterms:modified>
</cp:coreProperties>
</file>