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38" autoAdjust="0"/>
  </p:normalViewPr>
  <p:slideViewPr>
    <p:cSldViewPr snapToGrid="0">
      <p:cViewPr>
        <p:scale>
          <a:sx n="40" d="100"/>
          <a:sy n="40" d="100"/>
        </p:scale>
        <p:origin x="756" y="30"/>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15. 4. 2025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15. 4. 2025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15. 4. 2025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15. 4. 2025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15. 4. 2025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15. 4. 2025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15. 4. 2025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15. 4. 2025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287679" y="2569252"/>
            <a:ext cx="29764040" cy="2082999"/>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pPr algn="ctr">
              <a:lnSpc>
                <a:spcPts val="7000"/>
              </a:lnSpc>
            </a:pPr>
            <a:r>
              <a:rPr lang="en-GB" sz="6600" b="1" dirty="0">
                <a:effectLst/>
                <a:latin typeface="Times New Roman" panose="02020603050405020304" pitchFamily="18" charset="0"/>
                <a:ea typeface="SimSun" panose="02010600030101010101" pitchFamily="2" charset="-122"/>
              </a:rPr>
              <a:t>3-level neutral-point-clamped voltage source inverter control design for charging infrastructure</a:t>
            </a:r>
            <a:r>
              <a:rPr lang="sk-SK" sz="6600" b="1" dirty="0">
                <a:latin typeface="Times New Roman" panose="02020603050405020304" pitchFamily="18" charset="0"/>
                <a:ea typeface="SimSun" panose="02010600030101010101" pitchFamily="2" charset="-122"/>
              </a:rPr>
              <a:t> </a:t>
            </a:r>
            <a:r>
              <a:rPr lang="sk-SK" sz="6600" b="1" dirty="0" err="1">
                <a:latin typeface="Times New Roman" panose="02020603050405020304" pitchFamily="18" charset="0"/>
                <a:ea typeface="SimSun" panose="02010600030101010101" pitchFamily="2" charset="-122"/>
              </a:rPr>
              <a:t>support</a:t>
            </a:r>
            <a:endParaRPr lang="sk-SK" sz="66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7679" y="63995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898001" y="109356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47574" y="4783060"/>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Matej Sládek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Jozef Šedo</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Michal Frivaldský</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287679" y="6050857"/>
            <a:ext cx="29764040" cy="788685"/>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60933543"/>
              </p:ext>
            </p:extLst>
          </p:nvPr>
        </p:nvGraphicFramePr>
        <p:xfrm>
          <a:off x="1287676" y="6974232"/>
          <a:ext cx="29764038" cy="64583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3500" cap="small" baseline="0" err="1">
                          <a:latin typeface="Arial" panose="020B0604020202020204" pitchFamily="34" charset="0"/>
                          <a:cs typeface="Arial" panose="020B0604020202020204" pitchFamily="34" charset="0"/>
                        </a:rPr>
                        <a:t>introduction</a:t>
                      </a:r>
                      <a:endParaRPr lang="sk-SK" sz="3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sk-SK" sz="3500" dirty="0" err="1">
                          <a:solidFill>
                            <a:srgbClr val="002060"/>
                          </a:solidFill>
                          <a:latin typeface="Arial" panose="020B0604020202020204" pitchFamily="34" charset="0"/>
                          <a:cs typeface="Arial" panose="020B0604020202020204" pitchFamily="34" charset="0"/>
                        </a:rPr>
                        <a:t>Backround</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information</a:t>
                      </a:r>
                      <a:endParaRPr lang="sk-SK" sz="3500" dirty="0">
                        <a:solidFill>
                          <a:srgbClr val="002060"/>
                        </a:solidFill>
                        <a:latin typeface="Arial" panose="020B0604020202020204" pitchFamily="34" charset="0"/>
                        <a:cs typeface="Arial" panose="020B0604020202020204" pitchFamily="34" charset="0"/>
                      </a:endParaRPr>
                    </a:p>
                    <a:p>
                      <a:r>
                        <a:rPr lang="en-US" sz="3500" dirty="0">
                          <a:latin typeface="Arial" panose="020B0604020202020204" pitchFamily="34" charset="0"/>
                          <a:cs typeface="Arial" panose="020B0604020202020204" pitchFamily="34" charset="0"/>
                        </a:rPr>
                        <a:t>The article describes the block schematic of the power circuit of the inverter, the design of the output LCL filter, the frequency response and the resonance frequency of the output filter, the current control of the voltage source inverter, and the synchronization algorithm </a:t>
                      </a:r>
                      <a:r>
                        <a:rPr lang="sk-SK" sz="3500" dirty="0">
                          <a:latin typeface="Arial" panose="020B0604020202020204" pitchFamily="34" charset="0"/>
                          <a:cs typeface="Arial" panose="020B0604020202020204" pitchFamily="34" charset="0"/>
                        </a:rPr>
                        <a:t>(PLL).</a:t>
                      </a:r>
                      <a:endParaRPr lang="sk-SK" sz="3500" dirty="0">
                        <a:solidFill>
                          <a:srgbClr val="002060"/>
                        </a:solidFill>
                        <a:latin typeface="Arial" panose="020B0604020202020204" pitchFamily="34" charset="0"/>
                        <a:cs typeface="Arial" panose="020B0604020202020204" pitchFamily="34" charset="0"/>
                      </a:endParaRPr>
                    </a:p>
                    <a:p>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sk-SK" sz="3500" dirty="0" err="1">
                          <a:solidFill>
                            <a:srgbClr val="002060"/>
                          </a:solidFill>
                          <a:latin typeface="Arial" panose="020B0604020202020204" pitchFamily="34" charset="0"/>
                          <a:cs typeface="Arial" panose="020B0604020202020204" pitchFamily="34" charset="0"/>
                        </a:rPr>
                        <a:t>Problem</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Statement</a:t>
                      </a:r>
                      <a:endParaRPr lang="sk-SK" sz="3500" dirty="0">
                        <a:solidFill>
                          <a:srgbClr val="002060"/>
                        </a:solidFill>
                        <a:latin typeface="Arial" panose="020B0604020202020204" pitchFamily="34" charset="0"/>
                        <a:cs typeface="Arial" panose="020B0604020202020204" pitchFamily="34" charset="0"/>
                      </a:endParaRPr>
                    </a:p>
                    <a:p>
                      <a:r>
                        <a:rPr lang="en-US" sz="3500" dirty="0">
                          <a:latin typeface="Arial" panose="020B0604020202020204" pitchFamily="34" charset="0"/>
                          <a:cs typeface="Arial" panose="020B0604020202020204" pitchFamily="34" charset="0"/>
                        </a:rPr>
                        <a:t>Implementing the synchronization algorithm into the control current loop and the control of power in the d-q reference frame for both directions — from the grid to the battery and vice versa — for a smart grid application.</a:t>
                      </a:r>
                      <a:endParaRPr lang="sk-SK" sz="35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sk-SK" sz="3500" dirty="0" err="1">
                          <a:solidFill>
                            <a:srgbClr val="002060"/>
                          </a:solidFill>
                          <a:latin typeface="Arial" panose="020B0604020202020204" pitchFamily="34" charset="0"/>
                          <a:cs typeface="Arial" panose="020B0604020202020204" pitchFamily="34" charset="0"/>
                        </a:rPr>
                        <a:t>Research</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Objectives</a:t>
                      </a:r>
                      <a:r>
                        <a:rPr lang="sk-SK" sz="3500">
                          <a:solidFill>
                            <a:srgbClr val="002060"/>
                          </a:solidFill>
                          <a:latin typeface="Arial" panose="020B0604020202020204" pitchFamily="34" charset="0"/>
                          <a:cs typeface="Arial" panose="020B0604020202020204" pitchFamily="34" charset="0"/>
                        </a:rPr>
                        <a:t> </a:t>
                      </a:r>
                    </a:p>
                    <a:p>
                      <a:r>
                        <a:rPr lang="en-US" sz="3500">
                          <a:latin typeface="Arial" panose="020B0604020202020204" pitchFamily="34" charset="0"/>
                          <a:cs typeface="Arial" panose="020B0604020202020204" pitchFamily="34" charset="0"/>
                        </a:rPr>
                        <a:t>Generating </a:t>
                      </a:r>
                      <a:r>
                        <a:rPr lang="en-US" sz="3500" dirty="0">
                          <a:latin typeface="Arial" panose="020B0604020202020204" pitchFamily="34" charset="0"/>
                          <a:cs typeface="Arial" panose="020B0604020202020204" pitchFamily="34" charset="0"/>
                        </a:rPr>
                        <a:t>the required amplitude of the current injected into the grid with a required phase shift between the generated current and the grid voltage.</a:t>
                      </a:r>
                      <a:endParaRPr lang="sk-SK" sz="35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463757908"/>
              </p:ext>
            </p:extLst>
          </p:nvPr>
        </p:nvGraphicFramePr>
        <p:xfrm>
          <a:off x="1287676" y="12407641"/>
          <a:ext cx="29764038" cy="901307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690192">
                <a:tc>
                  <a:txBody>
                    <a:bodyPr/>
                    <a:lstStyle/>
                    <a:p>
                      <a:pPr algn="ctr"/>
                      <a:r>
                        <a:rPr lang="sk-SK" sz="3500" cap="small" baseline="0" dirty="0">
                          <a:latin typeface="Arial" panose="020B0604020202020204" pitchFamily="34" charset="0"/>
                          <a:cs typeface="Arial" panose="020B0604020202020204" pitchFamily="34" charset="0"/>
                        </a:rPr>
                        <a:t> </a:t>
                      </a:r>
                      <a:r>
                        <a:rPr lang="sk-SK" sz="3500" cap="small" baseline="0" dirty="0" err="1">
                          <a:latin typeface="Arial" panose="020B0604020202020204" pitchFamily="34" charset="0"/>
                          <a:cs typeface="Arial" panose="020B0604020202020204" pitchFamily="34" charset="0"/>
                        </a:rPr>
                        <a:t>methods</a:t>
                      </a:r>
                      <a:r>
                        <a:rPr lang="sk-SK" sz="3500" cap="small" baseline="0" dirty="0">
                          <a:latin typeface="Arial" panose="020B0604020202020204" pitchFamily="34" charset="0"/>
                          <a:cs typeface="Arial" panose="020B0604020202020204" pitchFamily="34" charset="0"/>
                        </a:rPr>
                        <a:t> &amp; </a:t>
                      </a:r>
                      <a:r>
                        <a:rPr lang="sk-SK" sz="3500" cap="small" baseline="0" dirty="0" err="1">
                          <a:latin typeface="Arial" panose="020B0604020202020204" pitchFamily="34" charset="0"/>
                          <a:cs typeface="Arial" panose="020B0604020202020204" pitchFamily="34" charset="0"/>
                        </a:rPr>
                        <a:t>implementation</a:t>
                      </a:r>
                      <a:endParaRPr lang="sk-SK" sz="3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322878">
                <a:tc>
                  <a:txBody>
                    <a:bodyPr/>
                    <a:lstStyle/>
                    <a:p>
                      <a:endParaRPr lang="sk-SK" sz="350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432753996"/>
              </p:ext>
            </p:extLst>
          </p:nvPr>
        </p:nvGraphicFramePr>
        <p:xfrm>
          <a:off x="1317625" y="21991800"/>
          <a:ext cx="29764038" cy="12721985"/>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03791">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959097">
                <a:tc>
                  <a:txBody>
                    <a:bodyPr/>
                    <a:lstStyle/>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959097">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571561853"/>
              </p:ext>
            </p:extLst>
          </p:nvPr>
        </p:nvGraphicFramePr>
        <p:xfrm>
          <a:off x="1317625" y="34533685"/>
          <a:ext cx="29764038" cy="6110275"/>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84835">
                <a:tc>
                  <a:txBody>
                    <a:bodyPr/>
                    <a:lstStyle/>
                    <a:p>
                      <a:pPr algn="ctr"/>
                      <a:r>
                        <a:rPr lang="sk-SK" sz="3500" cap="small" baseline="0" dirty="0" err="1">
                          <a:solidFill>
                            <a:schemeClr val="bg1"/>
                          </a:solidFill>
                          <a:latin typeface="Arial" panose="020B0604020202020204" pitchFamily="34" charset="0"/>
                          <a:cs typeface="Arial" panose="020B0604020202020204" pitchFamily="34" charset="0"/>
                        </a:rPr>
                        <a:t>conclusion</a:t>
                      </a:r>
                      <a:r>
                        <a:rPr lang="sk-SK" sz="3500" cap="small" baseline="0" dirty="0">
                          <a:solidFill>
                            <a:schemeClr val="bg1"/>
                          </a:solidFill>
                          <a:latin typeface="Arial" panose="020B0604020202020204" pitchFamily="34" charset="0"/>
                          <a:cs typeface="Arial" panose="020B0604020202020204" pitchFamily="34" charset="0"/>
                        </a:rPr>
                        <a:t> &amp; </a:t>
                      </a:r>
                      <a:r>
                        <a:rPr lang="sk-SK" sz="3500" cap="small" baseline="0" dirty="0" err="1">
                          <a:solidFill>
                            <a:schemeClr val="bg1"/>
                          </a:solidFill>
                          <a:latin typeface="Arial" panose="020B0604020202020204" pitchFamily="34" charset="0"/>
                          <a:cs typeface="Arial" panose="020B0604020202020204" pitchFamily="34" charset="0"/>
                        </a:rPr>
                        <a:t>implementation</a:t>
                      </a:r>
                      <a:r>
                        <a:rPr lang="sk-SK" sz="3500" cap="small" baseline="0" dirty="0">
                          <a:solidFill>
                            <a:schemeClr val="bg1"/>
                          </a:solidFill>
                          <a:latin typeface="Arial" panose="020B0604020202020204" pitchFamily="34" charset="0"/>
                          <a:cs typeface="Arial" panose="020B0604020202020204" pitchFamily="34" charset="0"/>
                        </a:rPr>
                        <a:t> </a:t>
                      </a:r>
                      <a:r>
                        <a:rPr lang="sk-SK" sz="3500" cap="small" baseline="0" dirty="0" err="1">
                          <a:solidFill>
                            <a:schemeClr val="bg1"/>
                          </a:solidFill>
                          <a:latin typeface="Arial" panose="020B0604020202020204" pitchFamily="34" charset="0"/>
                          <a:cs typeface="Arial" panose="020B0604020202020204" pitchFamily="34" charset="0"/>
                        </a:rPr>
                        <a:t>path</a:t>
                      </a:r>
                      <a:endParaRPr lang="sk-SK" sz="3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412867">
                <a:tc>
                  <a:txBody>
                    <a:bodyPr/>
                    <a:lstStyle/>
                    <a:p>
                      <a:r>
                        <a:rPr lang="en-US" sz="3500" b="0" kern="1200" dirty="0">
                          <a:solidFill>
                            <a:schemeClr val="dk1"/>
                          </a:solidFill>
                          <a:effectLst/>
                          <a:latin typeface="Arial" panose="020B0604020202020204" pitchFamily="34" charset="0"/>
                          <a:ea typeface="+mn-ea"/>
                          <a:cs typeface="Arial" panose="020B0604020202020204" pitchFamily="34" charset="0"/>
                        </a:rPr>
                        <a:t> In this article, the synchronization algorithm PLL, the design of the output LCL filter, the current control loop of the VSI, decoupling in the LCL filter, and compensating active and reactive power are presented. Using the PLL algorithm, it took about 3 periods for accurate synchronization with the grid. When the phase shift ±π/2 was required, the VSI successfully generated reactive power (inductive or capacitive) to the grid. These simulation results demonstrate the capability of the inverter to effectively transfer energy from renewable sources to the grid while being capable of compensating power flow and power factor.</a:t>
                      </a:r>
                      <a:endParaRPr lang="sk-SK" sz="3500" b="1" kern="1200" dirty="0">
                        <a:solidFill>
                          <a:schemeClr val="dk1"/>
                        </a:solidFill>
                        <a:effectLst/>
                        <a:latin typeface="Arial" panose="020B0604020202020204" pitchFamily="34" charset="0"/>
                        <a:ea typeface="+mn-ea"/>
                        <a:cs typeface="Arial" panose="020B0604020202020204" pitchFamily="34" charset="0"/>
                      </a:endParaRPr>
                    </a:p>
                    <a:p>
                      <a:r>
                        <a:rPr lang="en-US" sz="3500" b="0" kern="1200" dirty="0">
                          <a:solidFill>
                            <a:schemeClr val="dk1"/>
                          </a:solidFill>
                          <a:effectLst/>
                          <a:latin typeface="Arial" panose="020B0604020202020204" pitchFamily="34" charset="0"/>
                          <a:ea typeface="+mn-ea"/>
                          <a:cs typeface="Arial" panose="020B0604020202020204" pitchFamily="34" charset="0"/>
                        </a:rPr>
                        <a:t>     In future work, we aim to focus in more detail on the methods of designing PI controllers, improving the dynamics and robustness of the PLL synchronization algorithm (especially its operation under asymmetric phases on the grid side). Additionally, we plan to analyze filter oscillations and their damping, comparing active damping implemented in software with passive damping in terms of efficiency. Furthermore, we aim to enhance control performance by replacing sine-modulated PWM with space vector PWM, thereby achieving better using of the DC bus and reducing switching losses.</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549607193"/>
              </p:ext>
            </p:extLst>
          </p:nvPr>
        </p:nvGraphicFramePr>
        <p:xfrm>
          <a:off x="1287676" y="41011259"/>
          <a:ext cx="29764038" cy="19354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56859">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978848">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dirty="0">
                          <a:solidFill>
                            <a:schemeClr val="dk1"/>
                          </a:solidFill>
                          <a:effectLst/>
                          <a:latin typeface="Arial" panose="020B0604020202020204" pitchFamily="34" charset="0"/>
                          <a:ea typeface="+mn-ea"/>
                          <a:cs typeface="Arial" panose="020B0604020202020204" pitchFamily="34" charset="0"/>
                        </a:rPr>
                        <a:t>The authors would like to thank to the Slovak National Grant Agency VEGA for project funding 1/0274/24. </a:t>
                      </a:r>
                      <a:endParaRPr lang="sk-SK" sz="3500" kern="1200" dirty="0">
                        <a:solidFill>
                          <a:schemeClr val="dk1"/>
                        </a:solidFill>
                        <a:effectLst/>
                        <a:latin typeface="Arial" panose="020B0604020202020204" pitchFamily="34" charset="0"/>
                        <a:ea typeface="+mn-ea"/>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56926" y="253899"/>
            <a:ext cx="6822254" cy="2870417"/>
          </a:xfrm>
          <a:prstGeom prst="rect">
            <a:avLst/>
          </a:prstGeom>
        </p:spPr>
      </p:pic>
      <p:graphicFrame>
        <p:nvGraphicFramePr>
          <p:cNvPr id="12" name="Tabuľka 11">
            <a:extLst>
              <a:ext uri="{FF2B5EF4-FFF2-40B4-BE49-F238E27FC236}">
                <a16:creationId xmlns:a16="http://schemas.microsoft.com/office/drawing/2014/main" id="{CF8EC0DF-79C8-0B17-8F60-458D94E37E60}"/>
              </a:ext>
            </a:extLst>
          </p:cNvPr>
          <p:cNvGraphicFramePr>
            <a:graphicFrameLocks noGrp="1"/>
          </p:cNvGraphicFramePr>
          <p:nvPr>
            <p:extLst>
              <p:ext uri="{D42A27DB-BD31-4B8C-83A1-F6EECF244321}">
                <p14:modId xmlns:p14="http://schemas.microsoft.com/office/powerpoint/2010/main" val="700752960"/>
              </p:ext>
            </p:extLst>
          </p:nvPr>
        </p:nvGraphicFramePr>
        <p:xfrm>
          <a:off x="1622911" y="23054381"/>
          <a:ext cx="29661556" cy="4892040"/>
        </p:xfrm>
        <a:graphic>
          <a:graphicData uri="http://schemas.openxmlformats.org/drawingml/2006/table">
            <a:tbl>
              <a:tblPr firstRow="1" bandRow="1">
                <a:tableStyleId>{5C22544A-7EE6-4342-B048-85BDC9FD1C3A}</a:tableStyleId>
              </a:tblPr>
              <a:tblGrid>
                <a:gridCol w="14830778">
                  <a:extLst>
                    <a:ext uri="{9D8B030D-6E8A-4147-A177-3AD203B41FA5}">
                      <a16:colId xmlns:a16="http://schemas.microsoft.com/office/drawing/2014/main" val="2598970074"/>
                    </a:ext>
                  </a:extLst>
                </a:gridCol>
                <a:gridCol w="14830778">
                  <a:extLst>
                    <a:ext uri="{9D8B030D-6E8A-4147-A177-3AD203B41FA5}">
                      <a16:colId xmlns:a16="http://schemas.microsoft.com/office/drawing/2014/main" val="1898429017"/>
                    </a:ext>
                  </a:extLst>
                </a:gridCol>
              </a:tblGrid>
              <a:tr h="4890341">
                <a:tc>
                  <a:txBody>
                    <a:bodyPr/>
                    <a:lstStyle/>
                    <a:p>
                      <a:endParaRPr lang="sk-SK" sz="350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GB" sz="3500" b="0" kern="1200" dirty="0">
                          <a:solidFill>
                            <a:schemeClr val="tx1"/>
                          </a:solidFill>
                          <a:effectLst/>
                          <a:latin typeface="Arial" panose="020B0604020202020204" pitchFamily="34" charset="0"/>
                          <a:ea typeface="+mn-ea"/>
                          <a:cs typeface="Arial" panose="020B0604020202020204" pitchFamily="34" charset="0"/>
                        </a:rPr>
                        <a:t>At the input of the PLL, are transformations that result in constant d-q values. The next block is the PI controller, which </a:t>
                      </a:r>
                      <a:r>
                        <a:rPr lang="en-US" sz="3500" b="0" kern="1200" dirty="0">
                          <a:solidFill>
                            <a:schemeClr val="tx1"/>
                          </a:solidFill>
                          <a:effectLst/>
                          <a:latin typeface="Arial" panose="020B0604020202020204" pitchFamily="34" charset="0"/>
                          <a:ea typeface="+mn-ea"/>
                          <a:cs typeface="Arial" panose="020B0604020202020204" pitchFamily="34" charset="0"/>
                        </a:rPr>
                        <a:t>reduces the error signal to zero. The function of the PI controller also includes filtering high frequency components because its transfer function is the same like low pass filter. As we can see on </a:t>
                      </a:r>
                      <a:r>
                        <a:rPr lang="sk-SK" sz="3500" b="0" kern="1200" dirty="0" err="1">
                          <a:solidFill>
                            <a:schemeClr val="tx1"/>
                          </a:solidFill>
                          <a:effectLst/>
                          <a:latin typeface="Arial" panose="020B0604020202020204" pitchFamily="34" charset="0"/>
                          <a:ea typeface="+mn-ea"/>
                          <a:cs typeface="Arial" panose="020B0604020202020204" pitchFamily="34" charset="0"/>
                        </a:rPr>
                        <a:t>figure</a:t>
                      </a:r>
                      <a:r>
                        <a:rPr lang="en-US" sz="3500" b="0" kern="1200" dirty="0">
                          <a:solidFill>
                            <a:schemeClr val="tx1"/>
                          </a:solidFill>
                          <a:effectLst/>
                          <a:latin typeface="Arial" panose="020B0604020202020204" pitchFamily="34" charset="0"/>
                          <a:ea typeface="+mn-ea"/>
                          <a:cs typeface="Arial" panose="020B0604020202020204" pitchFamily="34" charset="0"/>
                        </a:rPr>
                        <a:t>. The output value of the PI controller is angular frequency. </a:t>
                      </a:r>
                      <a:r>
                        <a:rPr lang="en-GB" sz="3500" b="0" kern="1200" dirty="0">
                          <a:solidFill>
                            <a:schemeClr val="tx1"/>
                          </a:solidFill>
                          <a:effectLst/>
                          <a:latin typeface="Arial" panose="020B0604020202020204" pitchFamily="34" charset="0"/>
                          <a:ea typeface="+mn-ea"/>
                          <a:cs typeface="Arial" panose="020B0604020202020204" pitchFamily="34" charset="0"/>
                        </a:rPr>
                        <a:t>When the angular frequency is integrated, we obtain the grid angle theta</a:t>
                      </a:r>
                      <a:r>
                        <a:rPr lang="en-US" sz="3500" b="0" kern="1200" dirty="0">
                          <a:solidFill>
                            <a:schemeClr val="tx1"/>
                          </a:solidFill>
                          <a:effectLst/>
                          <a:latin typeface="Arial" panose="020B0604020202020204" pitchFamily="34" charset="0"/>
                          <a:ea typeface="+mn-ea"/>
                          <a:cs typeface="Arial" panose="020B0604020202020204" pitchFamily="34" charset="0"/>
                        </a:rPr>
                        <a:t>. In many cases, the integrator block is the angle from the 0 to the 2π. In the time domain, </a:t>
                      </a:r>
                      <a:r>
                        <a:rPr lang="en-GB" sz="3500" b="0" kern="1200" dirty="0">
                          <a:solidFill>
                            <a:schemeClr val="tx1"/>
                          </a:solidFill>
                          <a:effectLst/>
                          <a:latin typeface="Arial" panose="020B0604020202020204" pitchFamily="34" charset="0"/>
                          <a:ea typeface="+mn-ea"/>
                          <a:cs typeface="Arial" panose="020B0604020202020204" pitchFamily="34" charset="0"/>
                        </a:rPr>
                        <a:t>theta appears as a saw-tooth wave. </a:t>
                      </a:r>
                      <a:endParaRPr lang="sk-SK" sz="3500" b="0" kern="1200" dirty="0">
                        <a:solidFill>
                          <a:schemeClr val="tx1"/>
                        </a:solidFill>
                        <a:effectLst/>
                        <a:latin typeface="Arial" panose="020B0604020202020204" pitchFamily="34" charset="0"/>
                        <a:ea typeface="+mn-ea"/>
                        <a:cs typeface="Arial" panose="020B0604020202020204" pitchFamily="34" charset="0"/>
                      </a:endParaRPr>
                    </a:p>
                    <a:p>
                      <a:endParaRPr lang="sk-SK" sz="3500" b="0" dirty="0">
                        <a:solidFill>
                          <a:schemeClr val="tx1"/>
                        </a:solidFill>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98767601"/>
                  </a:ext>
                </a:extLst>
              </a:tr>
            </a:tbl>
          </a:graphicData>
        </a:graphic>
      </p:graphicFrame>
      <p:pic>
        <p:nvPicPr>
          <p:cNvPr id="13" name="Obrázok 12">
            <a:extLst>
              <a:ext uri="{FF2B5EF4-FFF2-40B4-BE49-F238E27FC236}">
                <a16:creationId xmlns:a16="http://schemas.microsoft.com/office/drawing/2014/main" id="{7513FB39-9659-E995-E5D5-0097D5DBD4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0429" y="24393864"/>
            <a:ext cx="7072782" cy="2400406"/>
          </a:xfrm>
          <a:prstGeom prst="rect">
            <a:avLst/>
          </a:prstGeom>
        </p:spPr>
      </p:pic>
      <p:pic>
        <p:nvPicPr>
          <p:cNvPr id="14" name="Obrázok 13">
            <a:extLst>
              <a:ext uri="{FF2B5EF4-FFF2-40B4-BE49-F238E27FC236}">
                <a16:creationId xmlns:a16="http://schemas.microsoft.com/office/drawing/2014/main" id="{7F18057C-B60B-0D40-425A-73D5824121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97336" y="23054381"/>
            <a:ext cx="7253646" cy="4824275"/>
          </a:xfrm>
          <a:prstGeom prst="rect">
            <a:avLst/>
          </a:prstGeom>
        </p:spPr>
      </p:pic>
      <p:graphicFrame>
        <p:nvGraphicFramePr>
          <p:cNvPr id="15" name="Tabuľka 14">
            <a:extLst>
              <a:ext uri="{FF2B5EF4-FFF2-40B4-BE49-F238E27FC236}">
                <a16:creationId xmlns:a16="http://schemas.microsoft.com/office/drawing/2014/main" id="{C471AB4E-8B3E-BB30-92CF-E6BDFECBD527}"/>
              </a:ext>
            </a:extLst>
          </p:cNvPr>
          <p:cNvGraphicFramePr>
            <a:graphicFrameLocks noGrp="1"/>
          </p:cNvGraphicFramePr>
          <p:nvPr>
            <p:extLst>
              <p:ext uri="{D42A27DB-BD31-4B8C-83A1-F6EECF244321}">
                <p14:modId xmlns:p14="http://schemas.microsoft.com/office/powerpoint/2010/main" val="2817133055"/>
              </p:ext>
            </p:extLst>
          </p:nvPr>
        </p:nvGraphicFramePr>
        <p:xfrm>
          <a:off x="1520429" y="27834724"/>
          <a:ext cx="29561234" cy="6492240"/>
        </p:xfrm>
        <a:graphic>
          <a:graphicData uri="http://schemas.openxmlformats.org/drawingml/2006/table">
            <a:tbl>
              <a:tblPr firstRow="1" bandRow="1">
                <a:tableStyleId>{5C22544A-7EE6-4342-B048-85BDC9FD1C3A}</a:tableStyleId>
              </a:tblPr>
              <a:tblGrid>
                <a:gridCol w="12925623">
                  <a:extLst>
                    <a:ext uri="{9D8B030D-6E8A-4147-A177-3AD203B41FA5}">
                      <a16:colId xmlns:a16="http://schemas.microsoft.com/office/drawing/2014/main" val="704754753"/>
                    </a:ext>
                  </a:extLst>
                </a:gridCol>
                <a:gridCol w="16635611">
                  <a:extLst>
                    <a:ext uri="{9D8B030D-6E8A-4147-A177-3AD203B41FA5}">
                      <a16:colId xmlns:a16="http://schemas.microsoft.com/office/drawing/2014/main" val="4181386100"/>
                    </a:ext>
                  </a:extLst>
                </a:gridCol>
              </a:tblGrid>
              <a:tr h="6281005">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b="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b="0" kern="1200" dirty="0">
                          <a:solidFill>
                            <a:schemeClr val="tx1"/>
                          </a:solidFill>
                          <a:effectLst/>
                          <a:latin typeface="Arial" panose="020B0604020202020204" pitchFamily="34" charset="0"/>
                          <a:ea typeface="+mn-ea"/>
                          <a:cs typeface="Arial" panose="020B0604020202020204" pitchFamily="34" charset="0"/>
                        </a:rPr>
                        <a:t>The synchronization of one phase between the grid voltage and the current generated by the inverter is shown in </a:t>
                      </a:r>
                      <a:r>
                        <a:rPr lang="sk-SK" sz="3500" b="0" kern="1200" dirty="0" err="1">
                          <a:solidFill>
                            <a:schemeClr val="tx1"/>
                          </a:solidFill>
                          <a:effectLst/>
                          <a:latin typeface="Arial" panose="020B0604020202020204" pitchFamily="34" charset="0"/>
                          <a:ea typeface="+mn-ea"/>
                          <a:cs typeface="Arial" panose="020B0604020202020204" pitchFamily="34" charset="0"/>
                        </a:rPr>
                        <a:t>figure</a:t>
                      </a:r>
                      <a:r>
                        <a:rPr lang="sk-SK" sz="3500" b="0" kern="1200" dirty="0">
                          <a:solidFill>
                            <a:schemeClr val="tx1"/>
                          </a:solidFill>
                          <a:effectLst/>
                          <a:latin typeface="Arial" panose="020B0604020202020204" pitchFamily="34" charset="0"/>
                          <a:ea typeface="+mn-ea"/>
                          <a:cs typeface="Arial" panose="020B0604020202020204" pitchFamily="34" charset="0"/>
                        </a:rPr>
                        <a:t> (</a:t>
                      </a:r>
                      <a:r>
                        <a:rPr lang="sk-SK" sz="3500" b="0" kern="1200" dirty="0" err="1">
                          <a:solidFill>
                            <a:schemeClr val="tx1"/>
                          </a:solidFill>
                          <a:effectLst/>
                          <a:latin typeface="Arial" panose="020B0604020202020204" pitchFamily="34" charset="0"/>
                          <a:ea typeface="+mn-ea"/>
                          <a:cs typeface="Arial" panose="020B0604020202020204" pitchFamily="34" charset="0"/>
                        </a:rPr>
                        <a:t>left</a:t>
                      </a:r>
                      <a:r>
                        <a:rPr lang="sk-SK" sz="3500" b="0" kern="1200" dirty="0">
                          <a:solidFill>
                            <a:schemeClr val="tx1"/>
                          </a:solidFill>
                          <a:effectLst/>
                          <a:latin typeface="Arial" panose="020B0604020202020204" pitchFamily="34" charset="0"/>
                          <a:ea typeface="+mn-ea"/>
                          <a:cs typeface="Arial" panose="020B0604020202020204" pitchFamily="34" charset="0"/>
                        </a:rPr>
                        <a:t>)</a:t>
                      </a:r>
                      <a:r>
                        <a:rPr lang="en-US" sz="3500" b="0" kern="1200" dirty="0">
                          <a:solidFill>
                            <a:schemeClr val="tx1"/>
                          </a:solidFill>
                          <a:effectLst/>
                          <a:latin typeface="Arial" panose="020B0604020202020204" pitchFamily="34" charset="0"/>
                          <a:ea typeface="+mn-ea"/>
                          <a:cs typeface="Arial" panose="020B0604020202020204" pitchFamily="34" charset="0"/>
                        </a:rPr>
                        <a:t>. The entire perfectly synchronized process took approximately three periods.</a:t>
                      </a:r>
                      <a:endParaRPr lang="sk-SK" sz="3500" b="0" kern="1200" dirty="0">
                        <a:solidFill>
                          <a:schemeClr val="tx1"/>
                        </a:solidFill>
                        <a:effectLst/>
                        <a:latin typeface="Arial" panose="020B0604020202020204" pitchFamily="34" charset="0"/>
                        <a:ea typeface="+mn-ea"/>
                        <a:cs typeface="Arial" panose="020B0604020202020204" pitchFamily="34" charset="0"/>
                      </a:endParaRPr>
                    </a:p>
                    <a:p>
                      <a:endParaRPr lang="sk-SK" sz="3500" b="0" dirty="0">
                        <a:solidFill>
                          <a:schemeClr val="tx1"/>
                        </a:solidFill>
                        <a:latin typeface="Arial" panose="020B0604020202020204" pitchFamily="34" charset="0"/>
                        <a:cs typeface="Arial" panose="020B0604020202020204" pitchFamily="34" charset="0"/>
                      </a:endParaRPr>
                    </a:p>
                    <a:p>
                      <a:r>
                        <a:rPr lang="en-GB" sz="3500" b="0" kern="1200" dirty="0">
                          <a:solidFill>
                            <a:schemeClr val="tx1"/>
                          </a:solidFill>
                          <a:effectLst/>
                          <a:latin typeface="Arial" panose="020B0604020202020204" pitchFamily="34" charset="0"/>
                          <a:ea typeface="+mn-ea"/>
                          <a:cs typeface="Arial" panose="020B0604020202020204" pitchFamily="34" charset="0"/>
                        </a:rPr>
                        <a:t>At time 0.2 s, the condition for a phase shift of π/2, as shown in </a:t>
                      </a:r>
                      <a:r>
                        <a:rPr lang="sk-SK" sz="3500" b="0" kern="1200" dirty="0" err="1">
                          <a:solidFill>
                            <a:schemeClr val="tx1"/>
                          </a:solidFill>
                          <a:effectLst/>
                          <a:latin typeface="Arial" panose="020B0604020202020204" pitchFamily="34" charset="0"/>
                          <a:ea typeface="+mn-ea"/>
                          <a:cs typeface="Arial" panose="020B0604020202020204" pitchFamily="34" charset="0"/>
                        </a:rPr>
                        <a:t>figure</a:t>
                      </a:r>
                      <a:r>
                        <a:rPr lang="sk-SK" sz="3500" b="0" kern="1200" dirty="0">
                          <a:solidFill>
                            <a:schemeClr val="tx1"/>
                          </a:solidFill>
                          <a:effectLst/>
                          <a:latin typeface="Arial" panose="020B0604020202020204" pitchFamily="34" charset="0"/>
                          <a:ea typeface="+mn-ea"/>
                          <a:cs typeface="Arial" panose="020B0604020202020204" pitchFamily="34" charset="0"/>
                        </a:rPr>
                        <a:t> (</a:t>
                      </a:r>
                      <a:r>
                        <a:rPr lang="sk-SK" sz="3500" b="0" kern="1200" dirty="0" err="1">
                          <a:solidFill>
                            <a:schemeClr val="tx1"/>
                          </a:solidFill>
                          <a:effectLst/>
                          <a:latin typeface="Arial" panose="020B0604020202020204" pitchFamily="34" charset="0"/>
                          <a:ea typeface="+mn-ea"/>
                          <a:cs typeface="Arial" panose="020B0604020202020204" pitchFamily="34" charset="0"/>
                        </a:rPr>
                        <a:t>right</a:t>
                      </a:r>
                      <a:r>
                        <a:rPr lang="sk-SK" sz="3500" b="0" kern="1200" dirty="0">
                          <a:solidFill>
                            <a:schemeClr val="tx1"/>
                          </a:solidFill>
                          <a:effectLst/>
                          <a:latin typeface="Arial" panose="020B0604020202020204" pitchFamily="34" charset="0"/>
                          <a:ea typeface="+mn-ea"/>
                          <a:cs typeface="Arial" panose="020B0604020202020204" pitchFamily="34" charset="0"/>
                        </a:rPr>
                        <a:t>)</a:t>
                      </a:r>
                      <a:r>
                        <a:rPr lang="en-GB" sz="3500" b="0" kern="1200" dirty="0">
                          <a:solidFill>
                            <a:schemeClr val="tx1"/>
                          </a:solidFill>
                          <a:effectLst/>
                          <a:latin typeface="Arial" panose="020B0604020202020204" pitchFamily="34" charset="0"/>
                          <a:ea typeface="+mn-ea"/>
                          <a:cs typeface="Arial" panose="020B0604020202020204" pitchFamily="34" charset="0"/>
                        </a:rPr>
                        <a:t> is required. The voltage leads the current, meaning the VSI acts as a generator of inductive power against the grid. This demonstrates how the compensation of the capacitive reactive energy in the grid can be provided.</a:t>
                      </a:r>
                      <a:endParaRPr lang="sk-SK" sz="3500" b="0" dirty="0">
                        <a:solidFill>
                          <a:schemeClr val="tx1"/>
                        </a:solidFill>
                        <a:latin typeface="Arial" panose="020B0604020202020204" pitchFamily="34" charset="0"/>
                        <a:cs typeface="Arial" panose="020B0604020202020204" pitchFamily="34" charset="0"/>
                      </a:endParaRPr>
                    </a:p>
                    <a:p>
                      <a:endParaRPr lang="sk-SK" sz="3500" b="0" dirty="0">
                        <a:solidFill>
                          <a:schemeClr val="tx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lang="sk-SK" sz="3500" b="0"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5112017"/>
                  </a:ext>
                </a:extLst>
              </a:tr>
            </a:tbl>
          </a:graphicData>
        </a:graphic>
      </p:graphicFrame>
      <p:pic>
        <p:nvPicPr>
          <p:cNvPr id="16" name="Obrázok 15">
            <a:extLst>
              <a:ext uri="{FF2B5EF4-FFF2-40B4-BE49-F238E27FC236}">
                <a16:creationId xmlns:a16="http://schemas.microsoft.com/office/drawing/2014/main" id="{5BCBE9B7-9A7A-4D6E-427E-19EE527524F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297490" y="28352793"/>
            <a:ext cx="8029145" cy="5342020"/>
          </a:xfrm>
          <a:prstGeom prst="rect">
            <a:avLst/>
          </a:prstGeom>
        </p:spPr>
      </p:pic>
      <p:pic>
        <p:nvPicPr>
          <p:cNvPr id="22" name="Obrázok 21">
            <a:extLst>
              <a:ext uri="{FF2B5EF4-FFF2-40B4-BE49-F238E27FC236}">
                <a16:creationId xmlns:a16="http://schemas.microsoft.com/office/drawing/2014/main" id="{B3272767-0843-322C-AB71-BFA3F65AE4F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615789" y="28328707"/>
            <a:ext cx="8176720" cy="5366106"/>
          </a:xfrm>
          <a:prstGeom prst="rect">
            <a:avLst/>
          </a:prstGeom>
        </p:spPr>
      </p:pic>
      <p:graphicFrame>
        <p:nvGraphicFramePr>
          <p:cNvPr id="9" name="Tabuľka 8">
            <a:extLst>
              <a:ext uri="{FF2B5EF4-FFF2-40B4-BE49-F238E27FC236}">
                <a16:creationId xmlns:a16="http://schemas.microsoft.com/office/drawing/2014/main" id="{5B01F116-A0A2-3559-69E3-A5B3952FA08C}"/>
              </a:ext>
            </a:extLst>
          </p:cNvPr>
          <p:cNvGraphicFramePr>
            <a:graphicFrameLocks noGrp="1"/>
          </p:cNvGraphicFramePr>
          <p:nvPr>
            <p:extLst>
              <p:ext uri="{D42A27DB-BD31-4B8C-83A1-F6EECF244321}">
                <p14:modId xmlns:p14="http://schemas.microsoft.com/office/powerpoint/2010/main" val="1325668839"/>
              </p:ext>
            </p:extLst>
          </p:nvPr>
        </p:nvGraphicFramePr>
        <p:xfrm>
          <a:off x="1347574" y="14445688"/>
          <a:ext cx="29764038" cy="7559040"/>
        </p:xfrm>
        <a:graphic>
          <a:graphicData uri="http://schemas.openxmlformats.org/drawingml/2006/table">
            <a:tbl>
              <a:tblPr firstRow="1" bandRow="1">
                <a:tableStyleId>{5C22544A-7EE6-4342-B048-85BDC9FD1C3A}</a:tableStyleId>
              </a:tblPr>
              <a:tblGrid>
                <a:gridCol w="16291497">
                  <a:extLst>
                    <a:ext uri="{9D8B030D-6E8A-4147-A177-3AD203B41FA5}">
                      <a16:colId xmlns:a16="http://schemas.microsoft.com/office/drawing/2014/main" val="3702530193"/>
                    </a:ext>
                  </a:extLst>
                </a:gridCol>
                <a:gridCol w="13472541">
                  <a:extLst>
                    <a:ext uri="{9D8B030D-6E8A-4147-A177-3AD203B41FA5}">
                      <a16:colId xmlns:a16="http://schemas.microsoft.com/office/drawing/2014/main" val="2930687102"/>
                    </a:ext>
                  </a:extLst>
                </a:gridCol>
              </a:tblGrid>
              <a:tr h="7117382">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sk-SK" sz="3500" b="0" kern="1200" dirty="0">
                          <a:solidFill>
                            <a:schemeClr val="dk1"/>
                          </a:solidFill>
                          <a:effectLst/>
                          <a:latin typeface="Arial" panose="020B0604020202020204" pitchFamily="34" charset="0"/>
                          <a:ea typeface="+mn-ea"/>
                          <a:cs typeface="Arial" panose="020B0604020202020204" pitchFamily="34" charset="0"/>
                        </a:rPr>
                        <a:t>T</a:t>
                      </a:r>
                      <a:r>
                        <a:rPr lang="en-US" sz="3500" b="0" kern="1200" dirty="0">
                          <a:solidFill>
                            <a:schemeClr val="dk1"/>
                          </a:solidFill>
                          <a:effectLst/>
                          <a:latin typeface="Arial" panose="020B0604020202020204" pitchFamily="34" charset="0"/>
                          <a:ea typeface="+mn-ea"/>
                          <a:cs typeface="Arial" panose="020B0604020202020204" pitchFamily="34" charset="0"/>
                        </a:rPr>
                        <a:t>he measured values are on the output side of the LCL filter. When we use a transformation from the “abc” system to the “d-q” system, we obtain constant values, and then we can use PI controllers</a:t>
                      </a:r>
                      <a:r>
                        <a:rPr lang="sk-SK" sz="3500" b="0" kern="1200" dirty="0">
                          <a:solidFill>
                            <a:schemeClr val="dk1"/>
                          </a:solidFill>
                          <a:effectLst/>
                          <a:latin typeface="Arial" panose="020B0604020202020204" pitchFamily="34" charset="0"/>
                          <a:ea typeface="+mn-ea"/>
                          <a:cs typeface="Arial" panose="020B0604020202020204" pitchFamily="34" charset="0"/>
                        </a:rPr>
                        <a:t>.</a:t>
                      </a:r>
                      <a:r>
                        <a:rPr lang="en-US" sz="3500" b="0" kern="1200" dirty="0">
                          <a:solidFill>
                            <a:schemeClr val="dk1"/>
                          </a:solidFill>
                          <a:effectLst/>
                          <a:latin typeface="Arial" panose="020B0604020202020204" pitchFamily="34" charset="0"/>
                          <a:ea typeface="+mn-ea"/>
                          <a:cs typeface="Arial" panose="020B0604020202020204" pitchFamily="34" charset="0"/>
                        </a:rPr>
                        <a:t>.. The output from the sum block is the error signal, which serves as the input for the PI controller. The PI controller reduces the error signal to zero. The output from the PI controller goes through the inverse transformation, and the output of the inverse transformation is a three-phase reference signal for switching the power semiconductor components. Block PWM generates sinusoidal PWM switching signals for the power components in the VSI. This block compares the three-phase reference signals from the transformation (</a:t>
                      </a:r>
                      <a:r>
                        <a:rPr lang="en-US" sz="3500" b="0" kern="1200" dirty="0" err="1">
                          <a:solidFill>
                            <a:schemeClr val="dk1"/>
                          </a:solidFill>
                          <a:effectLst/>
                          <a:latin typeface="Arial" panose="020B0604020202020204" pitchFamily="34" charset="0"/>
                          <a:ea typeface="+mn-ea"/>
                          <a:cs typeface="Arial" panose="020B0604020202020204" pitchFamily="34" charset="0"/>
                        </a:rPr>
                        <a:t>dq</a:t>
                      </a:r>
                      <a:r>
                        <a:rPr lang="en-US" sz="3500" b="0" kern="1200" dirty="0">
                          <a:solidFill>
                            <a:schemeClr val="dk1"/>
                          </a:solidFill>
                          <a:effectLst/>
                          <a:latin typeface="Arial" panose="020B0604020202020204" pitchFamily="34" charset="0"/>
                          <a:ea typeface="+mn-ea"/>
                          <a:cs typeface="Arial" panose="020B0604020202020204" pitchFamily="34" charset="0"/>
                        </a:rPr>
                        <a:t>–abc) with two sawtooth reference signals. We need two reference signals because each leg in the VSI is split into two switching </a:t>
                      </a:r>
                      <a:r>
                        <a:rPr lang="en-GB" sz="3500" b="0" kern="1200" dirty="0">
                          <a:solidFill>
                            <a:schemeClr val="dk1"/>
                          </a:solidFill>
                          <a:effectLst/>
                          <a:latin typeface="Arial" panose="020B0604020202020204" pitchFamily="34" charset="0"/>
                          <a:ea typeface="+mn-ea"/>
                          <a:cs typeface="Arial" panose="020B0604020202020204" pitchFamily="34" charset="0"/>
                        </a:rPr>
                        <a:t>Fig. 5. Block schematic for control in the current loop</a:t>
                      </a:r>
                      <a:r>
                        <a:rPr lang="sk-SK" sz="3500" b="0" kern="1200" dirty="0">
                          <a:solidFill>
                            <a:schemeClr val="dk1"/>
                          </a:solidFill>
                          <a:effectLst/>
                          <a:latin typeface="Arial" panose="020B0604020202020204" pitchFamily="34" charset="0"/>
                          <a:ea typeface="+mn-ea"/>
                          <a:cs typeface="Arial" panose="020B0604020202020204" pitchFamily="34" charset="0"/>
                        </a:rPr>
                        <a:t> </a:t>
                      </a:r>
                      <a:r>
                        <a:rPr lang="en-US" sz="3500" b="0" kern="1200" dirty="0">
                          <a:solidFill>
                            <a:schemeClr val="dk1"/>
                          </a:solidFill>
                          <a:effectLst/>
                          <a:latin typeface="Arial" panose="020B0604020202020204" pitchFamily="34" charset="0"/>
                          <a:ea typeface="+mn-ea"/>
                          <a:cs typeface="Arial" panose="020B0604020202020204" pitchFamily="34" charset="0"/>
                        </a:rPr>
                        <a:t>groups. The first reference signal is for S1 and S3, and the second reference signal is for S2 and S4.</a:t>
                      </a:r>
                      <a:endParaRPr lang="sk-SK" sz="3500" b="0" dirty="0">
                        <a:solidFill>
                          <a:srgbClr val="002060"/>
                        </a:solidFill>
                        <a:latin typeface="Arial" panose="020B0604020202020204" pitchFamily="34" charset="0"/>
                        <a:cs typeface="Arial" panose="020B0604020202020204" pitchFamily="34" charset="0"/>
                      </a:endParaRPr>
                    </a:p>
                    <a:p>
                      <a:endParaRPr lang="sk-SK" sz="35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sk-SK" sz="3500" b="0" dirty="0">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64203297"/>
                  </a:ext>
                </a:extLst>
              </a:tr>
            </a:tbl>
          </a:graphicData>
        </a:graphic>
      </p:graphicFrame>
      <p:pic>
        <p:nvPicPr>
          <p:cNvPr id="10" name="Obrázok 9">
            <a:extLst>
              <a:ext uri="{FF2B5EF4-FFF2-40B4-BE49-F238E27FC236}">
                <a16:creationId xmlns:a16="http://schemas.microsoft.com/office/drawing/2014/main" id="{083C8464-8624-ED6D-EF7E-6C8A7811581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953845" y="15538766"/>
            <a:ext cx="12838664" cy="4952889"/>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215</TotalTime>
  <Words>811</Words>
  <Application>Microsoft Office PowerPoint</Application>
  <PresentationFormat>Vlastná</PresentationFormat>
  <Paragraphs>27</Paragraphs>
  <Slides>1</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vt:i4>
      </vt:variant>
    </vt:vector>
  </HeadingPairs>
  <TitlesOfParts>
    <vt:vector size="6" baseType="lpstr">
      <vt:lpstr>Aptos</vt:lpstr>
      <vt:lpstr>Aptos Display</vt:lpstr>
      <vt:lpstr>Arial</vt:lpstr>
      <vt:lpstr>Times New Roman</vt:lpstr>
      <vt:lpstr>Motív Office</vt:lpstr>
      <vt:lpstr>3-level neutral-point-clamped voltage source inverter control design for charging infrastructure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Jozef Šedo</cp:lastModifiedBy>
  <cp:revision>29</cp:revision>
  <dcterms:created xsi:type="dcterms:W3CDTF">2024-08-16T05:44:32Z</dcterms:created>
  <dcterms:modified xsi:type="dcterms:W3CDTF">2025-04-15T09:58:49Z</dcterms:modified>
</cp:coreProperties>
</file>