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97" autoAdjust="0"/>
    <p:restoredTop sz="94660"/>
  </p:normalViewPr>
  <p:slideViewPr>
    <p:cSldViewPr snapToGrid="0">
      <p:cViewPr varScale="1">
        <p:scale>
          <a:sx n="13" d="100"/>
          <a:sy n="13" d="100"/>
        </p:scale>
        <p:origin x="-2544" y="-234"/>
      </p:cViewPr>
      <p:guideLst>
        <p:guide orient="horz" pos="13606"/>
        <p:guide pos="10204"/>
      </p:guideLst>
    </p:cSldViewPr>
  </p:slideViewPr>
  <p:notesTextViewPr>
    <p:cViewPr>
      <p:scale>
        <a:sx n="1" d="1"/>
        <a:sy n="1" d="1"/>
      </p:scale>
      <p:origin x="0" y="0"/>
    </p:cViewPr>
  </p:notesTextViewPr>
  <p:gridSpacing cx="368639725" cy="368639725"/>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pPr/>
              <a:t>9. 5. 2025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pPr/>
              <a:t>9. 5. 2025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pPr/>
              <a:t>‹#›</a:t>
            </a:fld>
            <a:endParaRPr lang="sk-SK"/>
          </a:p>
        </p:txBody>
      </p:sp>
    </p:spTree>
    <p:extLst>
      <p:ext uri="{BB962C8B-B14F-4D97-AF65-F5344CB8AC3E}">
        <p14:creationId xmlns:p14="http://schemas.microsoft.com/office/powerpoint/2010/main" xmlns=""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04485B6B-23BC-231D-64B8-F3879E81DC40}"/>
              </a:ext>
            </a:extLst>
          </p:cNvPr>
          <p:cNvSpPr>
            <a:spLocks noGrp="1"/>
          </p:cNvSpPr>
          <p:nvPr>
            <p:ph type="ctrTitle"/>
          </p:nvPr>
        </p:nvSpPr>
        <p:spPr>
          <a:xfrm>
            <a:off x="1317624" y="25502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600" b="1" dirty="0" smtClean="0"/>
              <a:t>Analysis of electromagnetic field values in real space with multiple non-harmonic supplies </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xmlns="" id="{DC399250-BA77-3C57-F104-B092F0A5450A}"/>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xmlns=""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xmlns=""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00000"/>
              </a:lnSpc>
            </a:pPr>
            <a:r>
              <a:rPr lang="sk-SK" sz="4500" dirty="0" err="1" smtClean="0">
                <a:solidFill>
                  <a:srgbClr val="002060"/>
                </a:solidFill>
                <a:latin typeface="Arial" panose="020B0604020202020204" pitchFamily="34" charset="0"/>
                <a:cs typeface="Arial" panose="020B0604020202020204" pitchFamily="34" charset="0"/>
              </a:rPr>
              <a:t>Alek</a:t>
            </a:r>
            <a:r>
              <a:rPr lang="sk-SK" sz="4500" dirty="0" smtClean="0">
                <a:solidFill>
                  <a:srgbClr val="002060"/>
                </a:solidFill>
                <a:latin typeface="Arial" panose="020B0604020202020204" pitchFamily="34" charset="0"/>
                <a:cs typeface="Arial" panose="020B0604020202020204" pitchFamily="34" charset="0"/>
              </a:rPr>
              <a:t> </a:t>
            </a:r>
            <a:r>
              <a:rPr lang="sk-SK" sz="4500" dirty="0" err="1" smtClean="0">
                <a:solidFill>
                  <a:srgbClr val="002060"/>
                </a:solidFill>
                <a:latin typeface="Arial" panose="020B0604020202020204" pitchFamily="34" charset="0"/>
                <a:cs typeface="Arial" panose="020B0604020202020204" pitchFamily="34" charset="0"/>
              </a:rPr>
              <a:t>Tropp</a:t>
            </a:r>
            <a:r>
              <a:rPr lang="sk-SK" sz="4500" dirty="0" smtClean="0">
                <a:solidFill>
                  <a:srgbClr val="002060"/>
                </a:solidFill>
                <a:latin typeface="Arial" panose="020B0604020202020204" pitchFamily="34" charset="0"/>
                <a:cs typeface="Arial" panose="020B0604020202020204" pitchFamily="34" charset="0"/>
              </a:rPr>
              <a:t>,</a:t>
            </a:r>
            <a:r>
              <a:rPr lang="sk-SK" sz="4500" baseline="30000" dirty="0" smtClean="0">
                <a:solidFill>
                  <a:srgbClr val="002060"/>
                </a:solidFill>
                <a:latin typeface="Arial" panose="020B0604020202020204" pitchFamily="34" charset="0"/>
                <a:cs typeface="Arial" panose="020B0604020202020204" pitchFamily="34" charset="0"/>
              </a:rPr>
              <a:t>  </a:t>
            </a:r>
            <a:r>
              <a:rPr lang="sk-SK" sz="4500" dirty="0" smtClean="0">
                <a:solidFill>
                  <a:srgbClr val="002060"/>
                </a:solidFill>
                <a:latin typeface="Arial" panose="020B0604020202020204" pitchFamily="34" charset="0"/>
                <a:cs typeface="Arial" panose="020B0604020202020204" pitchFamily="34" charset="0"/>
              </a:rPr>
              <a:t>Mariana </a:t>
            </a:r>
            <a:r>
              <a:rPr lang="sk-SK" sz="4500" dirty="0" err="1" smtClean="0">
                <a:solidFill>
                  <a:srgbClr val="002060"/>
                </a:solidFill>
                <a:latin typeface="Arial" panose="020B0604020202020204" pitchFamily="34" charset="0"/>
                <a:cs typeface="Arial" panose="020B0604020202020204" pitchFamily="34" charset="0"/>
              </a:rPr>
              <a:t>Benova</a:t>
            </a:r>
            <a:r>
              <a:rPr lang="sk-SK" sz="4500" baseline="30000" dirty="0" smtClean="0">
                <a:solidFill>
                  <a:srgbClr val="002060"/>
                </a:solidFill>
                <a:latin typeface="Arial" panose="020B0604020202020204" pitchFamily="34" charset="0"/>
                <a:cs typeface="Arial" panose="020B0604020202020204" pitchFamily="34" charset="0"/>
              </a:rPr>
              <a:t> </a:t>
            </a:r>
            <a:endParaRPr lang="sk-SK" sz="4500" baseline="30000" dirty="0">
              <a:solidFill>
                <a:srgbClr val="002060"/>
              </a:solidFill>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xmlns="" id="{20F7CD64-85F1-247D-E70C-3773FAB96CA9}"/>
              </a:ext>
            </a:extLst>
          </p:cNvPr>
          <p:cNvSpPr txBox="1">
            <a:spLocks/>
          </p:cNvSpPr>
          <p:nvPr/>
        </p:nvSpPr>
        <p:spPr>
          <a:xfrm>
            <a:off x="1317624" y="5727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nSpc>
                <a:spcPct val="110000"/>
              </a:lnSpc>
            </a:pPr>
            <a:r>
              <a:rPr lang="sk-SK" sz="3600" i="1" dirty="0" smtClean="0">
                <a:latin typeface="Arial" pitchFamily="34" charset="0"/>
                <a:cs typeface="Arial" pitchFamily="34" charset="0"/>
              </a:rPr>
              <a:t>U</a:t>
            </a:r>
            <a:r>
              <a:rPr lang="en-US" sz="3600" i="1" dirty="0" err="1" smtClean="0">
                <a:latin typeface="Arial" pitchFamily="34" charset="0"/>
                <a:cs typeface="Arial" pitchFamily="34" charset="0"/>
              </a:rPr>
              <a:t>niversity</a:t>
            </a:r>
            <a:r>
              <a:rPr lang="en-US" sz="3600" i="1" dirty="0" smtClean="0">
                <a:latin typeface="Arial" pitchFamily="34" charset="0"/>
                <a:cs typeface="Arial" pitchFamily="34" charset="0"/>
              </a:rPr>
              <a:t> of </a:t>
            </a:r>
            <a:r>
              <a:rPr lang="en-US" sz="3600" i="1" dirty="0" err="1" smtClean="0">
                <a:latin typeface="Arial" pitchFamily="34" charset="0"/>
                <a:cs typeface="Arial" pitchFamily="34" charset="0"/>
              </a:rPr>
              <a:t>Žilina</a:t>
            </a:r>
            <a:r>
              <a:rPr lang="en-US" sz="3600" i="1" dirty="0" smtClean="0">
                <a:latin typeface="Arial" pitchFamily="34" charset="0"/>
                <a:cs typeface="Arial" pitchFamily="34" charset="0"/>
              </a:rPr>
              <a:t>, Faculty of Electrical Engineering, </a:t>
            </a:r>
            <a:r>
              <a:rPr lang="en-US" sz="3600" i="1" dirty="0" err="1" smtClean="0">
                <a:latin typeface="Arial" pitchFamily="34" charset="0"/>
                <a:cs typeface="Arial" pitchFamily="34" charset="0"/>
              </a:rPr>
              <a:t>Žilina</a:t>
            </a:r>
            <a:r>
              <a:rPr lang="en-US" sz="3600" i="1" dirty="0" smtClean="0">
                <a:latin typeface="Arial" pitchFamily="34" charset="0"/>
                <a:cs typeface="Arial" pitchFamily="34" charset="0"/>
              </a:rPr>
              <a:t>, Slovakia</a:t>
            </a:r>
            <a:endParaRPr lang="sk-SK" sz="3600" i="1" dirty="0" smtClean="0">
              <a:latin typeface="Arial" pitchFamily="34" charset="0"/>
              <a:cs typeface="Arial" pitchFamily="34" charset="0"/>
            </a:endParaRPr>
          </a:p>
        </p:txBody>
      </p:sp>
      <p:graphicFrame>
        <p:nvGraphicFramePr>
          <p:cNvPr id="17" name="Tabuľka 16">
            <a:extLst>
              <a:ext uri="{FF2B5EF4-FFF2-40B4-BE49-F238E27FC236}">
                <a16:creationId xmlns:a16="http://schemas.microsoft.com/office/drawing/2014/main" xmlns="" id="{DF5353FD-5685-A5A2-FD19-A44C8EE41F2C}"/>
              </a:ext>
            </a:extLst>
          </p:cNvPr>
          <p:cNvGraphicFramePr>
            <a:graphicFrameLocks noGrp="1"/>
          </p:cNvGraphicFramePr>
          <p:nvPr>
            <p:extLst>
              <p:ext uri="{D42A27DB-BD31-4B8C-83A1-F6EECF244321}">
                <p14:modId xmlns:p14="http://schemas.microsoft.com/office/powerpoint/2010/main" xmlns="" val="1074416239"/>
              </p:ext>
            </p:extLst>
          </p:nvPr>
        </p:nvGraphicFramePr>
        <p:xfrm>
          <a:off x="1423770" y="7007152"/>
          <a:ext cx="29764038" cy="770803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xmlns="" val="3004831674"/>
                    </a:ext>
                  </a:extLst>
                </a:gridCol>
                <a:gridCol w="9921346">
                  <a:extLst>
                    <a:ext uri="{9D8B030D-6E8A-4147-A177-3AD203B41FA5}">
                      <a16:colId xmlns:a16="http://schemas.microsoft.com/office/drawing/2014/main" xmlns="" val="1252346389"/>
                    </a:ext>
                  </a:extLst>
                </a:gridCol>
                <a:gridCol w="9921346">
                  <a:extLst>
                    <a:ext uri="{9D8B030D-6E8A-4147-A177-3AD203B41FA5}">
                      <a16:colId xmlns:a16="http://schemas.microsoft.com/office/drawing/2014/main" xmlns=""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xmlns="" val="3482022218"/>
                  </a:ext>
                </a:extLst>
              </a:tr>
              <a:tr h="3400242">
                <a:tc>
                  <a:txBody>
                    <a:bodyPr/>
                    <a:lstStyle/>
                    <a:p>
                      <a:r>
                        <a:rPr lang="en-US" sz="3600" dirty="0" smtClean="0">
                          <a:latin typeface="Arial" pitchFamily="34" charset="0"/>
                          <a:cs typeface="Arial" pitchFamily="34" charset="0"/>
                        </a:rPr>
                        <a:t>The subject of false influence can be sensitive electronic equipment in medicine, in professional industrial measurement as reported  but effects specifically on cardiac pacemakers </a:t>
                      </a:r>
                      <a:endParaRPr lang="sk-SK" sz="3600" dirty="0" smtClean="0">
                        <a:latin typeface="Arial" pitchFamily="34" charset="0"/>
                        <a:cs typeface="Arial" pitchFamily="34" charset="0"/>
                      </a:endParaRPr>
                    </a:p>
                    <a:p>
                      <a:endParaRPr lang="sk-SK" sz="3600" dirty="0">
                        <a:latin typeface="Arial" pitchFamily="34" charset="0"/>
                        <a:cs typeface="Arial"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600" dirty="0" smtClean="0">
                          <a:latin typeface="Arial" pitchFamily="34" charset="0"/>
                          <a:cs typeface="Arial" pitchFamily="34" charset="0"/>
                        </a:rPr>
                        <a:t>The influence of low-frequency electromagnetic fields from the public power grid, but also from installations powered by low voltage from 12 to 60V using a controlled pulse source or other actuator in the sense of ICNIRP. </a:t>
                      </a:r>
                      <a:endParaRPr lang="sk-SK" sz="3600" dirty="0">
                        <a:latin typeface="Arial" pitchFamily="34" charset="0"/>
                        <a:cs typeface="Arial"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US" sz="3600" kern="1200" dirty="0" smtClean="0">
                          <a:solidFill>
                            <a:schemeClr val="dk1"/>
                          </a:solidFill>
                          <a:latin typeface="Arial" pitchFamily="34" charset="0"/>
                          <a:ea typeface="+mn-ea"/>
                          <a:cs typeface="Arial" pitchFamily="34" charset="0"/>
                        </a:rPr>
                        <a:t>First, for clarity, one circuit and one source. Are shows the calculated and informative measured values ​​for the defined standard and controlled lighting in a room or office. For the practical significance of this article, a theoretical calculation of the mutual inductance between the EMF source and the test conductor located in the space of the investigated room is supplemented and supported by the measurement and analysis of the induced voltage.</a:t>
                      </a:r>
                    </a:p>
                    <a:p>
                      <a:endParaRPr lang="sk-SK" sz="3600" dirty="0">
                        <a:latin typeface="Arial" pitchFamily="34" charset="0"/>
                        <a:cs typeface="Arial"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2408792212"/>
                  </a:ext>
                </a:extLst>
              </a:tr>
            </a:tbl>
          </a:graphicData>
        </a:graphic>
      </p:graphicFrame>
      <p:graphicFrame>
        <p:nvGraphicFramePr>
          <p:cNvPr id="18" name="Tabuľka 17">
            <a:extLst>
              <a:ext uri="{FF2B5EF4-FFF2-40B4-BE49-F238E27FC236}">
                <a16:creationId xmlns:a16="http://schemas.microsoft.com/office/drawing/2014/main" xmlns="" id="{F44B0654-B2C0-F3DE-3695-CD7C25B59000}"/>
              </a:ext>
            </a:extLst>
          </p:cNvPr>
          <p:cNvGraphicFramePr>
            <a:graphicFrameLocks noGrp="1"/>
          </p:cNvGraphicFramePr>
          <p:nvPr>
            <p:extLst>
              <p:ext uri="{D42A27DB-BD31-4B8C-83A1-F6EECF244321}">
                <p14:modId xmlns:p14="http://schemas.microsoft.com/office/powerpoint/2010/main" xmlns="" val="591551911"/>
              </p:ext>
            </p:extLst>
          </p:nvPr>
        </p:nvGraphicFramePr>
        <p:xfrm>
          <a:off x="1584321" y="14135100"/>
          <a:ext cx="29764038" cy="1154444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1104753">
                <a:tc>
                  <a:txBody>
                    <a:bodyPr/>
                    <a:lstStyle/>
                    <a:p>
                      <a:pPr algn="ctr"/>
                      <a:r>
                        <a:rPr lang="sk-SK" sz="4500" cap="small" baseline="0" dirty="0" err="1" smtClean="0">
                          <a:latin typeface="Arial" pitchFamily="34" charset="0"/>
                          <a:cs typeface="Arial" pitchFamily="34" charset="0"/>
                        </a:rPr>
                        <a:t>materials</a:t>
                      </a:r>
                      <a:r>
                        <a:rPr lang="sk-SK" sz="4500" cap="small" baseline="0" dirty="0" smtClean="0">
                          <a:latin typeface="Arial" pitchFamily="34" charset="0"/>
                          <a:cs typeface="Arial" pitchFamily="34" charset="0"/>
                        </a:rPr>
                        <a:t>,  </a:t>
                      </a:r>
                      <a:r>
                        <a:rPr lang="sk-SK" sz="4500" cap="small" baseline="0" dirty="0" err="1" smtClean="0">
                          <a:latin typeface="Arial" pitchFamily="34" charset="0"/>
                          <a:cs typeface="Arial" pitchFamily="34" charset="0"/>
                        </a:rPr>
                        <a:t>methods</a:t>
                      </a:r>
                      <a:r>
                        <a:rPr lang="sk-SK" sz="4500" cap="small" baseline="0" dirty="0" smtClean="0">
                          <a:latin typeface="Arial" pitchFamily="34" charset="0"/>
                          <a:cs typeface="Arial" pitchFamily="34" charset="0"/>
                        </a:rPr>
                        <a:t> &amp; </a:t>
                      </a:r>
                      <a:r>
                        <a:rPr lang="sk-SK" sz="4500" cap="small" baseline="0" dirty="0" err="1" smtClean="0">
                          <a:latin typeface="Arial" pitchFamily="34" charset="0"/>
                          <a:cs typeface="Arial" pitchFamily="34" charset="0"/>
                        </a:rPr>
                        <a:t>implementation</a:t>
                      </a:r>
                      <a:endParaRPr lang="sk-SK" sz="4500" cap="small" baseline="0" dirty="0">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5219847">
                <a:tc>
                  <a:txBody>
                    <a:bodyPr/>
                    <a:lstStyle/>
                    <a:p>
                      <a:endParaRPr lang="sk-SK" sz="3000" i="1" kern="1200" dirty="0" smtClean="0">
                        <a:solidFill>
                          <a:schemeClr val="dk1"/>
                        </a:solidFill>
                        <a:latin typeface="Arial" pitchFamily="34" charset="0"/>
                        <a:ea typeface="+mn-ea"/>
                        <a:cs typeface="Arial" pitchFamily="34" charset="0"/>
                      </a:endParaRPr>
                    </a:p>
                    <a:p>
                      <a:r>
                        <a:rPr lang="en-US" sz="3000" i="1" kern="1200" dirty="0" smtClean="0">
                          <a:solidFill>
                            <a:schemeClr val="dk1"/>
                          </a:solidFill>
                          <a:latin typeface="Arial" pitchFamily="34" charset="0"/>
                          <a:ea typeface="+mn-ea"/>
                          <a:cs typeface="Arial" pitchFamily="34" charset="0"/>
                        </a:rPr>
                        <a:t>Analyze of the current characteristics in the power supply electrical circuit and visualize by FFT</a:t>
                      </a:r>
                      <a:endParaRPr lang="sk-SK" sz="3000" i="1" kern="1200" dirty="0" smtClean="0">
                        <a:solidFill>
                          <a:schemeClr val="dk1"/>
                        </a:solidFill>
                        <a:latin typeface="Arial" pitchFamily="34" charset="0"/>
                        <a:ea typeface="+mn-ea"/>
                        <a:cs typeface="Arial" pitchFamily="34" charset="0"/>
                      </a:endParaRPr>
                    </a:p>
                    <a:p>
                      <a:endParaRPr lang="sk-SK" sz="3500" i="1" kern="1200" dirty="0" smtClean="0">
                        <a:solidFill>
                          <a:schemeClr val="dk1"/>
                        </a:solidFill>
                        <a:latin typeface="Arial" pitchFamily="34" charset="0"/>
                        <a:ea typeface="+mn-ea"/>
                        <a:cs typeface="Arial" pitchFamily="34" charset="0"/>
                      </a:endParaRPr>
                    </a:p>
                    <a:p>
                      <a:endParaRPr lang="sk-SK" sz="3500" dirty="0" smtClean="0">
                        <a:solidFill>
                          <a:srgbClr val="002060"/>
                        </a:solidFill>
                        <a:latin typeface="Arial" pitchFamily="34" charset="0"/>
                        <a:cs typeface="Arial" pitchFamily="34" charset="0"/>
                      </a:endParaRPr>
                    </a:p>
                    <a:p>
                      <a:endParaRPr lang="en-US" dirty="0" smtClean="0">
                        <a:solidFill>
                          <a:srgbClr val="002060"/>
                        </a:solidFill>
                        <a:latin typeface="Arial" pitchFamily="34" charset="0"/>
                        <a:cs typeface="Arial" pitchFamily="34" charset="0"/>
                      </a:endParaRPr>
                    </a:p>
                    <a:p>
                      <a:endParaRPr lang="en-GB" sz="3500" i="1" kern="1200" dirty="0" smtClean="0">
                        <a:solidFill>
                          <a:schemeClr val="dk1"/>
                        </a:solidFill>
                        <a:latin typeface="Arial" pitchFamily="34" charset="0"/>
                        <a:ea typeface="+mn-ea"/>
                        <a:cs typeface="Arial" pitchFamily="34" charset="0"/>
                      </a:endParaRPr>
                    </a:p>
                    <a:p>
                      <a:r>
                        <a:rPr lang="en-US" sz="3000" dirty="0" smtClean="0">
                          <a:solidFill>
                            <a:srgbClr val="002060"/>
                          </a:solidFill>
                          <a:latin typeface="Arial" pitchFamily="34" charset="0"/>
                          <a:cs typeface="Arial" pitchFamily="34" charset="0"/>
                        </a:rPr>
                        <a:t> </a:t>
                      </a:r>
                      <a:endParaRPr lang="sk-SK" sz="3000" dirty="0" smtClean="0">
                        <a:solidFill>
                          <a:srgbClr val="002060"/>
                        </a:solidFill>
                        <a:latin typeface="Arial" pitchFamily="34" charset="0"/>
                        <a:cs typeface="Arial" pitchFamily="34" charset="0"/>
                      </a:endParaRPr>
                    </a:p>
                    <a:p>
                      <a:endParaRPr lang="sk-SK" sz="3000" dirty="0">
                        <a:solidFill>
                          <a:srgbClr val="002060"/>
                        </a:solidFill>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408792212"/>
                  </a:ext>
                </a:extLst>
              </a:tr>
              <a:tr h="5219847">
                <a:tc>
                  <a:txBody>
                    <a:bodyPr/>
                    <a:lstStyle/>
                    <a:p>
                      <a:endParaRPr lang="sk-SK" sz="3000" dirty="0">
                        <a:solidFill>
                          <a:srgbClr val="002060"/>
                        </a:solidFill>
                        <a:latin typeface="Arial" pitchFamily="34" charset="0"/>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aphicFrame>
        <p:nvGraphicFramePr>
          <p:cNvPr id="19" name="Tabuľka 18">
            <a:extLst>
              <a:ext uri="{FF2B5EF4-FFF2-40B4-BE49-F238E27FC236}">
                <a16:creationId xmlns:a16="http://schemas.microsoft.com/office/drawing/2014/main" xmlns="" id="{07FF1C1F-8FAD-4F1C-164D-C2C476E30DE7}"/>
              </a:ext>
            </a:extLst>
          </p:cNvPr>
          <p:cNvGraphicFramePr>
            <a:graphicFrameLocks noGrp="1"/>
          </p:cNvGraphicFramePr>
          <p:nvPr>
            <p:extLst>
              <p:ext uri="{D42A27DB-BD31-4B8C-83A1-F6EECF244321}">
                <p14:modId xmlns:p14="http://schemas.microsoft.com/office/powerpoint/2010/main" xmlns="" val="846186122"/>
              </p:ext>
            </p:extLst>
          </p:nvPr>
        </p:nvGraphicFramePr>
        <p:xfrm>
          <a:off x="1347570" y="21234400"/>
          <a:ext cx="29764038" cy="12301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0">
                <a:tc>
                  <a:txBody>
                    <a:bodyPr/>
                    <a:lstStyle/>
                    <a:p>
                      <a:pPr algn="ctr"/>
                      <a:r>
                        <a:rPr lang="sk-SK" sz="4500" cap="small" baseline="0" dirty="0" err="1" smtClean="0">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5762254">
                <a:tc>
                  <a:txBody>
                    <a:bodyPr/>
                    <a:lstStyle/>
                    <a:p>
                      <a:endParaRPr lang="sk-SK" sz="3200" dirty="0">
                        <a:solidFill>
                          <a:srgbClr val="002060"/>
                        </a:solidFill>
                        <a:latin typeface="Arial"/>
                        <a:cs typeface="Arial"/>
                      </a:endParaRPr>
                    </a:p>
                    <a:p>
                      <a:endParaRPr lang="sk-SK"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r>
                        <a:rPr lang="en-GB" sz="3200" i="1" kern="1200" dirty="0" smtClean="0">
                          <a:solidFill>
                            <a:schemeClr val="dk1"/>
                          </a:solidFill>
                          <a:latin typeface="Arial" pitchFamily="34" charset="0"/>
                          <a:ea typeface="+mn-ea"/>
                          <a:cs typeface="Arial" pitchFamily="34" charset="0"/>
                        </a:rPr>
                        <a:t>                                                                                                                                                 </a:t>
                      </a:r>
                      <a:endParaRPr lang="sk-SK" sz="3200" dirty="0">
                        <a:solidFill>
                          <a:srgbClr val="002060"/>
                        </a:solidFill>
                        <a:latin typeface="Arial"/>
                        <a:cs typeface="Arial"/>
                      </a:endParaRPr>
                    </a:p>
                    <a:p>
                      <a:endParaRPr lang="en-GB" sz="3200" i="1" kern="1200" dirty="0" smtClean="0">
                        <a:solidFill>
                          <a:schemeClr val="dk1"/>
                        </a:solidFill>
                        <a:latin typeface="Arial" pitchFamily="34" charset="0"/>
                        <a:ea typeface="+mn-ea"/>
                        <a:cs typeface="Arial" pitchFamily="34" charset="0"/>
                      </a:endParaRPr>
                    </a:p>
                    <a:p>
                      <a:endParaRPr lang="en-GB" sz="3200" i="1" kern="1200" dirty="0" smtClean="0">
                        <a:solidFill>
                          <a:schemeClr val="dk1"/>
                        </a:solidFill>
                        <a:latin typeface="Arial" pitchFamily="34" charset="0"/>
                        <a:ea typeface="+mn-ea"/>
                        <a:cs typeface="Arial" pitchFamily="34" charset="0"/>
                      </a:endParaRPr>
                    </a:p>
                    <a:p>
                      <a:endParaRPr lang="en-GB" sz="3200" i="1" kern="1200" dirty="0" smtClean="0">
                        <a:solidFill>
                          <a:schemeClr val="dk1"/>
                        </a:solidFill>
                        <a:latin typeface="Arial" pitchFamily="34" charset="0"/>
                        <a:ea typeface="+mn-ea"/>
                        <a:cs typeface="Arial" pitchFamily="34" charset="0"/>
                      </a:endParaRPr>
                    </a:p>
                    <a:p>
                      <a:endParaRPr lang="en-GB" sz="3200" i="1" kern="1200" dirty="0" smtClean="0">
                        <a:solidFill>
                          <a:schemeClr val="dk1"/>
                        </a:solidFill>
                        <a:latin typeface="Arial" pitchFamily="34" charset="0"/>
                        <a:ea typeface="+mn-ea"/>
                        <a:cs typeface="Arial" pitchFamily="34" charset="0"/>
                      </a:endParaRPr>
                    </a:p>
                    <a:p>
                      <a:r>
                        <a:rPr lang="en-GB" sz="3200" i="1" kern="1200" dirty="0" smtClean="0">
                          <a:solidFill>
                            <a:schemeClr val="dk1"/>
                          </a:solidFill>
                          <a:latin typeface="Arial" pitchFamily="34" charset="0"/>
                          <a:ea typeface="+mn-ea"/>
                          <a:cs typeface="Arial" pitchFamily="34" charset="0"/>
                        </a:rPr>
                        <a:t>   </a:t>
                      </a:r>
                      <a:r>
                        <a:rPr lang="en-GB" sz="2800" i="1" kern="1200" dirty="0" smtClean="0">
                          <a:solidFill>
                            <a:schemeClr val="dk1"/>
                          </a:solidFill>
                          <a:latin typeface="Arial" pitchFamily="34" charset="0"/>
                          <a:ea typeface="+mn-ea"/>
                          <a:cs typeface="Arial" pitchFamily="34"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2408792212"/>
                  </a:ext>
                </a:extLst>
              </a:tr>
              <a:tr h="5762254">
                <a:tc>
                  <a:txBody>
                    <a:bodyPr/>
                    <a:lstStyle/>
                    <a:p>
                      <a:endParaRPr lang="en-GB" sz="3500" i="1" kern="1200" dirty="0" smtClean="0">
                        <a:solidFill>
                          <a:schemeClr val="dk1"/>
                        </a:solidFill>
                        <a:latin typeface="Arial" pitchFamily="34" charset="0"/>
                        <a:ea typeface="+mn-ea"/>
                        <a:cs typeface="Arial" pitchFamily="34" charset="0"/>
                      </a:endParaRPr>
                    </a:p>
                    <a:p>
                      <a:endParaRPr lang="en-GB" sz="3500" i="1" kern="1200" dirty="0" smtClean="0">
                        <a:solidFill>
                          <a:schemeClr val="dk1"/>
                        </a:solidFill>
                        <a:latin typeface="Arial" pitchFamily="34" charset="0"/>
                        <a:ea typeface="+mn-ea"/>
                        <a:cs typeface="Arial" pitchFamily="34" charset="0"/>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515635144"/>
                  </a:ext>
                </a:extLst>
              </a:tr>
            </a:tbl>
          </a:graphicData>
        </a:graphic>
      </p:graphicFrame>
      <p:graphicFrame>
        <p:nvGraphicFramePr>
          <p:cNvPr id="20" name="Tabuľka 19">
            <a:extLst>
              <a:ext uri="{FF2B5EF4-FFF2-40B4-BE49-F238E27FC236}">
                <a16:creationId xmlns:a16="http://schemas.microsoft.com/office/drawing/2014/main" xmlns="" id="{D0F106D9-201F-5D9A-4D9A-2EA92CABBE94}"/>
              </a:ext>
            </a:extLst>
          </p:cNvPr>
          <p:cNvGraphicFramePr>
            <a:graphicFrameLocks noGrp="1"/>
          </p:cNvGraphicFramePr>
          <p:nvPr>
            <p:extLst>
              <p:ext uri="{D42A27DB-BD31-4B8C-83A1-F6EECF244321}">
                <p14:modId xmlns:p14="http://schemas.microsoft.com/office/powerpoint/2010/main" xmlns="" val="2747584957"/>
              </p:ext>
            </p:extLst>
          </p:nvPr>
        </p:nvGraphicFramePr>
        <p:xfrm>
          <a:off x="1269996" y="33823274"/>
          <a:ext cx="29764038" cy="673608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xmlns="" val="3004831674"/>
                    </a:ext>
                  </a:extLst>
                </a:gridCol>
              </a:tblGrid>
              <a:tr h="704728">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xmlns="" val="3482022218"/>
                  </a:ext>
                </a:extLst>
              </a:tr>
              <a:tr h="5219805">
                <a:tc>
                  <a:txBody>
                    <a:bodyPr/>
                    <a:lstStyle/>
                    <a:p>
                      <a:r>
                        <a:rPr lang="en-US" sz="3500" kern="1200" dirty="0" smtClean="0">
                          <a:solidFill>
                            <a:schemeClr val="dk1"/>
                          </a:solidFill>
                          <a:latin typeface="Arial" pitchFamily="34" charset="0"/>
                          <a:ea typeface="+mn-ea"/>
                          <a:cs typeface="Arial" pitchFamily="34" charset="0"/>
                        </a:rPr>
                        <a:t>This study shows that it is certainly important to deal with the properties of EMF and the effects on the human body and sensitive electronic devices even at low frequencies below 10 kHz. After a theoretical analysis of frequently used lighting power circuits in vehicles and in areas where people stay for a longer time, the presence of higher harmonic components of the current is pointed out. According to theoretical calculations, EMF has a very low intensity near lines and appliances powered by non-harmonic current. However, the calculations do not consider other influences, the existence of other objects in the room, reflections and other real conditions of EMF propagation. </a:t>
                      </a:r>
                      <a:endParaRPr lang="sk-SK" sz="3500" kern="1200" dirty="0" smtClean="0">
                        <a:solidFill>
                          <a:schemeClr val="dk1"/>
                        </a:solidFill>
                        <a:latin typeface="Arial" pitchFamily="34" charset="0"/>
                        <a:ea typeface="+mn-ea"/>
                        <a:cs typeface="Arial" pitchFamily="34" charset="0"/>
                      </a:endParaRPr>
                    </a:p>
                    <a:p>
                      <a:endParaRPr lang="sk-SK" sz="3500" kern="1200" dirty="0" smtClean="0">
                        <a:solidFill>
                          <a:schemeClr val="dk1"/>
                        </a:solidFill>
                        <a:latin typeface="Arial" pitchFamily="34" charset="0"/>
                        <a:ea typeface="+mn-ea"/>
                        <a:cs typeface="Arial" pitchFamily="34" charset="0"/>
                      </a:endParaRPr>
                    </a:p>
                    <a:p>
                      <a:r>
                        <a:rPr lang="en-US" sz="3500" kern="1200" dirty="0" smtClean="0">
                          <a:solidFill>
                            <a:schemeClr val="dk1"/>
                          </a:solidFill>
                          <a:latin typeface="Arial" pitchFamily="34" charset="0"/>
                          <a:ea typeface="+mn-ea"/>
                          <a:cs typeface="Arial" pitchFamily="34" charset="0"/>
                        </a:rPr>
                        <a:t>By measuring in the monitored area, in the first step, an induced voltage on the test wire of several mV was detected. The measurement result was a consequence of the long-term presence of EM noise. In the next step, after switching on a nonlinear load powered by a non-harmonic low-frequency voltage, the presence of undesirable induced voltage peaks of the order of tens of mV was detected. This area provides scope for further investigation of induced voltage and its frequency analysis. </a:t>
                      </a:r>
                      <a:endParaRPr lang="sk-SK" sz="3500" kern="1200" dirty="0" smtClean="0">
                        <a:solidFill>
                          <a:schemeClr val="dk1"/>
                        </a:solidFill>
                        <a:latin typeface="Arial" pitchFamily="34" charset="0"/>
                        <a:ea typeface="+mn-ea"/>
                        <a:cs typeface="Arial"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xmlns=""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xmlns="" id="{FCB3BBD2-02D9-47DC-119D-7D97724AAF1F}"/>
              </a:ext>
            </a:extLst>
          </p:cNvPr>
          <p:cNvPicPr>
            <a:picLocks noChangeAspect="1"/>
          </p:cNvPicPr>
          <p:nvPr/>
        </p:nvPicPr>
        <p:blipFill>
          <a:blip r:embed="rId3" cstate="print"/>
          <a:stretch>
            <a:fillRect/>
          </a:stretch>
        </p:blipFill>
        <p:spPr>
          <a:xfrm>
            <a:off x="24186871" y="-146151"/>
            <a:ext cx="6822254" cy="2870417"/>
          </a:xfrm>
          <a:prstGeom prst="rect">
            <a:avLst/>
          </a:prstGeom>
        </p:spPr>
      </p:pic>
      <p:pic>
        <p:nvPicPr>
          <p:cNvPr id="15" name="Obrázok 14" descr="Obrázok, na ktorom je text, snímka obrazovky, vývoj, rad&#10;&#10;Obsah vygenerovaný umelou inteligenciou môže byť nesprávny."/>
          <p:cNvPicPr/>
          <p:nvPr/>
        </p:nvPicPr>
        <p:blipFill>
          <a:blip r:embed="rId4" cstate="print"/>
          <a:srcRect/>
          <a:stretch>
            <a:fillRect/>
          </a:stretch>
        </p:blipFill>
        <p:spPr bwMode="auto">
          <a:xfrm>
            <a:off x="6560219" y="22526209"/>
            <a:ext cx="4003006" cy="3096041"/>
          </a:xfrm>
          <a:prstGeom prst="rect">
            <a:avLst/>
          </a:prstGeom>
          <a:noFill/>
          <a:ln w="9525">
            <a:noFill/>
            <a:miter lim="800000"/>
            <a:headEnd/>
            <a:tailEnd/>
          </a:ln>
        </p:spPr>
      </p:pic>
      <p:pic>
        <p:nvPicPr>
          <p:cNvPr id="16" name="Obrázok 15" descr="Obrázok, na ktorom je text, snímka obrazovky, rad, písmo&#10;&#10;Obsah vygenerovaný umelou inteligenciou môže byť nesprávny."/>
          <p:cNvPicPr/>
          <p:nvPr/>
        </p:nvPicPr>
        <p:blipFill>
          <a:blip r:embed="rId5" cstate="print"/>
          <a:srcRect/>
          <a:stretch>
            <a:fillRect/>
          </a:stretch>
        </p:blipFill>
        <p:spPr bwMode="auto">
          <a:xfrm>
            <a:off x="24945975" y="15449550"/>
            <a:ext cx="6200775" cy="4743903"/>
          </a:xfrm>
          <a:prstGeom prst="rect">
            <a:avLst/>
          </a:prstGeom>
          <a:noFill/>
          <a:ln w="9525">
            <a:noFill/>
            <a:miter lim="800000"/>
            <a:headEnd/>
            <a:tailEnd/>
          </a:ln>
        </p:spPr>
      </p:pic>
      <p:pic>
        <p:nvPicPr>
          <p:cNvPr id="22" name="Obrázok 21" descr="Obrázok, na ktorom je text, snímka obrazovky, písmo&#10;&#10;Obsah vygenerovaný umelou inteligenciou môže byť nesprávny."/>
          <p:cNvPicPr/>
          <p:nvPr/>
        </p:nvPicPr>
        <p:blipFill>
          <a:blip r:embed="rId6" cstate="print">
            <a:extLst>
              <a:ext uri="{28A0092B-C50C-407E-A947-70E740481C1C}">
                <a14:useLocalDpi xmlns="" xmlns:wpc="http://schemas.microsoft.com/office/word/2010/wordprocessingCanvas" xmlns:cx="http://schemas.microsoft.com/office/drawing/2014/chartex" xmlns:cx1="http://schemas.microsoft.com/office/drawing/2015/9/8/chartex"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mc="http://schemas.openxmlformats.org/markup-compatibility/2006" xmlns:aink="http://schemas.microsoft.com/office/drawing/2016/ink" xmlns:am3d="http://schemas.microsoft.com/office/drawing/2017/model3d" xmlns:o="urn:schemas-microsoft-com:office:office" xmlns:oel="http://schemas.microsoft.com/office/2019/extlst"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15="http://schemas.microsoft.com/office/word/2012/wordml" xmlns:w16cex="http://schemas.microsoft.com/office/word/2018/wordml/cex" xmlns:w16cid="http://schemas.microsoft.com/office/word/2016/wordml/cid" xmlns:w16="http://schemas.microsoft.com/office/word/2018/wordml" xmlns:w16du="http://schemas.microsoft.com/office/word/2023/wordml/word16du" xmlns:w16sdtdh="http://schemas.microsoft.com/office/word/2020/wordml/sdtdatahash" xmlns:w16sdtfl="http://schemas.microsoft.com/office/word/2024/wordml/sdtformatlock"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10553700" y="16492061"/>
            <a:ext cx="4076699" cy="3015139"/>
          </a:xfrm>
          <a:prstGeom prst="rect">
            <a:avLst/>
          </a:prstGeom>
          <a:noFill/>
          <a:ln w="9525">
            <a:noFill/>
            <a:miter lim="800000"/>
            <a:headEnd/>
            <a:tailEnd/>
          </a:ln>
        </p:spPr>
      </p:pic>
      <p:pic>
        <p:nvPicPr>
          <p:cNvPr id="23" name="Obrázok 22" descr="Obrázok, na ktorom je text, snímka obrazovky&#10;&#10;Obsah vygenerovaný umelou inteligenciou môže byť nesprávny."/>
          <p:cNvPicPr/>
          <p:nvPr/>
        </p:nvPicPr>
        <p:blipFill>
          <a:blip r:embed="rId7" cstate="print"/>
          <a:srcRect/>
          <a:stretch>
            <a:fillRect/>
          </a:stretch>
        </p:blipFill>
        <p:spPr bwMode="auto">
          <a:xfrm>
            <a:off x="14782801" y="16487776"/>
            <a:ext cx="4019550" cy="3019424"/>
          </a:xfrm>
          <a:prstGeom prst="rect">
            <a:avLst/>
          </a:prstGeom>
          <a:noFill/>
          <a:ln w="9525">
            <a:noFill/>
            <a:miter lim="800000"/>
            <a:headEnd/>
            <a:tailEnd/>
          </a:ln>
        </p:spPr>
      </p:pic>
      <p:pic>
        <p:nvPicPr>
          <p:cNvPr id="1026" name="Picture 2"/>
          <p:cNvPicPr>
            <a:picLocks noChangeAspect="1" noChangeArrowheads="1"/>
          </p:cNvPicPr>
          <p:nvPr/>
        </p:nvPicPr>
        <p:blipFill>
          <a:blip r:embed="rId8" cstate="print"/>
          <a:srcRect/>
          <a:stretch>
            <a:fillRect/>
          </a:stretch>
        </p:blipFill>
        <p:spPr bwMode="auto">
          <a:xfrm>
            <a:off x="19307175" y="16406813"/>
            <a:ext cx="5524500" cy="19621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9" cstate="print"/>
          <a:srcRect/>
          <a:stretch>
            <a:fillRect/>
          </a:stretch>
        </p:blipFill>
        <p:spPr bwMode="auto">
          <a:xfrm>
            <a:off x="1747838" y="22502812"/>
            <a:ext cx="4278491" cy="3633787"/>
          </a:xfrm>
          <a:prstGeom prst="rect">
            <a:avLst/>
          </a:prstGeom>
          <a:noFill/>
          <a:ln w="9525">
            <a:noFill/>
            <a:miter lim="800000"/>
            <a:headEnd/>
            <a:tailEnd/>
          </a:ln>
          <a:effectLst/>
        </p:spPr>
      </p:pic>
      <p:pic>
        <p:nvPicPr>
          <p:cNvPr id="1029" name="Picture 5"/>
          <p:cNvPicPr>
            <a:picLocks noChangeAspect="1" noChangeArrowheads="1"/>
          </p:cNvPicPr>
          <p:nvPr/>
        </p:nvPicPr>
        <p:blipFill>
          <a:blip r:embed="rId10" cstate="print"/>
          <a:srcRect/>
          <a:stretch>
            <a:fillRect/>
          </a:stretch>
        </p:blipFill>
        <p:spPr bwMode="auto">
          <a:xfrm>
            <a:off x="1488856" y="17871121"/>
            <a:ext cx="6912194" cy="1445579"/>
          </a:xfrm>
          <a:prstGeom prst="rect">
            <a:avLst/>
          </a:prstGeom>
          <a:noFill/>
          <a:ln w="9525">
            <a:noFill/>
            <a:miter lim="800000"/>
            <a:headEnd/>
            <a:tailEnd/>
          </a:ln>
          <a:effectLst/>
        </p:spPr>
      </p:pic>
      <p:pic>
        <p:nvPicPr>
          <p:cNvPr id="1030" name="Picture 6"/>
          <p:cNvPicPr>
            <a:picLocks noChangeAspect="1" noChangeArrowheads="1"/>
          </p:cNvPicPr>
          <p:nvPr/>
        </p:nvPicPr>
        <p:blipFill>
          <a:blip r:embed="rId11" cstate="print"/>
          <a:srcRect/>
          <a:stretch>
            <a:fillRect/>
          </a:stretch>
        </p:blipFill>
        <p:spPr bwMode="auto">
          <a:xfrm>
            <a:off x="1476374" y="16352807"/>
            <a:ext cx="8753476" cy="1649442"/>
          </a:xfrm>
          <a:prstGeom prst="rect">
            <a:avLst/>
          </a:prstGeom>
          <a:noFill/>
          <a:ln w="9525">
            <a:noFill/>
            <a:miter lim="800000"/>
            <a:headEnd/>
            <a:tailEnd/>
          </a:ln>
          <a:effectLst/>
        </p:spPr>
      </p:pic>
      <p:pic>
        <p:nvPicPr>
          <p:cNvPr id="1031" name="Picture 7"/>
          <p:cNvPicPr>
            <a:picLocks noChangeAspect="1" noChangeArrowheads="1"/>
          </p:cNvPicPr>
          <p:nvPr/>
        </p:nvPicPr>
        <p:blipFill>
          <a:blip r:embed="rId12" cstate="print"/>
          <a:srcRect/>
          <a:stretch>
            <a:fillRect/>
          </a:stretch>
        </p:blipFill>
        <p:spPr bwMode="auto">
          <a:xfrm>
            <a:off x="18896012" y="22447250"/>
            <a:ext cx="4259263" cy="3117850"/>
          </a:xfrm>
          <a:prstGeom prst="rect">
            <a:avLst/>
          </a:prstGeom>
          <a:noFill/>
          <a:ln w="9525">
            <a:noFill/>
            <a:miter lim="800000"/>
            <a:headEnd/>
            <a:tailEnd/>
          </a:ln>
          <a:effectLst/>
        </p:spPr>
      </p:pic>
      <p:sp>
        <p:nvSpPr>
          <p:cNvPr id="26" name="BlokTextu 25"/>
          <p:cNvSpPr txBox="1"/>
          <p:nvPr/>
        </p:nvSpPr>
        <p:spPr>
          <a:xfrm>
            <a:off x="10715625" y="22459950"/>
            <a:ext cx="8886825" cy="1938992"/>
          </a:xfrm>
          <a:prstGeom prst="rect">
            <a:avLst/>
          </a:prstGeom>
          <a:noFill/>
        </p:spPr>
        <p:txBody>
          <a:bodyPr wrap="square" rtlCol="0">
            <a:spAutoFit/>
          </a:bodyPr>
          <a:lstStyle/>
          <a:p>
            <a:pPr defTabSz="3239902">
              <a:defRPr/>
            </a:pPr>
            <a:r>
              <a:rPr lang="en-US" sz="3000" i="1" dirty="0" smtClean="0">
                <a:solidFill>
                  <a:schemeClr val="dk1"/>
                </a:solidFill>
                <a:latin typeface="Arial" pitchFamily="34" charset="0"/>
                <a:cs typeface="Arial" pitchFamily="34" charset="0"/>
              </a:rPr>
              <a:t>Analysis of the current flow in a circuit with a nonlinear load powered by a switching power supply with PWM output. Waveform of a single pulse.</a:t>
            </a:r>
            <a:endParaRPr lang="sk-SK" sz="3000" dirty="0" smtClean="0">
              <a:latin typeface="Arial" pitchFamily="34" charset="0"/>
              <a:cs typeface="Arial" pitchFamily="34" charset="0"/>
            </a:endParaRPr>
          </a:p>
        </p:txBody>
      </p:sp>
      <p:sp>
        <p:nvSpPr>
          <p:cNvPr id="27" name="BlokTextu 26"/>
          <p:cNvSpPr txBox="1"/>
          <p:nvPr/>
        </p:nvSpPr>
        <p:spPr>
          <a:xfrm>
            <a:off x="19745325" y="18402300"/>
            <a:ext cx="4924425" cy="1477328"/>
          </a:xfrm>
          <a:prstGeom prst="rect">
            <a:avLst/>
          </a:prstGeom>
          <a:noFill/>
        </p:spPr>
        <p:txBody>
          <a:bodyPr wrap="square" rtlCol="0">
            <a:spAutoFit/>
          </a:bodyPr>
          <a:lstStyle/>
          <a:p>
            <a:pPr defTabSz="3239902">
              <a:defRPr/>
            </a:pPr>
            <a:r>
              <a:rPr lang="en-GB" sz="3000" i="1" dirty="0" smtClean="0">
                <a:solidFill>
                  <a:schemeClr val="dk1"/>
                </a:solidFill>
                <a:latin typeface="Arial" pitchFamily="34" charset="0"/>
                <a:cs typeface="Arial" pitchFamily="34" charset="0"/>
              </a:rPr>
              <a:t> Equivalent circuit diagram of the                                                                                                                                                              CV LED strip</a:t>
            </a:r>
            <a:endParaRPr lang="sk-SK" sz="3000" dirty="0"/>
          </a:p>
        </p:txBody>
      </p:sp>
      <p:sp>
        <p:nvSpPr>
          <p:cNvPr id="28" name="BlokTextu 27"/>
          <p:cNvSpPr txBox="1"/>
          <p:nvPr/>
        </p:nvSpPr>
        <p:spPr>
          <a:xfrm>
            <a:off x="19288125" y="20240625"/>
            <a:ext cx="12944475" cy="1015663"/>
          </a:xfrm>
          <a:prstGeom prst="rect">
            <a:avLst/>
          </a:prstGeom>
          <a:noFill/>
        </p:spPr>
        <p:txBody>
          <a:bodyPr wrap="square" rtlCol="0">
            <a:spAutoFit/>
          </a:bodyPr>
          <a:lstStyle/>
          <a:p>
            <a:r>
              <a:rPr lang="en-US" sz="3000" dirty="0" smtClean="0">
                <a:latin typeface="Arial" pitchFamily="34" charset="0"/>
                <a:cs typeface="Arial" pitchFamily="34" charset="0"/>
              </a:rPr>
              <a:t>Investigated area with test wire–for analyze inducted noise </a:t>
            </a:r>
            <a:endParaRPr lang="sk-SK" sz="3000" dirty="0" smtClean="0">
              <a:latin typeface="Arial" pitchFamily="34" charset="0"/>
              <a:cs typeface="Arial" pitchFamily="34" charset="0"/>
            </a:endParaRPr>
          </a:p>
          <a:p>
            <a:r>
              <a:rPr lang="en-GB" sz="3000" i="1" dirty="0" smtClean="0">
                <a:solidFill>
                  <a:schemeClr val="dk1"/>
                </a:solidFill>
                <a:latin typeface="Arial" pitchFamily="34" charset="0"/>
                <a:cs typeface="Arial" pitchFamily="34" charset="0"/>
              </a:rPr>
              <a:t>of supply voltage with amplitude of fundamental harmonic component</a:t>
            </a:r>
            <a:endParaRPr lang="sk-SK" sz="3000" dirty="0"/>
          </a:p>
        </p:txBody>
      </p:sp>
      <p:sp>
        <p:nvSpPr>
          <p:cNvPr id="29" name="BlokTextu 28"/>
          <p:cNvSpPr txBox="1"/>
          <p:nvPr/>
        </p:nvSpPr>
        <p:spPr>
          <a:xfrm>
            <a:off x="1208178" y="19416496"/>
            <a:ext cx="10033107" cy="1569660"/>
          </a:xfrm>
          <a:prstGeom prst="rect">
            <a:avLst/>
          </a:prstGeom>
          <a:noFill/>
        </p:spPr>
        <p:txBody>
          <a:bodyPr wrap="square" rtlCol="0">
            <a:spAutoFit/>
          </a:bodyPr>
          <a:lstStyle/>
          <a:p>
            <a:r>
              <a:rPr lang="en-GB" sz="3000" i="1" dirty="0" smtClean="0">
                <a:solidFill>
                  <a:schemeClr val="dk1"/>
                </a:solidFill>
                <a:latin typeface="Arial" pitchFamily="34" charset="0"/>
                <a:cs typeface="Arial" pitchFamily="34" charset="0"/>
              </a:rPr>
              <a:t>Used spectral analyse of power PWM signal with modulation depth 50% for n=30 harmonic components </a:t>
            </a:r>
          </a:p>
          <a:p>
            <a:endParaRPr lang="en-US" dirty="0" smtClean="0">
              <a:solidFill>
                <a:srgbClr val="002060"/>
              </a:solidFill>
              <a:latin typeface="Arial" pitchFamily="34" charset="0"/>
              <a:cs typeface="Arial" pitchFamily="34" charset="0"/>
            </a:endParaRPr>
          </a:p>
          <a:p>
            <a:endParaRPr lang="sk-SK" dirty="0"/>
          </a:p>
        </p:txBody>
      </p:sp>
      <p:sp>
        <p:nvSpPr>
          <p:cNvPr id="30" name="BlokTextu 29"/>
          <p:cNvSpPr txBox="1"/>
          <p:nvPr/>
        </p:nvSpPr>
        <p:spPr>
          <a:xfrm>
            <a:off x="10820400" y="19683196"/>
            <a:ext cx="8631435" cy="1569660"/>
          </a:xfrm>
          <a:prstGeom prst="rect">
            <a:avLst/>
          </a:prstGeom>
          <a:noFill/>
        </p:spPr>
        <p:txBody>
          <a:bodyPr wrap="square" rtlCol="0">
            <a:spAutoFit/>
          </a:bodyPr>
          <a:lstStyle/>
          <a:p>
            <a:r>
              <a:rPr lang="en-US" sz="3000" i="1" dirty="0" smtClean="0">
                <a:solidFill>
                  <a:schemeClr val="dk1"/>
                </a:solidFill>
                <a:latin typeface="Arial" pitchFamily="34" charset="0"/>
                <a:cs typeface="Arial" pitchFamily="34" charset="0"/>
              </a:rPr>
              <a:t>Real waveform of the analyzed PWM power supply and display of harmonic components </a:t>
            </a:r>
            <a:endParaRPr lang="en-GB" sz="3000" i="1" dirty="0" smtClean="0">
              <a:solidFill>
                <a:schemeClr val="dk1"/>
              </a:solidFill>
              <a:latin typeface="Arial" pitchFamily="34" charset="0"/>
              <a:cs typeface="Arial" pitchFamily="34" charset="0"/>
            </a:endParaRPr>
          </a:p>
          <a:p>
            <a:endParaRPr lang="en-US" dirty="0" smtClean="0">
              <a:solidFill>
                <a:srgbClr val="002060"/>
              </a:solidFill>
              <a:latin typeface="Arial" pitchFamily="34" charset="0"/>
              <a:cs typeface="Arial" pitchFamily="34" charset="0"/>
            </a:endParaRPr>
          </a:p>
          <a:p>
            <a:endParaRPr lang="sk-SK" dirty="0"/>
          </a:p>
        </p:txBody>
      </p:sp>
      <p:sp>
        <p:nvSpPr>
          <p:cNvPr id="31" name="BlokTextu 30"/>
          <p:cNvSpPr txBox="1"/>
          <p:nvPr/>
        </p:nvSpPr>
        <p:spPr>
          <a:xfrm>
            <a:off x="1523999" y="26250900"/>
            <a:ext cx="14420851" cy="553998"/>
          </a:xfrm>
          <a:prstGeom prst="rect">
            <a:avLst/>
          </a:prstGeom>
          <a:noFill/>
        </p:spPr>
        <p:txBody>
          <a:bodyPr wrap="square" rtlCol="0">
            <a:spAutoFit/>
          </a:bodyPr>
          <a:lstStyle/>
          <a:p>
            <a:r>
              <a:rPr lang="en-GB" sz="3000" i="1" dirty="0" smtClean="0">
                <a:solidFill>
                  <a:schemeClr val="dk1"/>
                </a:solidFill>
                <a:latin typeface="Arial" pitchFamily="34" charset="0"/>
                <a:cs typeface="Arial" pitchFamily="34" charset="0"/>
              </a:rPr>
              <a:t>Measured VA characteristics of non-linear load - led strip with CV chip connection</a:t>
            </a:r>
            <a:endParaRPr lang="sk-SK" sz="3000" dirty="0">
              <a:latin typeface="Arial" pitchFamily="34" charset="0"/>
              <a:cs typeface="Arial" pitchFamily="34" charset="0"/>
            </a:endParaRPr>
          </a:p>
        </p:txBody>
      </p:sp>
      <p:sp>
        <p:nvSpPr>
          <p:cNvPr id="32" name="BlokTextu 31"/>
          <p:cNvSpPr txBox="1"/>
          <p:nvPr/>
        </p:nvSpPr>
        <p:spPr>
          <a:xfrm>
            <a:off x="23488650" y="24260175"/>
            <a:ext cx="7620193" cy="1292662"/>
          </a:xfrm>
          <a:prstGeom prst="rect">
            <a:avLst/>
          </a:prstGeom>
          <a:noFill/>
        </p:spPr>
        <p:txBody>
          <a:bodyPr wrap="square" rtlCol="0">
            <a:spAutoFit/>
          </a:bodyPr>
          <a:lstStyle/>
          <a:p>
            <a:r>
              <a:rPr lang="en-GB" sz="3000" i="1" dirty="0" smtClean="0">
                <a:solidFill>
                  <a:schemeClr val="dk1"/>
                </a:solidFill>
                <a:latin typeface="Arial" pitchFamily="34" charset="0"/>
                <a:cs typeface="Arial" pitchFamily="34" charset="0"/>
              </a:rPr>
              <a:t>Induced noise and pulse from non linear circuits in the investigated area in test </a:t>
            </a:r>
            <a:r>
              <a:rPr lang="en-GB" sz="3000" i="1" dirty="0" err="1" smtClean="0">
                <a:solidFill>
                  <a:schemeClr val="dk1"/>
                </a:solidFill>
                <a:latin typeface="Arial" pitchFamily="34" charset="0"/>
                <a:cs typeface="Arial" pitchFamily="34" charset="0"/>
              </a:rPr>
              <a:t>wi</a:t>
            </a:r>
            <a:r>
              <a:rPr lang="sk-SK" sz="3000" i="1" dirty="0" err="1" smtClean="0">
                <a:solidFill>
                  <a:schemeClr val="dk1"/>
                </a:solidFill>
                <a:latin typeface="Arial" pitchFamily="34" charset="0"/>
                <a:cs typeface="Arial" pitchFamily="34" charset="0"/>
              </a:rPr>
              <a:t>re</a:t>
            </a:r>
            <a:endParaRPr lang="en-GB" i="1" dirty="0" smtClean="0">
              <a:solidFill>
                <a:schemeClr val="dk1"/>
              </a:solidFill>
              <a:latin typeface="Arial" pitchFamily="34" charset="0"/>
              <a:cs typeface="Arial" pitchFamily="34" charset="0"/>
            </a:endParaRPr>
          </a:p>
          <a:p>
            <a:endParaRPr lang="sk-SK" dirty="0"/>
          </a:p>
        </p:txBody>
      </p:sp>
      <p:pic>
        <p:nvPicPr>
          <p:cNvPr id="1032" name="Picture 8"/>
          <p:cNvPicPr>
            <a:picLocks noChangeAspect="1" noChangeArrowheads="1"/>
          </p:cNvPicPr>
          <p:nvPr/>
        </p:nvPicPr>
        <p:blipFill>
          <a:blip r:embed="rId13" cstate="print"/>
          <a:srcRect/>
          <a:stretch>
            <a:fillRect/>
          </a:stretch>
        </p:blipFill>
        <p:spPr bwMode="auto">
          <a:xfrm>
            <a:off x="1498600" y="26912888"/>
            <a:ext cx="14650649" cy="2605087"/>
          </a:xfrm>
          <a:prstGeom prst="rect">
            <a:avLst/>
          </a:prstGeom>
          <a:noFill/>
          <a:ln w="9525">
            <a:noFill/>
            <a:miter lim="800000"/>
            <a:headEnd/>
            <a:tailEnd/>
          </a:ln>
          <a:effectLst/>
        </p:spPr>
      </p:pic>
      <p:sp>
        <p:nvSpPr>
          <p:cNvPr id="34" name="BlokTextu 33"/>
          <p:cNvSpPr txBox="1"/>
          <p:nvPr/>
        </p:nvSpPr>
        <p:spPr>
          <a:xfrm>
            <a:off x="3200400" y="29708475"/>
            <a:ext cx="10382250" cy="830997"/>
          </a:xfrm>
          <a:prstGeom prst="rect">
            <a:avLst/>
          </a:prstGeom>
          <a:noFill/>
        </p:spPr>
        <p:txBody>
          <a:bodyPr wrap="square" rtlCol="0">
            <a:spAutoFit/>
          </a:bodyPr>
          <a:lstStyle/>
          <a:p>
            <a:r>
              <a:rPr lang="en-US" sz="3000" i="1" dirty="0" smtClean="0">
                <a:latin typeface="Arial" pitchFamily="34" charset="0"/>
                <a:cs typeface="Arial" pitchFamily="34" charset="0"/>
              </a:rPr>
              <a:t>Results of calculated values of mutual inductance M</a:t>
            </a:r>
            <a:endParaRPr lang="sk-SK" sz="3000" dirty="0" smtClean="0">
              <a:latin typeface="Arial" pitchFamily="34" charset="0"/>
              <a:cs typeface="Arial" pitchFamily="34" charset="0"/>
            </a:endParaRPr>
          </a:p>
          <a:p>
            <a:endParaRPr lang="sk-SK" dirty="0"/>
          </a:p>
        </p:txBody>
      </p:sp>
      <p:sp>
        <p:nvSpPr>
          <p:cNvPr id="35" name="BlokTextu 34"/>
          <p:cNvSpPr txBox="1"/>
          <p:nvPr/>
        </p:nvSpPr>
        <p:spPr>
          <a:xfrm>
            <a:off x="16525876" y="25936575"/>
            <a:ext cx="14001749" cy="7294305"/>
          </a:xfrm>
          <a:prstGeom prst="rect">
            <a:avLst/>
          </a:prstGeom>
          <a:noFill/>
        </p:spPr>
        <p:txBody>
          <a:bodyPr wrap="square" rtlCol="0">
            <a:spAutoFit/>
          </a:bodyPr>
          <a:lstStyle/>
          <a:p>
            <a:r>
              <a:rPr lang="en-US" sz="3000" b="1" dirty="0" smtClean="0">
                <a:latin typeface="Arial" pitchFamily="34" charset="0"/>
                <a:cs typeface="Arial" pitchFamily="34" charset="0"/>
              </a:rPr>
              <a:t>Induced voltage on the test wire</a:t>
            </a:r>
            <a:endParaRPr lang="sk-SK" sz="3000" b="1" dirty="0" smtClean="0">
              <a:latin typeface="Arial" pitchFamily="34" charset="0"/>
              <a:cs typeface="Arial" pitchFamily="34" charset="0"/>
            </a:endParaRPr>
          </a:p>
          <a:p>
            <a:pPr algn="just"/>
            <a:r>
              <a:rPr lang="en-US" sz="3000" dirty="0" smtClean="0">
                <a:latin typeface="Arial" pitchFamily="34" charset="0"/>
                <a:cs typeface="Arial" pitchFamily="34" charset="0"/>
              </a:rPr>
              <a:t>The measurement of the induced voltage on the test wire located in the analyzed space is shown in figure. Figure shows the voltage waveform due to the electromagnetic noise that was induced into the test wire.</a:t>
            </a:r>
          </a:p>
          <a:p>
            <a:pPr algn="just"/>
            <a:endParaRPr lang="en-US" sz="3000" dirty="0" smtClean="0">
              <a:latin typeface="Arial" pitchFamily="34" charset="0"/>
              <a:cs typeface="Arial" pitchFamily="34" charset="0"/>
            </a:endParaRPr>
          </a:p>
          <a:p>
            <a:pPr algn="just"/>
            <a:r>
              <a:rPr lang="en-US" sz="3000" dirty="0" smtClean="0">
                <a:latin typeface="Arial" pitchFamily="34" charset="0"/>
                <a:cs typeface="Arial" pitchFamily="34" charset="0"/>
              </a:rPr>
              <a:t>Electromagnetic noise consists of a waveform that shows the noise when the power supply is turned off and of significant induced pulses visible in the form of peaks. The time axis highlights the time interval that represents the basic switching frequency of the power supply of 1.47kHz. The division on the vertical axis represents the real 100mV of induced voltage.</a:t>
            </a:r>
          </a:p>
          <a:p>
            <a:pPr algn="just"/>
            <a:r>
              <a:rPr lang="en-US" sz="3000" dirty="0" smtClean="0">
                <a:latin typeface="Arial" pitchFamily="34" charset="0"/>
                <a:cs typeface="Arial" pitchFamily="34" charset="0"/>
              </a:rPr>
              <a:t>Next, after connecting the nonlinear load  described above, the voltage waveform (yellow) is shown in figure. The time base of an oscilloscope is 1000 times shorter, meaning one division represents 100ns. This allows a single peak to be visible. As we can see, the non-harmonic current curve (blue color) is even more distorted and more pronounced higher harmonic components appear.</a:t>
            </a:r>
          </a:p>
          <a:p>
            <a:endParaRPr lang="sk-SK" dirty="0"/>
          </a:p>
        </p:txBody>
      </p:sp>
      <p:sp>
        <p:nvSpPr>
          <p:cNvPr id="36" name="BlokTextu 35"/>
          <p:cNvSpPr txBox="1"/>
          <p:nvPr/>
        </p:nvSpPr>
        <p:spPr>
          <a:xfrm>
            <a:off x="2000250" y="32985075"/>
            <a:ext cx="14497050" cy="553998"/>
          </a:xfrm>
          <a:prstGeom prst="rect">
            <a:avLst/>
          </a:prstGeom>
          <a:noFill/>
        </p:spPr>
        <p:txBody>
          <a:bodyPr wrap="square" rtlCol="0">
            <a:spAutoFit/>
          </a:bodyPr>
          <a:lstStyle/>
          <a:p>
            <a:r>
              <a:rPr lang="en-US" sz="3000" i="1" dirty="0" smtClean="0">
                <a:latin typeface="Arial" pitchFamily="34" charset="0"/>
                <a:cs typeface="Arial" pitchFamily="34" charset="0"/>
              </a:rPr>
              <a:t>The value of the effective values of harmonic components </a:t>
            </a:r>
            <a:r>
              <a:rPr lang="sk-SK" sz="3000" i="1" dirty="0" smtClean="0">
                <a:latin typeface="Arial" pitchFamily="34" charset="0"/>
                <a:cs typeface="Arial" pitchFamily="34" charset="0"/>
              </a:rPr>
              <a:t> </a:t>
            </a:r>
            <a:r>
              <a:rPr lang="en-US" sz="3000" i="1" dirty="0" smtClean="0">
                <a:latin typeface="Arial" pitchFamily="34" charset="0"/>
                <a:cs typeface="Arial" pitchFamily="34" charset="0"/>
              </a:rPr>
              <a:t>current and voltage </a:t>
            </a:r>
            <a:endParaRPr lang="sk-SK" sz="3000" i="1" dirty="0">
              <a:latin typeface="Arial" pitchFamily="34" charset="0"/>
              <a:cs typeface="Arial" pitchFamily="34" charset="0"/>
            </a:endParaRPr>
          </a:p>
        </p:txBody>
      </p:sp>
      <p:pic>
        <p:nvPicPr>
          <p:cNvPr id="9" name="Picture 2"/>
          <p:cNvPicPr>
            <a:picLocks noChangeAspect="1" noChangeArrowheads="1"/>
          </p:cNvPicPr>
          <p:nvPr/>
        </p:nvPicPr>
        <p:blipFill>
          <a:blip r:embed="rId14" cstate="print"/>
          <a:srcRect/>
          <a:stretch>
            <a:fillRect/>
          </a:stretch>
        </p:blipFill>
        <p:spPr bwMode="auto">
          <a:xfrm>
            <a:off x="1522413" y="30220902"/>
            <a:ext cx="14651037" cy="2740361"/>
          </a:xfrm>
          <a:prstGeom prst="rect">
            <a:avLst/>
          </a:prstGeom>
          <a:noFill/>
          <a:ln w="9525">
            <a:noFill/>
            <a:miter lim="800000"/>
            <a:headEnd/>
            <a:tailEnd/>
          </a:ln>
          <a:effectLst/>
        </p:spPr>
      </p:pic>
    </p:spTree>
    <p:extLst>
      <p:ext uri="{BB962C8B-B14F-4D97-AF65-F5344CB8AC3E}">
        <p14:creationId xmlns:p14="http://schemas.microsoft.com/office/powerpoint/2010/main" xmlns=""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236</TotalTime>
  <Words>732</Words>
  <Application>Microsoft Office PowerPoint</Application>
  <PresentationFormat>Vlastná</PresentationFormat>
  <Paragraphs>45</Paragraphs>
  <Slides>1</Slides>
  <Notes>0</Notes>
  <HiddenSlides>0</HiddenSlides>
  <MMClips>0</MMClips>
  <ScaleCrop>false</ScaleCrop>
  <HeadingPairs>
    <vt:vector size="4" baseType="variant">
      <vt:variant>
        <vt:lpstr>Motív</vt:lpstr>
      </vt:variant>
      <vt:variant>
        <vt:i4>1</vt:i4>
      </vt:variant>
      <vt:variant>
        <vt:lpstr>Nadpisy snímok</vt:lpstr>
      </vt:variant>
      <vt:variant>
        <vt:i4>1</vt:i4>
      </vt:variant>
    </vt:vector>
  </HeadingPairs>
  <TitlesOfParts>
    <vt:vector size="2" baseType="lpstr">
      <vt:lpstr>Motív Office</vt:lpstr>
      <vt:lpstr>Analysis of electromagnetic field values in real space with multiple non-harmonic supplies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electromagnetic field values in real space with multiple non-harmonic supplies</dc:title>
  <dc:creator>Alek Tropp</dc:creator>
  <cp:lastModifiedBy>Alek1</cp:lastModifiedBy>
  <cp:revision>33</cp:revision>
  <dcterms:created xsi:type="dcterms:W3CDTF">2024-08-16T05:44:32Z</dcterms:created>
  <dcterms:modified xsi:type="dcterms:W3CDTF">2025-05-09T09:37:30Z</dcterms:modified>
</cp:coreProperties>
</file>