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1" d="100"/>
          <a:sy n="21" d="100"/>
        </p:scale>
        <p:origin x="1266" y="-268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25. 3. 2025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25. 3. 2025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25. 3. 2025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25. 3. 2025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25. 3. 2025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25. 3. 2025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25. 3. 2025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25. 3. 2025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25. 3. 2025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25. 3. 2025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25. 3. 2025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25. 3. 2025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 influence of air parameters on the indicators of air movement in the air pipe of a brake test bench </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US" sz="4500" dirty="0" err="1">
                <a:solidFill>
                  <a:srgbClr val="002060"/>
                </a:solidFill>
                <a:latin typeface="Arial" panose="020B0604020202020204" pitchFamily="34" charset="0"/>
                <a:cs typeface="Arial" panose="020B0604020202020204" pitchFamily="34" charset="0"/>
              </a:rPr>
              <a:t>Juraj</a:t>
            </a:r>
            <a:r>
              <a:rPr lang="en-US" sz="4500" dirty="0">
                <a:solidFill>
                  <a:srgbClr val="002060"/>
                </a:solidFill>
                <a:latin typeface="Arial" panose="020B0604020202020204" pitchFamily="34" charset="0"/>
                <a:cs typeface="Arial" panose="020B0604020202020204" pitchFamily="34" charset="0"/>
              </a:rPr>
              <a:t> </a:t>
            </a:r>
            <a:r>
              <a:rPr lang="en-US" sz="4500" dirty="0" err="1">
                <a:solidFill>
                  <a:srgbClr val="002060"/>
                </a:solidFill>
                <a:latin typeface="Arial" panose="020B0604020202020204" pitchFamily="34" charset="0"/>
                <a:cs typeface="Arial" panose="020B0604020202020204" pitchFamily="34" charset="0"/>
              </a:rPr>
              <a:t>Gerlici</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Alyona Lovska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Matúš Adamkovič</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8"/>
            <a:ext cx="29764040" cy="774020"/>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University of Žilina, Žilina, Slovak Republic</a:t>
            </a: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38589826"/>
              </p:ext>
            </p:extLst>
          </p:nvPr>
        </p:nvGraphicFramePr>
        <p:xfrm>
          <a:off x="1356508" y="6997889"/>
          <a:ext cx="29764038" cy="406908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730764">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287001">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One of the primary tasks currently facing the railway industry is to ensure the safety of rolling stock movement. This can be achieved not only by improving the design of rolling stock and methods of calculation, but also by introducing</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new brake designs with improved technical and operational characteristics. Disc brakes are used on rolling stock operating at speeds of more than 140 km/h. Due to the high speeds, special requirements are placed on the discs. </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dirty="0">
                          <a:solidFill>
                            <a:srgbClr val="002060"/>
                          </a:solidFill>
                          <a:latin typeface="Arial" panose="020B0604020202020204" pitchFamily="34" charset="0"/>
                          <a:ea typeface="+mn-ea"/>
                          <a:cs typeface="Arial" panose="020B0604020202020204" pitchFamily="34" charset="0"/>
                        </a:rPr>
                        <a:t>Therefore, at the stage of designing and modernizing disc brakes, it is important to ensure that they are tested to a high standard, wherein  the   investigation  of   the   effect of   air parameters on brake performance is most essential.</a:t>
                      </a:r>
                      <a:endParaRPr lang="sk-SK" sz="3500" kern="120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68898468"/>
              </p:ext>
            </p:extLst>
          </p:nvPr>
        </p:nvGraphicFramePr>
        <p:xfrm>
          <a:off x="1396938" y="11337897"/>
          <a:ext cx="29764038" cy="950406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973550">
                <a:tc>
                  <a:txBody>
                    <a:bodyPr/>
                    <a:lstStyle/>
                    <a:p>
                      <a:pPr algn="ctr"/>
                      <a:r>
                        <a:rPr lang="sk-SK" sz="4500" cap="small" baseline="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7530513">
                <a:tc>
                  <a:txBody>
                    <a:bodyPr/>
                    <a:lstStyle/>
                    <a:p>
                      <a:pPr algn="just"/>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468434474"/>
              </p:ext>
            </p:extLst>
          </p:nvPr>
        </p:nvGraphicFramePr>
        <p:xfrm>
          <a:off x="1399673" y="21112888"/>
          <a:ext cx="29764040" cy="20022221"/>
        </p:xfrm>
        <a:graphic>
          <a:graphicData uri="http://schemas.openxmlformats.org/drawingml/2006/table">
            <a:tbl>
              <a:tblPr firstRow="1" bandRow="1">
                <a:tableStyleId>{5C22544A-7EE6-4342-B048-85BDC9FD1C3A}</a:tableStyleId>
              </a:tblPr>
              <a:tblGrid>
                <a:gridCol w="7441010">
                  <a:extLst>
                    <a:ext uri="{9D8B030D-6E8A-4147-A177-3AD203B41FA5}">
                      <a16:colId xmlns:a16="http://schemas.microsoft.com/office/drawing/2014/main" val="3004831674"/>
                    </a:ext>
                  </a:extLst>
                </a:gridCol>
                <a:gridCol w="7441010">
                  <a:extLst>
                    <a:ext uri="{9D8B030D-6E8A-4147-A177-3AD203B41FA5}">
                      <a16:colId xmlns:a16="http://schemas.microsoft.com/office/drawing/2014/main" val="3235670569"/>
                    </a:ext>
                  </a:extLst>
                </a:gridCol>
                <a:gridCol w="7441010">
                  <a:extLst>
                    <a:ext uri="{9D8B030D-6E8A-4147-A177-3AD203B41FA5}">
                      <a16:colId xmlns:a16="http://schemas.microsoft.com/office/drawing/2014/main" val="3730298219"/>
                    </a:ext>
                  </a:extLst>
                </a:gridCol>
                <a:gridCol w="7441010">
                  <a:extLst>
                    <a:ext uri="{9D8B030D-6E8A-4147-A177-3AD203B41FA5}">
                      <a16:colId xmlns:a16="http://schemas.microsoft.com/office/drawing/2014/main" val="2934868386"/>
                    </a:ext>
                  </a:extLst>
                </a:gridCol>
              </a:tblGrid>
              <a:tr h="730840">
                <a:tc>
                  <a:txBody>
                    <a:bodyPr/>
                    <a:lstStyle/>
                    <a:p>
                      <a:pPr algn="ctr"/>
                      <a:r>
                        <a:rPr lang="sk-SK" sz="45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sk-SK" sz="4500" cap="small" baseline="0" err="1">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sk-SK" sz="4500" cap="small" baseline="0" err="1">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749283">
                <a:tc>
                  <a:txBody>
                    <a:bodyPr/>
                    <a:lstStyle/>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2749283">
                <a:tc gridSpan="2">
                  <a:txBody>
                    <a:bodyPr/>
                    <a:lstStyle/>
                    <a:p>
                      <a:pPr algn="ctr">
                        <a:lnSpc>
                          <a:spcPts val="1000"/>
                        </a:lnSpc>
                        <a:spcAft>
                          <a:spcPts val="400"/>
                        </a:spcAft>
                      </a:pPr>
                      <a:r>
                        <a:rPr lang="en-US" sz="800" dirty="0">
                          <a:effectLst/>
                          <a:latin typeface="Times New Roman" panose="02020603050405020304" pitchFamily="18" charset="0"/>
                          <a:ea typeface="SimSun" panose="02010600030101010101" pitchFamily="2" charset="-122"/>
                        </a:rPr>
                        <a:t>Air temperature, °С</a:t>
                      </a:r>
                      <a:endParaRPr lang="ru-RU" sz="800" dirty="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r>
                        <a:rPr lang="en-US" sz="800" dirty="0">
                          <a:effectLst/>
                          <a:latin typeface="Times New Roman" panose="02020603050405020304" pitchFamily="18" charset="0"/>
                          <a:ea typeface="SimSun" panose="02010600030101010101" pitchFamily="2" charset="-122"/>
                        </a:rPr>
                        <a:t>Air density, kg/m</a:t>
                      </a:r>
                      <a:r>
                        <a:rPr lang="en-US" sz="800" baseline="30000" dirty="0">
                          <a:effectLst/>
                          <a:latin typeface="Times New Roman" panose="02020603050405020304" pitchFamily="18" charset="0"/>
                          <a:ea typeface="SimSun" panose="02010600030101010101" pitchFamily="2" charset="-122"/>
                        </a:rPr>
                        <a:t>3</a:t>
                      </a:r>
                      <a:endParaRPr lang="ru-RU" sz="800" dirty="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endParaRPr lang="ru-RU" sz="800" dirty="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r h="2749283">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0</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1.293</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17.2</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41687342"/>
                  </a:ext>
                </a:extLst>
              </a:tr>
              <a:tr h="2749283">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10</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1.247</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17.6</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59867276"/>
                  </a:ext>
                </a:extLst>
              </a:tr>
              <a:tr h="2749283">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15</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1.226</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17.9</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94578801"/>
                  </a:ext>
                </a:extLst>
              </a:tr>
              <a:tr h="2749283">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20</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1.205</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18.1</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97593555"/>
                  </a:ext>
                </a:extLst>
              </a:tr>
              <a:tr h="2749283">
                <a:tc>
                  <a:txBody>
                    <a:bodyPr/>
                    <a:lstStyle/>
                    <a:p>
                      <a:pPr algn="ctr">
                        <a:lnSpc>
                          <a:spcPts val="1000"/>
                        </a:lnSpc>
                        <a:spcAft>
                          <a:spcPts val="400"/>
                        </a:spcAft>
                      </a:pPr>
                      <a:r>
                        <a:rPr lang="en-GB" sz="800">
                          <a:effectLst/>
                          <a:latin typeface="Times New Roman" panose="02020603050405020304" pitchFamily="18" charset="0"/>
                          <a:ea typeface="Times New Roman" panose="02020603050405020304" pitchFamily="18" charset="0"/>
                        </a:rPr>
                        <a:t>30</a:t>
                      </a:r>
                      <a:endParaRPr lang="ru-RU" sz="80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pPr algn="ctr">
                        <a:lnSpc>
                          <a:spcPts val="1000"/>
                        </a:lnSpc>
                        <a:spcAft>
                          <a:spcPts val="400"/>
                        </a:spcAft>
                      </a:pPr>
                      <a:r>
                        <a:rPr lang="en-GB" sz="800" dirty="0">
                          <a:effectLst/>
                          <a:latin typeface="Times New Roman" panose="02020603050405020304" pitchFamily="18" charset="0"/>
                          <a:ea typeface="Times New Roman" panose="02020603050405020304" pitchFamily="18" charset="0"/>
                        </a:rPr>
                        <a:t>1.165</a:t>
                      </a:r>
                      <a:endParaRPr lang="ru-RU" sz="800" dirty="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000"/>
                        </a:lnSpc>
                        <a:spcAft>
                          <a:spcPts val="400"/>
                        </a:spcAft>
                      </a:pPr>
                      <a:r>
                        <a:rPr lang="en-GB" sz="800" dirty="0">
                          <a:effectLst/>
                          <a:latin typeface="Times New Roman" panose="02020603050405020304" pitchFamily="18" charset="0"/>
                          <a:ea typeface="Times New Roman" panose="02020603050405020304" pitchFamily="18" charset="0"/>
                        </a:rPr>
                        <a:t>18.6</a:t>
                      </a:r>
                      <a:endParaRPr lang="ru-RU" sz="800" dirty="0">
                        <a:effectLst/>
                        <a:latin typeface="Times New Roman" panose="02020603050405020304" pitchFamily="18" charset="0"/>
                        <a:ea typeface="SimSun" panose="02010600030101010101" pitchFamily="2" charset="-122"/>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42434673"/>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471537212"/>
              </p:ext>
            </p:extLst>
          </p:nvPr>
        </p:nvGraphicFramePr>
        <p:xfrm>
          <a:off x="1396938" y="33684275"/>
          <a:ext cx="29764038" cy="387352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98758">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096282">
                <a:tc>
                  <a:txBody>
                    <a:bodyPr/>
                    <a:lstStyle/>
                    <a:p>
                      <a:pPr algn="just">
                        <a:spcAft>
                          <a:spcPts val="1200"/>
                        </a:spcAft>
                      </a:pPr>
                      <a:r>
                        <a:rPr lang="en-US" sz="3500" dirty="0">
                          <a:solidFill>
                            <a:srgbClr val="002060"/>
                          </a:solidFill>
                          <a:latin typeface="Arial" panose="020B0604020202020204" pitchFamily="34" charset="0"/>
                          <a:cs typeface="Arial" panose="020B0604020202020204" pitchFamily="34" charset="0"/>
                        </a:rPr>
                        <a:t>The movement of air in the air pipe of the brake test bench is modelled. The influence of air parameters on the indicators of air movement is investigated. The pressure, velocity, and turbulence were considered as controlled parameters. It is found that the controlled parameters are directly proportional to the air temperature. However, changes in air temperature have little effect on the indicators controlled.</a:t>
                      </a:r>
                    </a:p>
                    <a:p>
                      <a:pPr algn="just">
                        <a:spcAft>
                          <a:spcPts val="1200"/>
                        </a:spcAft>
                      </a:pPr>
                      <a:r>
                        <a:rPr lang="en-US" sz="3500" dirty="0">
                          <a:solidFill>
                            <a:srgbClr val="002060"/>
                          </a:solidFill>
                          <a:latin typeface="Arial" panose="020B0604020202020204" pitchFamily="34" charset="0"/>
                          <a:cs typeface="Arial" panose="020B0604020202020204" pitchFamily="34" charset="0"/>
                        </a:rPr>
                        <a:t>The results of the calculations will help reproduce the actual braking conditions of a railway car in the laboratory, in addition they can be used in the development of modern disc brakes for rolling stock with improved characteristics.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963572154"/>
              </p:ext>
            </p:extLst>
          </p:nvPr>
        </p:nvGraphicFramePr>
        <p:xfrm>
          <a:off x="1245087" y="37630473"/>
          <a:ext cx="29764038" cy="415760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65760">
                <a:tc>
                  <a:txBody>
                    <a:bodyPr/>
                    <a:lstStyle/>
                    <a:p>
                      <a:pPr algn="ctr"/>
                      <a:r>
                        <a:rPr lang="sk-SK" sz="4500" cap="small" baseline="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817964">
                <a:tc>
                  <a:txBody>
                    <a:bodyPr/>
                    <a:lstStyle/>
                    <a:p>
                      <a:pPr lvl="0" algn="just">
                        <a:spcAft>
                          <a:spcPts val="1200"/>
                        </a:spcAft>
                        <a:buNone/>
                      </a:pPr>
                      <a:r>
                        <a:rPr lang="en-US" sz="3500" kern="1200" dirty="0">
                          <a:solidFill>
                            <a:srgbClr val="002060"/>
                          </a:solidFill>
                          <a:latin typeface="Arial"/>
                          <a:ea typeface="+mn-ea"/>
                          <a:cs typeface="Arial"/>
                        </a:rPr>
                        <a:t>This research was supported by the Cultural and Educational Grant Agency of the Ministry of Education of the Slovak Republic under the project KEGA 024ZU-4/2024: Deepening the knowledge of university students in the field of construction of means of transport by carrying out professional and scientific research activities in the field. It was also supported by the Slovak Research and Development Agency of the Ministry of Education, Science, Research, and Sport under the project VEGA 1/0513/22: Investigation of the properties of railway brake components in simulated operating conditions on a flywheel brake stand. “Funded by the EU </a:t>
                      </a:r>
                      <a:r>
                        <a:rPr lang="en-US" sz="3500" kern="1200" dirty="0" err="1">
                          <a:solidFill>
                            <a:srgbClr val="002060"/>
                          </a:solidFill>
                          <a:latin typeface="Arial"/>
                          <a:ea typeface="+mn-ea"/>
                          <a:cs typeface="Arial"/>
                        </a:rPr>
                        <a:t>NextGenerationEU</a:t>
                      </a:r>
                      <a:r>
                        <a:rPr lang="en-US" sz="3500" kern="1200" dirty="0">
                          <a:solidFill>
                            <a:srgbClr val="002060"/>
                          </a:solidFill>
                          <a:latin typeface="Arial"/>
                          <a:ea typeface="+mn-ea"/>
                          <a:cs typeface="Arial"/>
                        </a:rPr>
                        <a:t> under the Recovery and Resilience Plan for Slovakia under the project No. 09I03-03-V01-00131”.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12" name="BlokTextu 11">
            <a:extLst>
              <a:ext uri="{FF2B5EF4-FFF2-40B4-BE49-F238E27FC236}">
                <a16:creationId xmlns:a16="http://schemas.microsoft.com/office/drawing/2014/main" id="{8139EAE8-AA5A-0729-A1C6-4BB5B5DF761E}"/>
              </a:ext>
            </a:extLst>
          </p:cNvPr>
          <p:cNvSpPr txBox="1"/>
          <p:nvPr/>
        </p:nvSpPr>
        <p:spPr>
          <a:xfrm>
            <a:off x="1356508" y="22120573"/>
            <a:ext cx="13097396" cy="11557010"/>
          </a:xfrm>
          <a:prstGeom prst="rect">
            <a:avLst/>
          </a:prstGeom>
          <a:noFill/>
        </p:spPr>
        <p:txBody>
          <a:bodyPr wrap="square" rtlCol="0">
            <a:spAutoFit/>
          </a:bodyPr>
          <a:lstStyle/>
          <a:p>
            <a:pPr algn="just">
              <a:spcAft>
                <a:spcPts val="1200"/>
              </a:spcAft>
            </a:pPr>
            <a:r>
              <a:rPr lang="en-US" sz="3500" dirty="0">
                <a:solidFill>
                  <a:srgbClr val="002060"/>
                </a:solidFill>
                <a:latin typeface="Arial"/>
                <a:cs typeface="Arial"/>
              </a:rPr>
              <a:t>The calculation was performed at different values of temperature, density and viscosity. These parameters were chosen as an example, and they were chosen as variational. These parameters were chosen based on recommendation in the relationships in the related literature. This allows, that the corresponding input parameters to be incorporated into the computer model. Based on the calculations, the corresponding results were obtained (Table 1).By </a:t>
            </a:r>
            <a:r>
              <a:rPr lang="en-US" sz="3500" dirty="0" err="1">
                <a:solidFill>
                  <a:srgbClr val="002060"/>
                </a:solidFill>
                <a:latin typeface="Arial"/>
                <a:cs typeface="Arial"/>
              </a:rPr>
              <a:t>analysing</a:t>
            </a:r>
            <a:r>
              <a:rPr lang="en-US" sz="3500" dirty="0">
                <a:solidFill>
                  <a:srgbClr val="002060"/>
                </a:solidFill>
                <a:latin typeface="Arial"/>
                <a:cs typeface="Arial"/>
              </a:rPr>
              <a:t> the results, it can be concluded that the controlled parameters (P, V, T) are directly proportional to the air temperature (Fig. 5). The analysis of the obtained dependencies demonstrates that the change in air temperature has a slight effect on the parameters studied. This follows from the obtained dependencies shown in Fig. 5, which are flat. Therefore, the corresponding conclusion was made. However, it should be noted that this conclusion is valid for the case of variation in three air </a:t>
            </a:r>
            <a:r>
              <a:rPr lang="en-US" sz="3500" dirty="0" err="1">
                <a:solidFill>
                  <a:srgbClr val="002060"/>
                </a:solidFill>
                <a:latin typeface="Arial"/>
                <a:cs typeface="Arial"/>
              </a:rPr>
              <a:t>parameters.Using</a:t>
            </a:r>
            <a:r>
              <a:rPr lang="en-US" sz="3500" dirty="0">
                <a:solidFill>
                  <a:srgbClr val="002060"/>
                </a:solidFill>
                <a:latin typeface="Arial"/>
                <a:cs typeface="Arial"/>
              </a:rPr>
              <a:t> the options of ANSYS, the pressure, velocity and turbulence fields in the air pipe were also determined. Fig. 6 shows the results of calculating the air velocity at a temperature of 30°; as seen, the maximum air velocity occurs at the outlet of the air pipe.</a:t>
            </a:r>
          </a:p>
          <a:p>
            <a:pPr algn="just">
              <a:spcAft>
                <a:spcPts val="1200"/>
              </a:spcAft>
            </a:pPr>
            <a:endParaRPr lang="en-US" sz="3500" dirty="0">
              <a:solidFill>
                <a:srgbClr val="002060"/>
              </a:solidFill>
              <a:latin typeface="Arial"/>
              <a:cs typeface="Arial"/>
            </a:endParaRPr>
          </a:p>
        </p:txBody>
      </p:sp>
      <p:sp>
        <p:nvSpPr>
          <p:cNvPr id="23" name="Rectangle 2">
            <a:extLst>
              <a:ext uri="{FF2B5EF4-FFF2-40B4-BE49-F238E27FC236}">
                <a16:creationId xmlns:a16="http://schemas.microsoft.com/office/drawing/2014/main" id="{84F1CAFB-9198-2F5C-4CF6-973BC1CBCA2B}"/>
              </a:ext>
            </a:extLst>
          </p:cNvPr>
          <p:cNvSpPr>
            <a:spLocks noChangeArrowheads="1"/>
          </p:cNvSpPr>
          <p:nvPr/>
        </p:nvSpPr>
        <p:spPr bwMode="auto">
          <a:xfrm>
            <a:off x="0" y="0"/>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k-SK"/>
          </a:p>
        </p:txBody>
      </p:sp>
      <p:sp>
        <p:nvSpPr>
          <p:cNvPr id="29" name="Rectangle 6">
            <a:extLst>
              <a:ext uri="{FF2B5EF4-FFF2-40B4-BE49-F238E27FC236}">
                <a16:creationId xmlns:a16="http://schemas.microsoft.com/office/drawing/2014/main" id="{3C69360B-7D23-4D3A-0CB3-5724D2DE1057}"/>
              </a:ext>
            </a:extLst>
          </p:cNvPr>
          <p:cNvSpPr>
            <a:spLocks noChangeArrowheads="1"/>
          </p:cNvSpPr>
          <p:nvPr/>
        </p:nvSpPr>
        <p:spPr bwMode="auto">
          <a:xfrm>
            <a:off x="26890093" y="12617033"/>
            <a:ext cx="3239928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sk-SK"/>
          </a:p>
        </p:txBody>
      </p:sp>
      <p:pic>
        <p:nvPicPr>
          <p:cNvPr id="32" name="Рисунок 31">
            <a:extLst>
              <a:ext uri="{FF2B5EF4-FFF2-40B4-BE49-F238E27FC236}">
                <a16:creationId xmlns:a16="http://schemas.microsoft.com/office/drawing/2014/main" id="{FF6D23FB-57E7-4AA2-8F5A-56B52E3AFD28}"/>
              </a:ext>
            </a:extLst>
          </p:cNvPr>
          <p:cNvPicPr/>
          <p:nvPr/>
        </p:nvPicPr>
        <p:blipFill rotWithShape="1">
          <a:blip r:embed="rId4"/>
          <a:srcRect l="6532"/>
          <a:stretch/>
        </p:blipFill>
        <p:spPr>
          <a:xfrm>
            <a:off x="21742234" y="13347818"/>
            <a:ext cx="4217669" cy="3177133"/>
          </a:xfrm>
          <a:prstGeom prst="rect">
            <a:avLst/>
          </a:prstGeom>
        </p:spPr>
      </p:pic>
      <p:sp>
        <p:nvSpPr>
          <p:cNvPr id="9" name="TextBox 8">
            <a:extLst>
              <a:ext uri="{FF2B5EF4-FFF2-40B4-BE49-F238E27FC236}">
                <a16:creationId xmlns:a16="http://schemas.microsoft.com/office/drawing/2014/main" id="{16DD6673-6EE7-49AE-98E0-3F395F483FB4}"/>
              </a:ext>
            </a:extLst>
          </p:cNvPr>
          <p:cNvSpPr txBox="1"/>
          <p:nvPr/>
        </p:nvSpPr>
        <p:spPr>
          <a:xfrm>
            <a:off x="21418859" y="16582836"/>
            <a:ext cx="4664501"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Fig. 1. The disc brake test bench (top view)</a:t>
            </a:r>
            <a:endParaRPr lang="ru-RU" sz="2800" dirty="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8C05BFDF-F20F-4132-B121-56415D335196}"/>
              </a:ext>
            </a:extLst>
          </p:cNvPr>
          <p:cNvSpPr txBox="1"/>
          <p:nvPr/>
        </p:nvSpPr>
        <p:spPr>
          <a:xfrm>
            <a:off x="1506172" y="13331287"/>
            <a:ext cx="10201796" cy="7632859"/>
          </a:xfrm>
          <a:prstGeom prst="rect">
            <a:avLst/>
          </a:prstGeom>
          <a:noFill/>
        </p:spPr>
        <p:txBody>
          <a:bodyPr wrap="square" rtlCol="0">
            <a:spAutoFit/>
          </a:bodyPr>
          <a:lstStyle/>
          <a:p>
            <a:pPr algn="just"/>
            <a:r>
              <a:rPr lang="en-US" sz="3500" dirty="0">
                <a:latin typeface="Arial" panose="020B0604020202020204" pitchFamily="34" charset="0"/>
                <a:cs typeface="Arial" panose="020B0604020202020204" pitchFamily="34" charset="0"/>
              </a:rPr>
              <a:t>For the purpose of experimental testing of disc brakes, a special stand was used in the laboratory of the Department of Transport and Handling Machines at the University of Zilina (Fig. 1).</a:t>
            </a:r>
          </a:p>
          <a:p>
            <a:pPr algn="just"/>
            <a:r>
              <a:rPr lang="en-US" sz="3500" dirty="0">
                <a:latin typeface="Arial" panose="020B0604020202020204" pitchFamily="34" charset="0"/>
                <a:cs typeface="Arial" panose="020B0604020202020204" pitchFamily="34" charset="0"/>
              </a:rPr>
              <a:t>Air was supplied to the disk through the air pipe (Fig. 2).The parameters of air movement in the air pipe were determined by means of a simulation conducted in ANSYS in which FLOW-SIMULATION was implemented. The initial stage of the calculations included the assignment of the appropriate surfaces of the air pipe (Fig. 3), which were corresponded with the air inlet, air movement between individual components, the air outlet, and air pipe walls.</a:t>
            </a:r>
            <a:endParaRPr lang="ru-RU" sz="3500" dirty="0">
              <a:latin typeface="Arial" panose="020B0604020202020204" pitchFamily="34" charset="0"/>
              <a:cs typeface="Arial" panose="020B0604020202020204" pitchFamily="34" charset="0"/>
            </a:endParaRPr>
          </a:p>
        </p:txBody>
      </p:sp>
      <p:pic>
        <p:nvPicPr>
          <p:cNvPr id="42" name="Рисунок 41">
            <a:extLst>
              <a:ext uri="{FF2B5EF4-FFF2-40B4-BE49-F238E27FC236}">
                <a16:creationId xmlns:a16="http://schemas.microsoft.com/office/drawing/2014/main" id="{5F770FC3-B95D-4135-B299-A9864625F84B}"/>
              </a:ext>
            </a:extLst>
          </p:cNvPr>
          <p:cNvPicPr/>
          <p:nvPr/>
        </p:nvPicPr>
        <p:blipFill>
          <a:blip r:embed="rId5" cstate="print">
            <a:extLst>
              <a:ext uri="{28A0092B-C50C-407E-A947-70E740481C1C}">
                <a14:useLocalDpi xmlns:a14="http://schemas.microsoft.com/office/drawing/2010/main" val="0"/>
              </a:ext>
            </a:extLst>
          </a:blip>
          <a:srcRect l="20440" t="16952" r="2431" b="26857"/>
          <a:stretch>
            <a:fillRect/>
          </a:stretch>
        </p:blipFill>
        <p:spPr bwMode="auto">
          <a:xfrm>
            <a:off x="21798923" y="17594828"/>
            <a:ext cx="4100903" cy="2282293"/>
          </a:xfrm>
          <a:prstGeom prst="rect">
            <a:avLst/>
          </a:prstGeom>
          <a:ln>
            <a:noFill/>
          </a:ln>
          <a:extLst>
            <a:ext uri="{53640926-AAD7-44D8-BBD7-CCE9431645EC}">
              <a14:shadowObscured xmlns:a14="http://schemas.microsoft.com/office/drawing/2010/main"/>
            </a:ext>
          </a:extLst>
        </p:spPr>
      </p:pic>
      <p:sp>
        <p:nvSpPr>
          <p:cNvPr id="45" name="TextBox 44">
            <a:extLst>
              <a:ext uri="{FF2B5EF4-FFF2-40B4-BE49-F238E27FC236}">
                <a16:creationId xmlns:a16="http://schemas.microsoft.com/office/drawing/2014/main" id="{AFDCD575-3A0A-4830-9220-AF0328B5FEAF}"/>
              </a:ext>
            </a:extLst>
          </p:cNvPr>
          <p:cNvSpPr txBox="1"/>
          <p:nvPr/>
        </p:nvSpPr>
        <p:spPr>
          <a:xfrm>
            <a:off x="21742234" y="19877121"/>
            <a:ext cx="4157592"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Fig. 2. The air pipe of the test bench.</a:t>
            </a:r>
            <a:endParaRPr lang="ru-RU" sz="2800" dirty="0">
              <a:latin typeface="Arial" panose="020B0604020202020204" pitchFamily="34" charset="0"/>
              <a:cs typeface="Arial" panose="020B0604020202020204" pitchFamily="34" charset="0"/>
            </a:endParaRPr>
          </a:p>
        </p:txBody>
      </p:sp>
      <p:pic>
        <p:nvPicPr>
          <p:cNvPr id="46" name="Рисунок 45" descr="Изображение выглядит как текст, компьютер, программное обеспечение, Мультимедийное программное обеспечение&#10;&#10;Автоматически созданное описание">
            <a:extLst>
              <a:ext uri="{FF2B5EF4-FFF2-40B4-BE49-F238E27FC236}">
                <a16:creationId xmlns:a16="http://schemas.microsoft.com/office/drawing/2014/main" id="{67683913-41AB-4031-B217-8D49F81040F5}"/>
              </a:ext>
            </a:extLst>
          </p:cNvPr>
          <p:cNvPicPr/>
          <p:nvPr/>
        </p:nvPicPr>
        <p:blipFill>
          <a:blip r:embed="rId6"/>
          <a:srcRect l="45951" t="16749" r="33388" b="51956"/>
          <a:stretch>
            <a:fillRect/>
          </a:stretch>
        </p:blipFill>
        <p:spPr bwMode="auto">
          <a:xfrm>
            <a:off x="26283278" y="13466606"/>
            <a:ext cx="4664501" cy="3116229"/>
          </a:xfrm>
          <a:prstGeom prst="rect">
            <a:avLst/>
          </a:prstGeom>
          <a:ln>
            <a:noFill/>
          </a:ln>
          <a:extLst>
            <a:ext uri="{53640926-AAD7-44D8-BBD7-CCE9431645EC}">
              <a14:shadowObscured xmlns:a14="http://schemas.microsoft.com/office/drawing/2010/main"/>
            </a:ext>
          </a:extLst>
        </p:spPr>
      </p:pic>
      <p:sp>
        <p:nvSpPr>
          <p:cNvPr id="48" name="TextBox 47">
            <a:extLst>
              <a:ext uri="{FF2B5EF4-FFF2-40B4-BE49-F238E27FC236}">
                <a16:creationId xmlns:a16="http://schemas.microsoft.com/office/drawing/2014/main" id="{642C754C-CE71-4CA9-9BAE-16C67C8EE69E}"/>
              </a:ext>
            </a:extLst>
          </p:cNvPr>
          <p:cNvSpPr txBox="1"/>
          <p:nvPr/>
        </p:nvSpPr>
        <p:spPr>
          <a:xfrm>
            <a:off x="26279890" y="16660742"/>
            <a:ext cx="4667889"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Fig. 3. The assignment of surfaces</a:t>
            </a:r>
            <a:endParaRPr lang="ru-RU" sz="2800" dirty="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68DDEDB6-DDA2-4193-9790-2BB9B773C289}"/>
              </a:ext>
            </a:extLst>
          </p:cNvPr>
          <p:cNvSpPr txBox="1"/>
          <p:nvPr/>
        </p:nvSpPr>
        <p:spPr>
          <a:xfrm>
            <a:off x="11836272" y="13343910"/>
            <a:ext cx="9762733" cy="6555641"/>
          </a:xfrm>
          <a:prstGeom prst="rect">
            <a:avLst/>
          </a:prstGeom>
          <a:noFill/>
        </p:spPr>
        <p:txBody>
          <a:bodyPr wrap="square" rtlCol="0">
            <a:spAutoFit/>
          </a:bodyPr>
          <a:lstStyle/>
          <a:p>
            <a:pPr algn="just"/>
            <a:r>
              <a:rPr lang="en-US" sz="3500" dirty="0">
                <a:latin typeface="Arial" panose="020B0604020202020204" pitchFamily="34" charset="0"/>
                <a:cs typeface="Arial" panose="020B0604020202020204" pitchFamily="34" charset="0"/>
              </a:rPr>
              <a:t>The next stage of the calculations included the development of a finite element model of the air pipe using tetrahedra the optimal number of which was calculated by the graphic analytical method. The maximum size of the mesh element was 0.11 mm, and the minimum size was 0.004 mm. The design diagram of the air pipe is shown in Fig. 4. The air inlet to the pipe is shown in blue, and the outlet is shown in red.</a:t>
            </a:r>
          </a:p>
          <a:p>
            <a:pPr algn="just"/>
            <a:r>
              <a:rPr lang="en-US" sz="3500" dirty="0">
                <a:latin typeface="Arial" panose="020B0604020202020204" pitchFamily="34" charset="0"/>
                <a:cs typeface="Arial" panose="020B0604020202020204" pitchFamily="34" charset="0"/>
              </a:rPr>
              <a:t>At subsequent stages of the study, the authors plan to conduct full-scale tests to determine the air parameters during its flow in the pipeline.</a:t>
            </a:r>
            <a:endParaRPr lang="ru-RU" sz="3500" dirty="0">
              <a:latin typeface="Arial" panose="020B0604020202020204" pitchFamily="34" charset="0"/>
              <a:cs typeface="Arial" panose="020B0604020202020204" pitchFamily="34" charset="0"/>
            </a:endParaRPr>
          </a:p>
        </p:txBody>
      </p:sp>
      <p:pic>
        <p:nvPicPr>
          <p:cNvPr id="50" name="Рисунок 49" descr="Изображение выглядит как текст, программное обеспечение, Мультимедийное программное обеспечение, Графическое программное обеспечение&#10;&#10;Автоматически созданное описание">
            <a:extLst>
              <a:ext uri="{FF2B5EF4-FFF2-40B4-BE49-F238E27FC236}">
                <a16:creationId xmlns:a16="http://schemas.microsoft.com/office/drawing/2014/main" id="{AD5035E9-C9C7-436C-B728-5FC66FB10C45}"/>
              </a:ext>
            </a:extLst>
          </p:cNvPr>
          <p:cNvPicPr/>
          <p:nvPr/>
        </p:nvPicPr>
        <p:blipFill>
          <a:blip r:embed="rId7"/>
          <a:srcRect l="69421" t="38347" r="9753" b="35648"/>
          <a:stretch>
            <a:fillRect/>
          </a:stretch>
        </p:blipFill>
        <p:spPr bwMode="auto">
          <a:xfrm>
            <a:off x="26224080" y="17639301"/>
            <a:ext cx="4767771" cy="2237805"/>
          </a:xfrm>
          <a:prstGeom prst="rect">
            <a:avLst/>
          </a:prstGeom>
          <a:ln>
            <a:noFill/>
          </a:ln>
          <a:extLst>
            <a:ext uri="{53640926-AAD7-44D8-BBD7-CCE9431645EC}">
              <a14:shadowObscured xmlns:a14="http://schemas.microsoft.com/office/drawing/2010/main"/>
            </a:ext>
          </a:extLst>
        </p:spPr>
      </p:pic>
      <p:sp>
        <p:nvSpPr>
          <p:cNvPr id="52" name="TextBox 51">
            <a:extLst>
              <a:ext uri="{FF2B5EF4-FFF2-40B4-BE49-F238E27FC236}">
                <a16:creationId xmlns:a16="http://schemas.microsoft.com/office/drawing/2014/main" id="{AE5FB2BF-47F9-4DED-836A-67F1E652A727}"/>
              </a:ext>
            </a:extLst>
          </p:cNvPr>
          <p:cNvSpPr txBox="1"/>
          <p:nvPr/>
        </p:nvSpPr>
        <p:spPr>
          <a:xfrm>
            <a:off x="26174606" y="19822080"/>
            <a:ext cx="4544693"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Fig. 4. The design diagram of the air pipe.</a:t>
            </a:r>
            <a:endParaRPr lang="ru-RU" sz="2800" dirty="0">
              <a:latin typeface="Arial" panose="020B0604020202020204" pitchFamily="34" charset="0"/>
              <a:cs typeface="Arial" panose="020B0604020202020204" pitchFamily="34" charset="0"/>
            </a:endParaRPr>
          </a:p>
        </p:txBody>
      </p:sp>
      <p:pic>
        <p:nvPicPr>
          <p:cNvPr id="54" name="Рисунок 53">
            <a:extLst>
              <a:ext uri="{FF2B5EF4-FFF2-40B4-BE49-F238E27FC236}">
                <a16:creationId xmlns:a16="http://schemas.microsoft.com/office/drawing/2014/main" id="{4C140A6B-C835-4D10-AB1B-B1201509BCC8}"/>
              </a:ext>
            </a:extLst>
          </p:cNvPr>
          <p:cNvPicPr>
            <a:picLocks noChangeAspect="1"/>
          </p:cNvPicPr>
          <p:nvPr/>
        </p:nvPicPr>
        <p:blipFill>
          <a:blip r:embed="rId8"/>
          <a:stretch>
            <a:fillRect/>
          </a:stretch>
        </p:blipFill>
        <p:spPr>
          <a:xfrm>
            <a:off x="15061536" y="22285954"/>
            <a:ext cx="5050636" cy="3019785"/>
          </a:xfrm>
          <a:prstGeom prst="rect">
            <a:avLst/>
          </a:prstGeom>
        </p:spPr>
      </p:pic>
      <p:pic>
        <p:nvPicPr>
          <p:cNvPr id="55" name="Рисунок 54">
            <a:extLst>
              <a:ext uri="{FF2B5EF4-FFF2-40B4-BE49-F238E27FC236}">
                <a16:creationId xmlns:a16="http://schemas.microsoft.com/office/drawing/2014/main" id="{40FB1BEE-7C04-4431-9C80-B301326D3F79}"/>
              </a:ext>
            </a:extLst>
          </p:cNvPr>
          <p:cNvPicPr>
            <a:picLocks noChangeAspect="1"/>
          </p:cNvPicPr>
          <p:nvPr/>
        </p:nvPicPr>
        <p:blipFill>
          <a:blip r:embed="rId9"/>
          <a:stretch>
            <a:fillRect/>
          </a:stretch>
        </p:blipFill>
        <p:spPr>
          <a:xfrm>
            <a:off x="15061536" y="25471419"/>
            <a:ext cx="5091819" cy="3327824"/>
          </a:xfrm>
          <a:prstGeom prst="rect">
            <a:avLst/>
          </a:prstGeom>
        </p:spPr>
      </p:pic>
      <p:pic>
        <p:nvPicPr>
          <p:cNvPr id="56" name="Рисунок 55">
            <a:extLst>
              <a:ext uri="{FF2B5EF4-FFF2-40B4-BE49-F238E27FC236}">
                <a16:creationId xmlns:a16="http://schemas.microsoft.com/office/drawing/2014/main" id="{68235959-7F4F-4DB1-BFC3-D64F2DBEE89C}"/>
              </a:ext>
            </a:extLst>
          </p:cNvPr>
          <p:cNvPicPr/>
          <p:nvPr/>
        </p:nvPicPr>
        <p:blipFill>
          <a:blip r:embed="rId10"/>
          <a:stretch>
            <a:fillRect/>
          </a:stretch>
        </p:blipFill>
        <p:spPr>
          <a:xfrm>
            <a:off x="15061536" y="29035671"/>
            <a:ext cx="5091819" cy="3092871"/>
          </a:xfrm>
          <a:prstGeom prst="rect">
            <a:avLst/>
          </a:prstGeom>
        </p:spPr>
      </p:pic>
      <p:sp>
        <p:nvSpPr>
          <p:cNvPr id="57" name="TextBox 56">
            <a:extLst>
              <a:ext uri="{FF2B5EF4-FFF2-40B4-BE49-F238E27FC236}">
                <a16:creationId xmlns:a16="http://schemas.microsoft.com/office/drawing/2014/main" id="{CAA34605-993D-4F6C-BB82-C1F44B603702}"/>
              </a:ext>
            </a:extLst>
          </p:cNvPr>
          <p:cNvSpPr txBox="1"/>
          <p:nvPr/>
        </p:nvSpPr>
        <p:spPr>
          <a:xfrm>
            <a:off x="14684500" y="32128542"/>
            <a:ext cx="5778318" cy="1200329"/>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Fig. 5. The dependence of air parameters on air temperature (a) pressure; (b) velocity; (c) turbulence.</a:t>
            </a:r>
            <a:endParaRPr lang="ru-RU" sz="240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B4D9163E-6848-4CB2-B6F4-05801BA388F6}"/>
              </a:ext>
            </a:extLst>
          </p:cNvPr>
          <p:cNvSpPr txBox="1"/>
          <p:nvPr/>
        </p:nvSpPr>
        <p:spPr>
          <a:xfrm>
            <a:off x="21414987" y="22301210"/>
            <a:ext cx="8319048"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Table 1. The air parameters..</a:t>
            </a:r>
            <a:endParaRPr lang="ru-RU" sz="2400" dirty="0">
              <a:latin typeface="Arial" panose="020B0604020202020204" pitchFamily="34" charset="0"/>
              <a:cs typeface="Arial" panose="020B0604020202020204" pitchFamily="34" charset="0"/>
            </a:endParaRPr>
          </a:p>
        </p:txBody>
      </p:sp>
      <p:pic>
        <p:nvPicPr>
          <p:cNvPr id="65" name="Рисунок 64">
            <a:extLst>
              <a:ext uri="{FF2B5EF4-FFF2-40B4-BE49-F238E27FC236}">
                <a16:creationId xmlns:a16="http://schemas.microsoft.com/office/drawing/2014/main" id="{1AB0FC75-4D49-498B-9BC4-AB23217DE953}"/>
              </a:ext>
            </a:extLst>
          </p:cNvPr>
          <p:cNvPicPr>
            <a:picLocks noChangeAspect="1"/>
          </p:cNvPicPr>
          <p:nvPr/>
        </p:nvPicPr>
        <p:blipFill>
          <a:blip r:embed="rId11"/>
          <a:stretch>
            <a:fillRect/>
          </a:stretch>
        </p:blipFill>
        <p:spPr>
          <a:xfrm>
            <a:off x="20760987" y="22935423"/>
            <a:ext cx="9861669" cy="3168121"/>
          </a:xfrm>
          <a:prstGeom prst="rect">
            <a:avLst/>
          </a:prstGeom>
        </p:spPr>
      </p:pic>
      <p:pic>
        <p:nvPicPr>
          <p:cNvPr id="66" name="Рисунок 65">
            <a:extLst>
              <a:ext uri="{FF2B5EF4-FFF2-40B4-BE49-F238E27FC236}">
                <a16:creationId xmlns:a16="http://schemas.microsoft.com/office/drawing/2014/main" id="{3E8CCF62-10F4-4F2D-8B0D-2D71E12FC3B8}"/>
              </a:ext>
            </a:extLst>
          </p:cNvPr>
          <p:cNvPicPr>
            <a:picLocks noChangeAspect="1"/>
          </p:cNvPicPr>
          <p:nvPr/>
        </p:nvPicPr>
        <p:blipFill>
          <a:blip r:embed="rId12"/>
          <a:stretch>
            <a:fillRect/>
          </a:stretch>
        </p:blipFill>
        <p:spPr>
          <a:xfrm>
            <a:off x="20783521" y="26448639"/>
            <a:ext cx="9698269" cy="5036953"/>
          </a:xfrm>
          <a:prstGeom prst="rect">
            <a:avLst/>
          </a:prstGeom>
        </p:spPr>
      </p:pic>
      <p:sp>
        <p:nvSpPr>
          <p:cNvPr id="67" name="TextBox 66">
            <a:extLst>
              <a:ext uri="{FF2B5EF4-FFF2-40B4-BE49-F238E27FC236}">
                <a16:creationId xmlns:a16="http://schemas.microsoft.com/office/drawing/2014/main" id="{EBBD374C-C3F1-4E98-9CAB-DFDEE63C8C52}"/>
              </a:ext>
            </a:extLst>
          </p:cNvPr>
          <p:cNvSpPr txBox="1"/>
          <p:nvPr/>
        </p:nvSpPr>
        <p:spPr>
          <a:xfrm>
            <a:off x="21414987" y="31633093"/>
            <a:ext cx="8319048"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Fig. 6. The air velocity in the air pipe</a:t>
            </a:r>
            <a:endParaRPr lang="ru-RU"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121</TotalTime>
  <Words>998</Words>
  <Application>Microsoft Office PowerPoint</Application>
  <PresentationFormat>Произвольный</PresentationFormat>
  <Paragraphs>44</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Aptos</vt:lpstr>
      <vt:lpstr>Aptos Display</vt:lpstr>
      <vt:lpstr>Arial</vt:lpstr>
      <vt:lpstr>Times New Roman</vt:lpstr>
      <vt:lpstr>Motív Office</vt:lpstr>
      <vt:lpstr>The influence of air parameters on the indicators of air movement in the air pipe of a brake test bench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influence of air parameters on the indicators of air movement in the air pipe of a brake test bench</dc:title>
  <dc:creator>Katarína Poláčková</dc:creator>
  <cp:lastModifiedBy>User</cp:lastModifiedBy>
  <cp:revision>11</cp:revision>
  <dcterms:created xsi:type="dcterms:W3CDTF">2024-08-16T05:44:32Z</dcterms:created>
  <dcterms:modified xsi:type="dcterms:W3CDTF">2025-03-25T07:38:45Z</dcterms:modified>
</cp:coreProperties>
</file>