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862" autoAdjust="0"/>
  </p:normalViewPr>
  <p:slideViewPr>
    <p:cSldViewPr snapToGrid="0">
      <p:cViewPr>
        <p:scale>
          <a:sx n="33" d="100"/>
          <a:sy n="33" d="100"/>
        </p:scale>
        <p:origin x="1422"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abcd!$M$6</c:f>
              <c:strCache>
                <c:ptCount val="1"/>
                <c:pt idx="0">
                  <c:v>S30</c:v>
                </c:pt>
              </c:strCache>
            </c:strRef>
          </c:tx>
          <c:spPr>
            <a:ln w="57150" cap="rnd">
              <a:solidFill>
                <a:schemeClr val="accent1"/>
              </a:solidFill>
              <a:round/>
            </a:ln>
            <a:effectLst/>
          </c:spPr>
          <c:marker>
            <c:symbol val="circle"/>
            <c:size val="3"/>
            <c:spPr>
              <a:solidFill>
                <a:schemeClr val="accent1"/>
              </a:solidFill>
              <a:ln w="57150">
                <a:solidFill>
                  <a:schemeClr val="accent1"/>
                </a:solidFill>
              </a:ln>
              <a:effectLst/>
            </c:spPr>
          </c:marker>
          <c:xVal>
            <c:numRef>
              <c:f>abcd!$L$7:$L$85</c:f>
              <c:numCache>
                <c:formatCode>General</c:formatCode>
                <c:ptCount val="79"/>
                <c:pt idx="0">
                  <c:v>100</c:v>
                </c:pt>
                <c:pt idx="1">
                  <c:v>150</c:v>
                </c:pt>
                <c:pt idx="2">
                  <c:v>200</c:v>
                </c:pt>
                <c:pt idx="3">
                  <c:v>250</c:v>
                </c:pt>
                <c:pt idx="4">
                  <c:v>300</c:v>
                </c:pt>
                <c:pt idx="5">
                  <c:v>350</c:v>
                </c:pt>
                <c:pt idx="6">
                  <c:v>400</c:v>
                </c:pt>
                <c:pt idx="7">
                  <c:v>450</c:v>
                </c:pt>
                <c:pt idx="8">
                  <c:v>500</c:v>
                </c:pt>
                <c:pt idx="9">
                  <c:v>550</c:v>
                </c:pt>
                <c:pt idx="10">
                  <c:v>600</c:v>
                </c:pt>
                <c:pt idx="11">
                  <c:v>650</c:v>
                </c:pt>
                <c:pt idx="12">
                  <c:v>700</c:v>
                </c:pt>
                <c:pt idx="13">
                  <c:v>750</c:v>
                </c:pt>
                <c:pt idx="14">
                  <c:v>800</c:v>
                </c:pt>
                <c:pt idx="15">
                  <c:v>850</c:v>
                </c:pt>
                <c:pt idx="16">
                  <c:v>900</c:v>
                </c:pt>
                <c:pt idx="17">
                  <c:v>950</c:v>
                </c:pt>
                <c:pt idx="18">
                  <c:v>1000</c:v>
                </c:pt>
                <c:pt idx="19">
                  <c:v>1050</c:v>
                </c:pt>
                <c:pt idx="20">
                  <c:v>1100</c:v>
                </c:pt>
                <c:pt idx="21">
                  <c:v>1150</c:v>
                </c:pt>
                <c:pt idx="22">
                  <c:v>1200</c:v>
                </c:pt>
                <c:pt idx="23">
                  <c:v>1250</c:v>
                </c:pt>
                <c:pt idx="24">
                  <c:v>1300</c:v>
                </c:pt>
                <c:pt idx="25">
                  <c:v>1350</c:v>
                </c:pt>
                <c:pt idx="26">
                  <c:v>1400</c:v>
                </c:pt>
                <c:pt idx="27">
                  <c:v>1450</c:v>
                </c:pt>
                <c:pt idx="28">
                  <c:v>1500</c:v>
                </c:pt>
                <c:pt idx="29">
                  <c:v>1550</c:v>
                </c:pt>
                <c:pt idx="30">
                  <c:v>1600</c:v>
                </c:pt>
                <c:pt idx="31">
                  <c:v>1650</c:v>
                </c:pt>
                <c:pt idx="32">
                  <c:v>1700</c:v>
                </c:pt>
                <c:pt idx="33">
                  <c:v>1750</c:v>
                </c:pt>
                <c:pt idx="34">
                  <c:v>1800</c:v>
                </c:pt>
                <c:pt idx="35">
                  <c:v>1850</c:v>
                </c:pt>
                <c:pt idx="36">
                  <c:v>1900</c:v>
                </c:pt>
                <c:pt idx="37">
                  <c:v>1950</c:v>
                </c:pt>
                <c:pt idx="38">
                  <c:v>2000</c:v>
                </c:pt>
                <c:pt idx="39">
                  <c:v>2050</c:v>
                </c:pt>
                <c:pt idx="40">
                  <c:v>2100</c:v>
                </c:pt>
                <c:pt idx="41">
                  <c:v>2150</c:v>
                </c:pt>
                <c:pt idx="42">
                  <c:v>2200</c:v>
                </c:pt>
                <c:pt idx="43">
                  <c:v>2250</c:v>
                </c:pt>
                <c:pt idx="44">
                  <c:v>2300</c:v>
                </c:pt>
                <c:pt idx="45">
                  <c:v>2350</c:v>
                </c:pt>
                <c:pt idx="46">
                  <c:v>2400</c:v>
                </c:pt>
                <c:pt idx="47">
                  <c:v>2450</c:v>
                </c:pt>
                <c:pt idx="48">
                  <c:v>2500</c:v>
                </c:pt>
                <c:pt idx="49">
                  <c:v>2550</c:v>
                </c:pt>
                <c:pt idx="50">
                  <c:v>2600</c:v>
                </c:pt>
                <c:pt idx="51">
                  <c:v>2650</c:v>
                </c:pt>
                <c:pt idx="52">
                  <c:v>2700</c:v>
                </c:pt>
                <c:pt idx="53">
                  <c:v>2750</c:v>
                </c:pt>
                <c:pt idx="54">
                  <c:v>2800</c:v>
                </c:pt>
                <c:pt idx="55">
                  <c:v>2850</c:v>
                </c:pt>
                <c:pt idx="56">
                  <c:v>2900</c:v>
                </c:pt>
                <c:pt idx="57">
                  <c:v>2950</c:v>
                </c:pt>
                <c:pt idx="58">
                  <c:v>3000</c:v>
                </c:pt>
                <c:pt idx="59">
                  <c:v>3050</c:v>
                </c:pt>
                <c:pt idx="60">
                  <c:v>3100</c:v>
                </c:pt>
                <c:pt idx="61">
                  <c:v>3150</c:v>
                </c:pt>
                <c:pt idx="62">
                  <c:v>3200</c:v>
                </c:pt>
                <c:pt idx="63">
                  <c:v>3250</c:v>
                </c:pt>
                <c:pt idx="64">
                  <c:v>3300</c:v>
                </c:pt>
                <c:pt idx="65">
                  <c:v>3350</c:v>
                </c:pt>
                <c:pt idx="66">
                  <c:v>3400</c:v>
                </c:pt>
                <c:pt idx="67">
                  <c:v>3450</c:v>
                </c:pt>
                <c:pt idx="68">
                  <c:v>3500</c:v>
                </c:pt>
                <c:pt idx="69">
                  <c:v>3550</c:v>
                </c:pt>
                <c:pt idx="70">
                  <c:v>3600</c:v>
                </c:pt>
                <c:pt idx="71">
                  <c:v>3650</c:v>
                </c:pt>
                <c:pt idx="72">
                  <c:v>3700</c:v>
                </c:pt>
                <c:pt idx="73">
                  <c:v>3750</c:v>
                </c:pt>
                <c:pt idx="74">
                  <c:v>3800</c:v>
                </c:pt>
                <c:pt idx="75">
                  <c:v>3850</c:v>
                </c:pt>
                <c:pt idx="76">
                  <c:v>3900</c:v>
                </c:pt>
                <c:pt idx="77">
                  <c:v>3950</c:v>
                </c:pt>
                <c:pt idx="78">
                  <c:v>4000</c:v>
                </c:pt>
              </c:numCache>
            </c:numRef>
          </c:xVal>
          <c:yVal>
            <c:numRef>
              <c:f>abcd!$M$7:$M$85</c:f>
              <c:numCache>
                <c:formatCode>General</c:formatCode>
                <c:ptCount val="79"/>
                <c:pt idx="0">
                  <c:v>2.9</c:v>
                </c:pt>
                <c:pt idx="1">
                  <c:v>2.9</c:v>
                </c:pt>
                <c:pt idx="2">
                  <c:v>3</c:v>
                </c:pt>
                <c:pt idx="3">
                  <c:v>3</c:v>
                </c:pt>
                <c:pt idx="4">
                  <c:v>3.1</c:v>
                </c:pt>
                <c:pt idx="5">
                  <c:v>3.1</c:v>
                </c:pt>
                <c:pt idx="6">
                  <c:v>3.1</c:v>
                </c:pt>
                <c:pt idx="7">
                  <c:v>3.2</c:v>
                </c:pt>
                <c:pt idx="8">
                  <c:v>3.2</c:v>
                </c:pt>
                <c:pt idx="9">
                  <c:v>3.3</c:v>
                </c:pt>
                <c:pt idx="10">
                  <c:v>3.4</c:v>
                </c:pt>
                <c:pt idx="11">
                  <c:v>3.4</c:v>
                </c:pt>
                <c:pt idx="12">
                  <c:v>3.5</c:v>
                </c:pt>
                <c:pt idx="13">
                  <c:v>3.6</c:v>
                </c:pt>
                <c:pt idx="14">
                  <c:v>3.7</c:v>
                </c:pt>
                <c:pt idx="15">
                  <c:v>3.8</c:v>
                </c:pt>
                <c:pt idx="16">
                  <c:v>3.8</c:v>
                </c:pt>
                <c:pt idx="17">
                  <c:v>3.9</c:v>
                </c:pt>
                <c:pt idx="18">
                  <c:v>4</c:v>
                </c:pt>
                <c:pt idx="19">
                  <c:v>4.0999999999999996</c:v>
                </c:pt>
                <c:pt idx="20">
                  <c:v>4.2</c:v>
                </c:pt>
                <c:pt idx="21">
                  <c:v>4.3</c:v>
                </c:pt>
                <c:pt idx="22">
                  <c:v>4.4000000000000004</c:v>
                </c:pt>
                <c:pt idx="23">
                  <c:v>4.5</c:v>
                </c:pt>
                <c:pt idx="24">
                  <c:v>4.7</c:v>
                </c:pt>
                <c:pt idx="25">
                  <c:v>4.8</c:v>
                </c:pt>
                <c:pt idx="26">
                  <c:v>4.9000000000000004</c:v>
                </c:pt>
                <c:pt idx="27">
                  <c:v>5.0999999999999996</c:v>
                </c:pt>
                <c:pt idx="28">
                  <c:v>5.2</c:v>
                </c:pt>
                <c:pt idx="29">
                  <c:v>5.3</c:v>
                </c:pt>
                <c:pt idx="30">
                  <c:v>5.5</c:v>
                </c:pt>
                <c:pt idx="31">
                  <c:v>5.7</c:v>
                </c:pt>
                <c:pt idx="32">
                  <c:v>5.9</c:v>
                </c:pt>
                <c:pt idx="33">
                  <c:v>6</c:v>
                </c:pt>
                <c:pt idx="34">
                  <c:v>6.3</c:v>
                </c:pt>
                <c:pt idx="35">
                  <c:v>6.5</c:v>
                </c:pt>
                <c:pt idx="36">
                  <c:v>6.7</c:v>
                </c:pt>
                <c:pt idx="37">
                  <c:v>7</c:v>
                </c:pt>
                <c:pt idx="38">
                  <c:v>7.2</c:v>
                </c:pt>
                <c:pt idx="39">
                  <c:v>7.5</c:v>
                </c:pt>
                <c:pt idx="40">
                  <c:v>7.8</c:v>
                </c:pt>
                <c:pt idx="41">
                  <c:v>8.1</c:v>
                </c:pt>
                <c:pt idx="42">
                  <c:v>8.5</c:v>
                </c:pt>
                <c:pt idx="43">
                  <c:v>8.9</c:v>
                </c:pt>
                <c:pt idx="44">
                  <c:v>9.3000000000000007</c:v>
                </c:pt>
                <c:pt idx="45">
                  <c:v>9.8000000000000007</c:v>
                </c:pt>
                <c:pt idx="46">
                  <c:v>10.3</c:v>
                </c:pt>
                <c:pt idx="47">
                  <c:v>10.9</c:v>
                </c:pt>
                <c:pt idx="48">
                  <c:v>11.6</c:v>
                </c:pt>
                <c:pt idx="49">
                  <c:v>12.3</c:v>
                </c:pt>
                <c:pt idx="50">
                  <c:v>13.1</c:v>
                </c:pt>
                <c:pt idx="51">
                  <c:v>14</c:v>
                </c:pt>
                <c:pt idx="52">
                  <c:v>15.1</c:v>
                </c:pt>
                <c:pt idx="53">
                  <c:v>16.100000000000001</c:v>
                </c:pt>
                <c:pt idx="54">
                  <c:v>17.399999999999999</c:v>
                </c:pt>
                <c:pt idx="55">
                  <c:v>19.2</c:v>
                </c:pt>
                <c:pt idx="56">
                  <c:v>21.1</c:v>
                </c:pt>
                <c:pt idx="57">
                  <c:v>23.5</c:v>
                </c:pt>
                <c:pt idx="58">
                  <c:v>26.5</c:v>
                </c:pt>
                <c:pt idx="59">
                  <c:v>30.2</c:v>
                </c:pt>
                <c:pt idx="60">
                  <c:v>34.700000000000003</c:v>
                </c:pt>
                <c:pt idx="61">
                  <c:v>41.1</c:v>
                </c:pt>
                <c:pt idx="62">
                  <c:v>49.2</c:v>
                </c:pt>
                <c:pt idx="63">
                  <c:v>61.1</c:v>
                </c:pt>
                <c:pt idx="64">
                  <c:v>77.900000000000006</c:v>
                </c:pt>
                <c:pt idx="65">
                  <c:v>95.5</c:v>
                </c:pt>
                <c:pt idx="66">
                  <c:v>123.1</c:v>
                </c:pt>
                <c:pt idx="67">
                  <c:v>157.69999999999999</c:v>
                </c:pt>
                <c:pt idx="68">
                  <c:v>198.8</c:v>
                </c:pt>
                <c:pt idx="69">
                  <c:v>248.1</c:v>
                </c:pt>
                <c:pt idx="70">
                  <c:v>295.60000000000002</c:v>
                </c:pt>
                <c:pt idx="71">
                  <c:v>349.7</c:v>
                </c:pt>
                <c:pt idx="72">
                  <c:v>406.8</c:v>
                </c:pt>
                <c:pt idx="73">
                  <c:v>466.7</c:v>
                </c:pt>
                <c:pt idx="74">
                  <c:v>529.20000000000005</c:v>
                </c:pt>
                <c:pt idx="75">
                  <c:v>594.29999999999995</c:v>
                </c:pt>
                <c:pt idx="76">
                  <c:v>657.1</c:v>
                </c:pt>
                <c:pt idx="77">
                  <c:v>716.4</c:v>
                </c:pt>
                <c:pt idx="78">
                  <c:v>783.4</c:v>
                </c:pt>
              </c:numCache>
            </c:numRef>
          </c:yVal>
          <c:smooth val="0"/>
          <c:extLst>
            <c:ext xmlns:c16="http://schemas.microsoft.com/office/drawing/2014/chart" uri="{C3380CC4-5D6E-409C-BE32-E72D297353CC}">
              <c16:uniqueId val="{00000000-D866-40D1-96C5-69CDA43ADC52}"/>
            </c:ext>
          </c:extLst>
        </c:ser>
        <c:ser>
          <c:idx val="1"/>
          <c:order val="1"/>
          <c:tx>
            <c:strRef>
              <c:f>abcd!$N$6</c:f>
              <c:strCache>
                <c:ptCount val="1"/>
                <c:pt idx="0">
                  <c:v>S40</c:v>
                </c:pt>
              </c:strCache>
            </c:strRef>
          </c:tx>
          <c:spPr>
            <a:ln w="57150" cap="rnd">
              <a:solidFill>
                <a:schemeClr val="accent2"/>
              </a:solidFill>
              <a:round/>
            </a:ln>
            <a:effectLst/>
          </c:spPr>
          <c:marker>
            <c:symbol val="circle"/>
            <c:size val="3"/>
            <c:spPr>
              <a:solidFill>
                <a:schemeClr val="accent2"/>
              </a:solidFill>
              <a:ln w="57150">
                <a:solidFill>
                  <a:schemeClr val="accent2"/>
                </a:solidFill>
              </a:ln>
              <a:effectLst/>
            </c:spPr>
          </c:marker>
          <c:xVal>
            <c:numRef>
              <c:f>abcd!$L$7:$L$85</c:f>
              <c:numCache>
                <c:formatCode>General</c:formatCode>
                <c:ptCount val="79"/>
                <c:pt idx="0">
                  <c:v>100</c:v>
                </c:pt>
                <c:pt idx="1">
                  <c:v>150</c:v>
                </c:pt>
                <c:pt idx="2">
                  <c:v>200</c:v>
                </c:pt>
                <c:pt idx="3">
                  <c:v>250</c:v>
                </c:pt>
                <c:pt idx="4">
                  <c:v>300</c:v>
                </c:pt>
                <c:pt idx="5">
                  <c:v>350</c:v>
                </c:pt>
                <c:pt idx="6">
                  <c:v>400</c:v>
                </c:pt>
                <c:pt idx="7">
                  <c:v>450</c:v>
                </c:pt>
                <c:pt idx="8">
                  <c:v>500</c:v>
                </c:pt>
                <c:pt idx="9">
                  <c:v>550</c:v>
                </c:pt>
                <c:pt idx="10">
                  <c:v>600</c:v>
                </c:pt>
                <c:pt idx="11">
                  <c:v>650</c:v>
                </c:pt>
                <c:pt idx="12">
                  <c:v>700</c:v>
                </c:pt>
                <c:pt idx="13">
                  <c:v>750</c:v>
                </c:pt>
                <c:pt idx="14">
                  <c:v>800</c:v>
                </c:pt>
                <c:pt idx="15">
                  <c:v>850</c:v>
                </c:pt>
                <c:pt idx="16">
                  <c:v>900</c:v>
                </c:pt>
                <c:pt idx="17">
                  <c:v>950</c:v>
                </c:pt>
                <c:pt idx="18">
                  <c:v>1000</c:v>
                </c:pt>
                <c:pt idx="19">
                  <c:v>1050</c:v>
                </c:pt>
                <c:pt idx="20">
                  <c:v>1100</c:v>
                </c:pt>
                <c:pt idx="21">
                  <c:v>1150</c:v>
                </c:pt>
                <c:pt idx="22">
                  <c:v>1200</c:v>
                </c:pt>
                <c:pt idx="23">
                  <c:v>1250</c:v>
                </c:pt>
                <c:pt idx="24">
                  <c:v>1300</c:v>
                </c:pt>
                <c:pt idx="25">
                  <c:v>1350</c:v>
                </c:pt>
                <c:pt idx="26">
                  <c:v>1400</c:v>
                </c:pt>
                <c:pt idx="27">
                  <c:v>1450</c:v>
                </c:pt>
                <c:pt idx="28">
                  <c:v>1500</c:v>
                </c:pt>
                <c:pt idx="29">
                  <c:v>1550</c:v>
                </c:pt>
                <c:pt idx="30">
                  <c:v>1600</c:v>
                </c:pt>
                <c:pt idx="31">
                  <c:v>1650</c:v>
                </c:pt>
                <c:pt idx="32">
                  <c:v>1700</c:v>
                </c:pt>
                <c:pt idx="33">
                  <c:v>1750</c:v>
                </c:pt>
                <c:pt idx="34">
                  <c:v>1800</c:v>
                </c:pt>
                <c:pt idx="35">
                  <c:v>1850</c:v>
                </c:pt>
                <c:pt idx="36">
                  <c:v>1900</c:v>
                </c:pt>
                <c:pt idx="37">
                  <c:v>1950</c:v>
                </c:pt>
                <c:pt idx="38">
                  <c:v>2000</c:v>
                </c:pt>
                <c:pt idx="39">
                  <c:v>2050</c:v>
                </c:pt>
                <c:pt idx="40">
                  <c:v>2100</c:v>
                </c:pt>
                <c:pt idx="41">
                  <c:v>2150</c:v>
                </c:pt>
                <c:pt idx="42">
                  <c:v>2200</c:v>
                </c:pt>
                <c:pt idx="43">
                  <c:v>2250</c:v>
                </c:pt>
                <c:pt idx="44">
                  <c:v>2300</c:v>
                </c:pt>
                <c:pt idx="45">
                  <c:v>2350</c:v>
                </c:pt>
                <c:pt idx="46">
                  <c:v>2400</c:v>
                </c:pt>
                <c:pt idx="47">
                  <c:v>2450</c:v>
                </c:pt>
                <c:pt idx="48">
                  <c:v>2500</c:v>
                </c:pt>
                <c:pt idx="49">
                  <c:v>2550</c:v>
                </c:pt>
                <c:pt idx="50">
                  <c:v>2600</c:v>
                </c:pt>
                <c:pt idx="51">
                  <c:v>2650</c:v>
                </c:pt>
                <c:pt idx="52">
                  <c:v>2700</c:v>
                </c:pt>
                <c:pt idx="53">
                  <c:v>2750</c:v>
                </c:pt>
                <c:pt idx="54">
                  <c:v>2800</c:v>
                </c:pt>
                <c:pt idx="55">
                  <c:v>2850</c:v>
                </c:pt>
                <c:pt idx="56">
                  <c:v>2900</c:v>
                </c:pt>
                <c:pt idx="57">
                  <c:v>2950</c:v>
                </c:pt>
                <c:pt idx="58">
                  <c:v>3000</c:v>
                </c:pt>
                <c:pt idx="59">
                  <c:v>3050</c:v>
                </c:pt>
                <c:pt idx="60">
                  <c:v>3100</c:v>
                </c:pt>
                <c:pt idx="61">
                  <c:v>3150</c:v>
                </c:pt>
                <c:pt idx="62">
                  <c:v>3200</c:v>
                </c:pt>
                <c:pt idx="63">
                  <c:v>3250</c:v>
                </c:pt>
                <c:pt idx="64">
                  <c:v>3300</c:v>
                </c:pt>
                <c:pt idx="65">
                  <c:v>3350</c:v>
                </c:pt>
                <c:pt idx="66">
                  <c:v>3400</c:v>
                </c:pt>
                <c:pt idx="67">
                  <c:v>3450</c:v>
                </c:pt>
                <c:pt idx="68">
                  <c:v>3500</c:v>
                </c:pt>
                <c:pt idx="69">
                  <c:v>3550</c:v>
                </c:pt>
                <c:pt idx="70">
                  <c:v>3600</c:v>
                </c:pt>
                <c:pt idx="71">
                  <c:v>3650</c:v>
                </c:pt>
                <c:pt idx="72">
                  <c:v>3700</c:v>
                </c:pt>
                <c:pt idx="73">
                  <c:v>3750</c:v>
                </c:pt>
                <c:pt idx="74">
                  <c:v>3800</c:v>
                </c:pt>
                <c:pt idx="75">
                  <c:v>3850</c:v>
                </c:pt>
                <c:pt idx="76">
                  <c:v>3900</c:v>
                </c:pt>
                <c:pt idx="77">
                  <c:v>3950</c:v>
                </c:pt>
                <c:pt idx="78">
                  <c:v>4000</c:v>
                </c:pt>
              </c:numCache>
            </c:numRef>
          </c:xVal>
          <c:yVal>
            <c:numRef>
              <c:f>abcd!$N$7:$N$85</c:f>
              <c:numCache>
                <c:formatCode>General</c:formatCode>
                <c:ptCount val="79"/>
                <c:pt idx="0">
                  <c:v>2.9</c:v>
                </c:pt>
                <c:pt idx="1">
                  <c:v>2.9</c:v>
                </c:pt>
                <c:pt idx="2">
                  <c:v>3</c:v>
                </c:pt>
                <c:pt idx="3">
                  <c:v>3</c:v>
                </c:pt>
                <c:pt idx="4">
                  <c:v>3</c:v>
                </c:pt>
                <c:pt idx="5">
                  <c:v>3.1</c:v>
                </c:pt>
                <c:pt idx="6">
                  <c:v>3.1</c:v>
                </c:pt>
                <c:pt idx="7">
                  <c:v>3.2</c:v>
                </c:pt>
                <c:pt idx="8">
                  <c:v>3.2</c:v>
                </c:pt>
                <c:pt idx="9">
                  <c:v>3.3</c:v>
                </c:pt>
                <c:pt idx="10">
                  <c:v>3.4</c:v>
                </c:pt>
                <c:pt idx="11">
                  <c:v>3.4</c:v>
                </c:pt>
                <c:pt idx="12">
                  <c:v>3.5</c:v>
                </c:pt>
                <c:pt idx="13">
                  <c:v>3.6</c:v>
                </c:pt>
                <c:pt idx="14">
                  <c:v>3.7</c:v>
                </c:pt>
                <c:pt idx="15">
                  <c:v>3.8</c:v>
                </c:pt>
                <c:pt idx="16">
                  <c:v>3.8</c:v>
                </c:pt>
                <c:pt idx="17">
                  <c:v>3.9</c:v>
                </c:pt>
                <c:pt idx="18">
                  <c:v>4</c:v>
                </c:pt>
                <c:pt idx="19">
                  <c:v>4.0999999999999996</c:v>
                </c:pt>
                <c:pt idx="20">
                  <c:v>4.2</c:v>
                </c:pt>
                <c:pt idx="21">
                  <c:v>4.3</c:v>
                </c:pt>
                <c:pt idx="22">
                  <c:v>4.4000000000000004</c:v>
                </c:pt>
                <c:pt idx="23">
                  <c:v>4.5</c:v>
                </c:pt>
                <c:pt idx="24">
                  <c:v>4.5999999999999996</c:v>
                </c:pt>
                <c:pt idx="25">
                  <c:v>4.8</c:v>
                </c:pt>
                <c:pt idx="26">
                  <c:v>4.9000000000000004</c:v>
                </c:pt>
                <c:pt idx="27">
                  <c:v>5</c:v>
                </c:pt>
                <c:pt idx="28">
                  <c:v>5.2</c:v>
                </c:pt>
                <c:pt idx="29">
                  <c:v>5.3</c:v>
                </c:pt>
                <c:pt idx="30">
                  <c:v>5.5</c:v>
                </c:pt>
                <c:pt idx="31">
                  <c:v>5.6</c:v>
                </c:pt>
                <c:pt idx="32">
                  <c:v>5.8</c:v>
                </c:pt>
                <c:pt idx="33">
                  <c:v>6</c:v>
                </c:pt>
                <c:pt idx="34">
                  <c:v>6.2</c:v>
                </c:pt>
                <c:pt idx="35">
                  <c:v>6.4</c:v>
                </c:pt>
                <c:pt idx="36">
                  <c:v>6.6</c:v>
                </c:pt>
                <c:pt idx="37">
                  <c:v>6.9</c:v>
                </c:pt>
                <c:pt idx="38">
                  <c:v>7.1</c:v>
                </c:pt>
                <c:pt idx="39">
                  <c:v>7.4</c:v>
                </c:pt>
                <c:pt idx="40">
                  <c:v>7.7</c:v>
                </c:pt>
                <c:pt idx="41">
                  <c:v>8</c:v>
                </c:pt>
                <c:pt idx="42">
                  <c:v>8.3000000000000007</c:v>
                </c:pt>
                <c:pt idx="43">
                  <c:v>8.6999999999999993</c:v>
                </c:pt>
                <c:pt idx="44">
                  <c:v>9</c:v>
                </c:pt>
                <c:pt idx="45">
                  <c:v>9.5</c:v>
                </c:pt>
                <c:pt idx="46">
                  <c:v>9.9</c:v>
                </c:pt>
                <c:pt idx="47">
                  <c:v>10.5</c:v>
                </c:pt>
                <c:pt idx="48">
                  <c:v>11</c:v>
                </c:pt>
                <c:pt idx="49">
                  <c:v>11.7</c:v>
                </c:pt>
                <c:pt idx="50">
                  <c:v>12.3</c:v>
                </c:pt>
                <c:pt idx="51">
                  <c:v>13.2</c:v>
                </c:pt>
                <c:pt idx="52">
                  <c:v>14</c:v>
                </c:pt>
                <c:pt idx="53">
                  <c:v>15</c:v>
                </c:pt>
                <c:pt idx="54">
                  <c:v>16</c:v>
                </c:pt>
                <c:pt idx="55">
                  <c:v>17.5</c:v>
                </c:pt>
                <c:pt idx="56">
                  <c:v>18.8</c:v>
                </c:pt>
                <c:pt idx="57">
                  <c:v>20.7</c:v>
                </c:pt>
                <c:pt idx="58">
                  <c:v>22.8</c:v>
                </c:pt>
                <c:pt idx="59">
                  <c:v>25.5</c:v>
                </c:pt>
                <c:pt idx="60">
                  <c:v>28.4</c:v>
                </c:pt>
                <c:pt idx="61">
                  <c:v>32.799999999999997</c:v>
                </c:pt>
                <c:pt idx="62">
                  <c:v>37.4</c:v>
                </c:pt>
                <c:pt idx="63">
                  <c:v>44.9</c:v>
                </c:pt>
                <c:pt idx="64">
                  <c:v>53.3</c:v>
                </c:pt>
                <c:pt idx="65">
                  <c:v>66.400000000000006</c:v>
                </c:pt>
                <c:pt idx="66">
                  <c:v>82.6</c:v>
                </c:pt>
                <c:pt idx="67">
                  <c:v>109.3</c:v>
                </c:pt>
                <c:pt idx="68">
                  <c:v>136.80000000000001</c:v>
                </c:pt>
                <c:pt idx="69">
                  <c:v>177.8</c:v>
                </c:pt>
                <c:pt idx="70">
                  <c:v>217.7</c:v>
                </c:pt>
                <c:pt idx="71">
                  <c:v>275.10000000000002</c:v>
                </c:pt>
                <c:pt idx="72">
                  <c:v>324.39999999999998</c:v>
                </c:pt>
                <c:pt idx="73">
                  <c:v>383.3</c:v>
                </c:pt>
                <c:pt idx="74">
                  <c:v>439.1</c:v>
                </c:pt>
                <c:pt idx="75">
                  <c:v>508.9</c:v>
                </c:pt>
                <c:pt idx="76">
                  <c:v>570.6</c:v>
                </c:pt>
                <c:pt idx="77">
                  <c:v>646.79999999999995</c:v>
                </c:pt>
                <c:pt idx="78">
                  <c:v>708.7</c:v>
                </c:pt>
              </c:numCache>
            </c:numRef>
          </c:yVal>
          <c:smooth val="0"/>
          <c:extLst>
            <c:ext xmlns:c16="http://schemas.microsoft.com/office/drawing/2014/chart" uri="{C3380CC4-5D6E-409C-BE32-E72D297353CC}">
              <c16:uniqueId val="{00000001-D866-40D1-96C5-69CDA43ADC52}"/>
            </c:ext>
          </c:extLst>
        </c:ser>
        <c:ser>
          <c:idx val="2"/>
          <c:order val="2"/>
          <c:tx>
            <c:strRef>
              <c:f>abcd!$O$6</c:f>
              <c:strCache>
                <c:ptCount val="1"/>
                <c:pt idx="0">
                  <c:v>S50</c:v>
                </c:pt>
              </c:strCache>
            </c:strRef>
          </c:tx>
          <c:spPr>
            <a:ln w="57150" cap="rnd">
              <a:solidFill>
                <a:schemeClr val="accent3"/>
              </a:solidFill>
              <a:round/>
            </a:ln>
            <a:effectLst/>
          </c:spPr>
          <c:marker>
            <c:symbol val="circle"/>
            <c:size val="3"/>
            <c:spPr>
              <a:solidFill>
                <a:schemeClr val="accent3"/>
              </a:solidFill>
              <a:ln w="57150">
                <a:solidFill>
                  <a:schemeClr val="accent3"/>
                </a:solidFill>
              </a:ln>
              <a:effectLst/>
            </c:spPr>
          </c:marker>
          <c:xVal>
            <c:numRef>
              <c:f>abcd!$L$7:$L$85</c:f>
              <c:numCache>
                <c:formatCode>General</c:formatCode>
                <c:ptCount val="79"/>
                <c:pt idx="0">
                  <c:v>100</c:v>
                </c:pt>
                <c:pt idx="1">
                  <c:v>150</c:v>
                </c:pt>
                <c:pt idx="2">
                  <c:v>200</c:v>
                </c:pt>
                <c:pt idx="3">
                  <c:v>250</c:v>
                </c:pt>
                <c:pt idx="4">
                  <c:v>300</c:v>
                </c:pt>
                <c:pt idx="5">
                  <c:v>350</c:v>
                </c:pt>
                <c:pt idx="6">
                  <c:v>400</c:v>
                </c:pt>
                <c:pt idx="7">
                  <c:v>450</c:v>
                </c:pt>
                <c:pt idx="8">
                  <c:v>500</c:v>
                </c:pt>
                <c:pt idx="9">
                  <c:v>550</c:v>
                </c:pt>
                <c:pt idx="10">
                  <c:v>600</c:v>
                </c:pt>
                <c:pt idx="11">
                  <c:v>650</c:v>
                </c:pt>
                <c:pt idx="12">
                  <c:v>700</c:v>
                </c:pt>
                <c:pt idx="13">
                  <c:v>750</c:v>
                </c:pt>
                <c:pt idx="14">
                  <c:v>800</c:v>
                </c:pt>
                <c:pt idx="15">
                  <c:v>850</c:v>
                </c:pt>
                <c:pt idx="16">
                  <c:v>900</c:v>
                </c:pt>
                <c:pt idx="17">
                  <c:v>950</c:v>
                </c:pt>
                <c:pt idx="18">
                  <c:v>1000</c:v>
                </c:pt>
                <c:pt idx="19">
                  <c:v>1050</c:v>
                </c:pt>
                <c:pt idx="20">
                  <c:v>1100</c:v>
                </c:pt>
                <c:pt idx="21">
                  <c:v>1150</c:v>
                </c:pt>
                <c:pt idx="22">
                  <c:v>1200</c:v>
                </c:pt>
                <c:pt idx="23">
                  <c:v>1250</c:v>
                </c:pt>
                <c:pt idx="24">
                  <c:v>1300</c:v>
                </c:pt>
                <c:pt idx="25">
                  <c:v>1350</c:v>
                </c:pt>
                <c:pt idx="26">
                  <c:v>1400</c:v>
                </c:pt>
                <c:pt idx="27">
                  <c:v>1450</c:v>
                </c:pt>
                <c:pt idx="28">
                  <c:v>1500</c:v>
                </c:pt>
                <c:pt idx="29">
                  <c:v>1550</c:v>
                </c:pt>
                <c:pt idx="30">
                  <c:v>1600</c:v>
                </c:pt>
                <c:pt idx="31">
                  <c:v>1650</c:v>
                </c:pt>
                <c:pt idx="32">
                  <c:v>1700</c:v>
                </c:pt>
                <c:pt idx="33">
                  <c:v>1750</c:v>
                </c:pt>
                <c:pt idx="34">
                  <c:v>1800</c:v>
                </c:pt>
                <c:pt idx="35">
                  <c:v>1850</c:v>
                </c:pt>
                <c:pt idx="36">
                  <c:v>1900</c:v>
                </c:pt>
                <c:pt idx="37">
                  <c:v>1950</c:v>
                </c:pt>
                <c:pt idx="38">
                  <c:v>2000</c:v>
                </c:pt>
                <c:pt idx="39">
                  <c:v>2050</c:v>
                </c:pt>
                <c:pt idx="40">
                  <c:v>2100</c:v>
                </c:pt>
                <c:pt idx="41">
                  <c:v>2150</c:v>
                </c:pt>
                <c:pt idx="42">
                  <c:v>2200</c:v>
                </c:pt>
                <c:pt idx="43">
                  <c:v>2250</c:v>
                </c:pt>
                <c:pt idx="44">
                  <c:v>2300</c:v>
                </c:pt>
                <c:pt idx="45">
                  <c:v>2350</c:v>
                </c:pt>
                <c:pt idx="46">
                  <c:v>2400</c:v>
                </c:pt>
                <c:pt idx="47">
                  <c:v>2450</c:v>
                </c:pt>
                <c:pt idx="48">
                  <c:v>2500</c:v>
                </c:pt>
                <c:pt idx="49">
                  <c:v>2550</c:v>
                </c:pt>
                <c:pt idx="50">
                  <c:v>2600</c:v>
                </c:pt>
                <c:pt idx="51">
                  <c:v>2650</c:v>
                </c:pt>
                <c:pt idx="52">
                  <c:v>2700</c:v>
                </c:pt>
                <c:pt idx="53">
                  <c:v>2750</c:v>
                </c:pt>
                <c:pt idx="54">
                  <c:v>2800</c:v>
                </c:pt>
                <c:pt idx="55">
                  <c:v>2850</c:v>
                </c:pt>
                <c:pt idx="56">
                  <c:v>2900</c:v>
                </c:pt>
                <c:pt idx="57">
                  <c:v>2950</c:v>
                </c:pt>
                <c:pt idx="58">
                  <c:v>3000</c:v>
                </c:pt>
                <c:pt idx="59">
                  <c:v>3050</c:v>
                </c:pt>
                <c:pt idx="60">
                  <c:v>3100</c:v>
                </c:pt>
                <c:pt idx="61">
                  <c:v>3150</c:v>
                </c:pt>
                <c:pt idx="62">
                  <c:v>3200</c:v>
                </c:pt>
                <c:pt idx="63">
                  <c:v>3250</c:v>
                </c:pt>
                <c:pt idx="64">
                  <c:v>3300</c:v>
                </c:pt>
                <c:pt idx="65">
                  <c:v>3350</c:v>
                </c:pt>
                <c:pt idx="66">
                  <c:v>3400</c:v>
                </c:pt>
                <c:pt idx="67">
                  <c:v>3450</c:v>
                </c:pt>
                <c:pt idx="68">
                  <c:v>3500</c:v>
                </c:pt>
                <c:pt idx="69">
                  <c:v>3550</c:v>
                </c:pt>
                <c:pt idx="70">
                  <c:v>3600</c:v>
                </c:pt>
                <c:pt idx="71">
                  <c:v>3650</c:v>
                </c:pt>
                <c:pt idx="72">
                  <c:v>3700</c:v>
                </c:pt>
                <c:pt idx="73">
                  <c:v>3750</c:v>
                </c:pt>
                <c:pt idx="74">
                  <c:v>3800</c:v>
                </c:pt>
                <c:pt idx="75">
                  <c:v>3850</c:v>
                </c:pt>
                <c:pt idx="76">
                  <c:v>3900</c:v>
                </c:pt>
                <c:pt idx="77">
                  <c:v>3950</c:v>
                </c:pt>
                <c:pt idx="78">
                  <c:v>4000</c:v>
                </c:pt>
              </c:numCache>
            </c:numRef>
          </c:xVal>
          <c:yVal>
            <c:numRef>
              <c:f>abcd!$O$7:$O$85</c:f>
              <c:numCache>
                <c:formatCode>General</c:formatCode>
                <c:ptCount val="79"/>
                <c:pt idx="0">
                  <c:v>2.9</c:v>
                </c:pt>
                <c:pt idx="1">
                  <c:v>2.9</c:v>
                </c:pt>
                <c:pt idx="2">
                  <c:v>3</c:v>
                </c:pt>
                <c:pt idx="3">
                  <c:v>3</c:v>
                </c:pt>
                <c:pt idx="4">
                  <c:v>3</c:v>
                </c:pt>
                <c:pt idx="5">
                  <c:v>3.1</c:v>
                </c:pt>
                <c:pt idx="6">
                  <c:v>3.1</c:v>
                </c:pt>
                <c:pt idx="7">
                  <c:v>3.2</c:v>
                </c:pt>
                <c:pt idx="8">
                  <c:v>3.2</c:v>
                </c:pt>
                <c:pt idx="9">
                  <c:v>3.3</c:v>
                </c:pt>
                <c:pt idx="10">
                  <c:v>3.4</c:v>
                </c:pt>
                <c:pt idx="11">
                  <c:v>3.4</c:v>
                </c:pt>
                <c:pt idx="12">
                  <c:v>3.5</c:v>
                </c:pt>
                <c:pt idx="13">
                  <c:v>3.6</c:v>
                </c:pt>
                <c:pt idx="14">
                  <c:v>3.7</c:v>
                </c:pt>
                <c:pt idx="15">
                  <c:v>3.7</c:v>
                </c:pt>
                <c:pt idx="16">
                  <c:v>3.8</c:v>
                </c:pt>
                <c:pt idx="17">
                  <c:v>3.9</c:v>
                </c:pt>
                <c:pt idx="18">
                  <c:v>4</c:v>
                </c:pt>
                <c:pt idx="19">
                  <c:v>4.0999999999999996</c:v>
                </c:pt>
                <c:pt idx="20">
                  <c:v>4.2</c:v>
                </c:pt>
                <c:pt idx="21">
                  <c:v>4.3</c:v>
                </c:pt>
                <c:pt idx="22">
                  <c:v>4.4000000000000004</c:v>
                </c:pt>
                <c:pt idx="23">
                  <c:v>4.5</c:v>
                </c:pt>
                <c:pt idx="24">
                  <c:v>4.5999999999999996</c:v>
                </c:pt>
                <c:pt idx="25">
                  <c:v>4.7</c:v>
                </c:pt>
                <c:pt idx="26">
                  <c:v>4.8</c:v>
                </c:pt>
                <c:pt idx="27">
                  <c:v>5</c:v>
                </c:pt>
                <c:pt idx="28">
                  <c:v>5.0999999999999996</c:v>
                </c:pt>
                <c:pt idx="29">
                  <c:v>5.3</c:v>
                </c:pt>
                <c:pt idx="30">
                  <c:v>5.4</c:v>
                </c:pt>
                <c:pt idx="31">
                  <c:v>5.6</c:v>
                </c:pt>
                <c:pt idx="32">
                  <c:v>5.7</c:v>
                </c:pt>
                <c:pt idx="33">
                  <c:v>5.9</c:v>
                </c:pt>
                <c:pt idx="34">
                  <c:v>6.1</c:v>
                </c:pt>
                <c:pt idx="35">
                  <c:v>6.3</c:v>
                </c:pt>
                <c:pt idx="36">
                  <c:v>6.5</c:v>
                </c:pt>
                <c:pt idx="37">
                  <c:v>6.7</c:v>
                </c:pt>
                <c:pt idx="38">
                  <c:v>6.9</c:v>
                </c:pt>
                <c:pt idx="39">
                  <c:v>7.2</c:v>
                </c:pt>
                <c:pt idx="40">
                  <c:v>7.5</c:v>
                </c:pt>
                <c:pt idx="41">
                  <c:v>7.8</c:v>
                </c:pt>
                <c:pt idx="42">
                  <c:v>8.1</c:v>
                </c:pt>
                <c:pt idx="43">
                  <c:v>8.4</c:v>
                </c:pt>
                <c:pt idx="44">
                  <c:v>8.6999999999999993</c:v>
                </c:pt>
                <c:pt idx="45">
                  <c:v>9.1</c:v>
                </c:pt>
                <c:pt idx="46">
                  <c:v>9.5</c:v>
                </c:pt>
                <c:pt idx="47">
                  <c:v>10</c:v>
                </c:pt>
                <c:pt idx="48">
                  <c:v>10.4</c:v>
                </c:pt>
                <c:pt idx="49">
                  <c:v>10.9</c:v>
                </c:pt>
                <c:pt idx="50">
                  <c:v>11.5</c:v>
                </c:pt>
                <c:pt idx="51">
                  <c:v>12.2</c:v>
                </c:pt>
                <c:pt idx="52">
                  <c:v>13</c:v>
                </c:pt>
                <c:pt idx="53">
                  <c:v>13.8</c:v>
                </c:pt>
                <c:pt idx="54">
                  <c:v>14.7</c:v>
                </c:pt>
                <c:pt idx="55">
                  <c:v>15.7</c:v>
                </c:pt>
                <c:pt idx="56">
                  <c:v>16.8</c:v>
                </c:pt>
                <c:pt idx="57">
                  <c:v>18.100000000000001</c:v>
                </c:pt>
                <c:pt idx="58">
                  <c:v>19.600000000000001</c:v>
                </c:pt>
                <c:pt idx="59">
                  <c:v>21.4</c:v>
                </c:pt>
                <c:pt idx="60">
                  <c:v>23.4</c:v>
                </c:pt>
                <c:pt idx="61">
                  <c:v>25.9</c:v>
                </c:pt>
                <c:pt idx="62">
                  <c:v>28.8</c:v>
                </c:pt>
                <c:pt idx="63">
                  <c:v>32.5</c:v>
                </c:pt>
                <c:pt idx="64">
                  <c:v>38.700000000000003</c:v>
                </c:pt>
                <c:pt idx="65">
                  <c:v>45.2</c:v>
                </c:pt>
                <c:pt idx="66">
                  <c:v>54</c:v>
                </c:pt>
                <c:pt idx="67">
                  <c:v>65</c:v>
                </c:pt>
                <c:pt idx="68">
                  <c:v>81.400000000000006</c:v>
                </c:pt>
                <c:pt idx="69">
                  <c:v>102.4</c:v>
                </c:pt>
                <c:pt idx="70">
                  <c:v>130.30000000000001</c:v>
                </c:pt>
                <c:pt idx="71">
                  <c:v>168.7</c:v>
                </c:pt>
                <c:pt idx="72">
                  <c:v>212.1</c:v>
                </c:pt>
                <c:pt idx="73">
                  <c:v>261.89999999999998</c:v>
                </c:pt>
                <c:pt idx="74">
                  <c:v>317.10000000000002</c:v>
                </c:pt>
                <c:pt idx="75">
                  <c:v>377.2</c:v>
                </c:pt>
                <c:pt idx="76">
                  <c:v>454</c:v>
                </c:pt>
                <c:pt idx="77">
                  <c:v>522.79999999999995</c:v>
                </c:pt>
                <c:pt idx="78">
                  <c:v>595.4</c:v>
                </c:pt>
              </c:numCache>
            </c:numRef>
          </c:yVal>
          <c:smooth val="0"/>
          <c:extLst>
            <c:ext xmlns:c16="http://schemas.microsoft.com/office/drawing/2014/chart" uri="{C3380CC4-5D6E-409C-BE32-E72D297353CC}">
              <c16:uniqueId val="{00000002-D866-40D1-96C5-69CDA43ADC52}"/>
            </c:ext>
          </c:extLst>
        </c:ser>
        <c:ser>
          <c:idx val="3"/>
          <c:order val="3"/>
          <c:tx>
            <c:strRef>
              <c:f>abcd!$P$6</c:f>
              <c:strCache>
                <c:ptCount val="1"/>
                <c:pt idx="0">
                  <c:v>S60</c:v>
                </c:pt>
              </c:strCache>
            </c:strRef>
          </c:tx>
          <c:spPr>
            <a:ln w="57150" cap="rnd">
              <a:solidFill>
                <a:schemeClr val="accent4"/>
              </a:solidFill>
              <a:round/>
            </a:ln>
            <a:effectLst/>
          </c:spPr>
          <c:marker>
            <c:symbol val="circle"/>
            <c:size val="3"/>
            <c:spPr>
              <a:solidFill>
                <a:schemeClr val="accent4"/>
              </a:solidFill>
              <a:ln w="57150">
                <a:solidFill>
                  <a:schemeClr val="accent4"/>
                </a:solidFill>
              </a:ln>
              <a:effectLst/>
            </c:spPr>
          </c:marker>
          <c:xVal>
            <c:numRef>
              <c:f>abcd!$L$7:$L$85</c:f>
              <c:numCache>
                <c:formatCode>General</c:formatCode>
                <c:ptCount val="79"/>
                <c:pt idx="0">
                  <c:v>100</c:v>
                </c:pt>
                <c:pt idx="1">
                  <c:v>150</c:v>
                </c:pt>
                <c:pt idx="2">
                  <c:v>200</c:v>
                </c:pt>
                <c:pt idx="3">
                  <c:v>250</c:v>
                </c:pt>
                <c:pt idx="4">
                  <c:v>300</c:v>
                </c:pt>
                <c:pt idx="5">
                  <c:v>350</c:v>
                </c:pt>
                <c:pt idx="6">
                  <c:v>400</c:v>
                </c:pt>
                <c:pt idx="7">
                  <c:v>450</c:v>
                </c:pt>
                <c:pt idx="8">
                  <c:v>500</c:v>
                </c:pt>
                <c:pt idx="9">
                  <c:v>550</c:v>
                </c:pt>
                <c:pt idx="10">
                  <c:v>600</c:v>
                </c:pt>
                <c:pt idx="11">
                  <c:v>650</c:v>
                </c:pt>
                <c:pt idx="12">
                  <c:v>700</c:v>
                </c:pt>
                <c:pt idx="13">
                  <c:v>750</c:v>
                </c:pt>
                <c:pt idx="14">
                  <c:v>800</c:v>
                </c:pt>
                <c:pt idx="15">
                  <c:v>850</c:v>
                </c:pt>
                <c:pt idx="16">
                  <c:v>900</c:v>
                </c:pt>
                <c:pt idx="17">
                  <c:v>950</c:v>
                </c:pt>
                <c:pt idx="18">
                  <c:v>1000</c:v>
                </c:pt>
                <c:pt idx="19">
                  <c:v>1050</c:v>
                </c:pt>
                <c:pt idx="20">
                  <c:v>1100</c:v>
                </c:pt>
                <c:pt idx="21">
                  <c:v>1150</c:v>
                </c:pt>
                <c:pt idx="22">
                  <c:v>1200</c:v>
                </c:pt>
                <c:pt idx="23">
                  <c:v>1250</c:v>
                </c:pt>
                <c:pt idx="24">
                  <c:v>1300</c:v>
                </c:pt>
                <c:pt idx="25">
                  <c:v>1350</c:v>
                </c:pt>
                <c:pt idx="26">
                  <c:v>1400</c:v>
                </c:pt>
                <c:pt idx="27">
                  <c:v>1450</c:v>
                </c:pt>
                <c:pt idx="28">
                  <c:v>1500</c:v>
                </c:pt>
                <c:pt idx="29">
                  <c:v>1550</c:v>
                </c:pt>
                <c:pt idx="30">
                  <c:v>1600</c:v>
                </c:pt>
                <c:pt idx="31">
                  <c:v>1650</c:v>
                </c:pt>
                <c:pt idx="32">
                  <c:v>1700</c:v>
                </c:pt>
                <c:pt idx="33">
                  <c:v>1750</c:v>
                </c:pt>
                <c:pt idx="34">
                  <c:v>1800</c:v>
                </c:pt>
                <c:pt idx="35">
                  <c:v>1850</c:v>
                </c:pt>
                <c:pt idx="36">
                  <c:v>1900</c:v>
                </c:pt>
                <c:pt idx="37">
                  <c:v>1950</c:v>
                </c:pt>
                <c:pt idx="38">
                  <c:v>2000</c:v>
                </c:pt>
                <c:pt idx="39">
                  <c:v>2050</c:v>
                </c:pt>
                <c:pt idx="40">
                  <c:v>2100</c:v>
                </c:pt>
                <c:pt idx="41">
                  <c:v>2150</c:v>
                </c:pt>
                <c:pt idx="42">
                  <c:v>2200</c:v>
                </c:pt>
                <c:pt idx="43">
                  <c:v>2250</c:v>
                </c:pt>
                <c:pt idx="44">
                  <c:v>2300</c:v>
                </c:pt>
                <c:pt idx="45">
                  <c:v>2350</c:v>
                </c:pt>
                <c:pt idx="46">
                  <c:v>2400</c:v>
                </c:pt>
                <c:pt idx="47">
                  <c:v>2450</c:v>
                </c:pt>
                <c:pt idx="48">
                  <c:v>2500</c:v>
                </c:pt>
                <c:pt idx="49">
                  <c:v>2550</c:v>
                </c:pt>
                <c:pt idx="50">
                  <c:v>2600</c:v>
                </c:pt>
                <c:pt idx="51">
                  <c:v>2650</c:v>
                </c:pt>
                <c:pt idx="52">
                  <c:v>2700</c:v>
                </c:pt>
                <c:pt idx="53">
                  <c:v>2750</c:v>
                </c:pt>
                <c:pt idx="54">
                  <c:v>2800</c:v>
                </c:pt>
                <c:pt idx="55">
                  <c:v>2850</c:v>
                </c:pt>
                <c:pt idx="56">
                  <c:v>2900</c:v>
                </c:pt>
                <c:pt idx="57">
                  <c:v>2950</c:v>
                </c:pt>
                <c:pt idx="58">
                  <c:v>3000</c:v>
                </c:pt>
                <c:pt idx="59">
                  <c:v>3050</c:v>
                </c:pt>
                <c:pt idx="60">
                  <c:v>3100</c:v>
                </c:pt>
                <c:pt idx="61">
                  <c:v>3150</c:v>
                </c:pt>
                <c:pt idx="62">
                  <c:v>3200</c:v>
                </c:pt>
                <c:pt idx="63">
                  <c:v>3250</c:v>
                </c:pt>
                <c:pt idx="64">
                  <c:v>3300</c:v>
                </c:pt>
                <c:pt idx="65">
                  <c:v>3350</c:v>
                </c:pt>
                <c:pt idx="66">
                  <c:v>3400</c:v>
                </c:pt>
                <c:pt idx="67">
                  <c:v>3450</c:v>
                </c:pt>
                <c:pt idx="68">
                  <c:v>3500</c:v>
                </c:pt>
                <c:pt idx="69">
                  <c:v>3550</c:v>
                </c:pt>
                <c:pt idx="70">
                  <c:v>3600</c:v>
                </c:pt>
                <c:pt idx="71">
                  <c:v>3650</c:v>
                </c:pt>
                <c:pt idx="72">
                  <c:v>3700</c:v>
                </c:pt>
                <c:pt idx="73">
                  <c:v>3750</c:v>
                </c:pt>
                <c:pt idx="74">
                  <c:v>3800</c:v>
                </c:pt>
                <c:pt idx="75">
                  <c:v>3850</c:v>
                </c:pt>
                <c:pt idx="76">
                  <c:v>3900</c:v>
                </c:pt>
                <c:pt idx="77">
                  <c:v>3950</c:v>
                </c:pt>
                <c:pt idx="78">
                  <c:v>4000</c:v>
                </c:pt>
              </c:numCache>
            </c:numRef>
          </c:xVal>
          <c:yVal>
            <c:numRef>
              <c:f>abcd!$P$7:$P$85</c:f>
              <c:numCache>
                <c:formatCode>General</c:formatCode>
                <c:ptCount val="79"/>
                <c:pt idx="0">
                  <c:v>2.9</c:v>
                </c:pt>
                <c:pt idx="1">
                  <c:v>2.9</c:v>
                </c:pt>
                <c:pt idx="2">
                  <c:v>3</c:v>
                </c:pt>
                <c:pt idx="3">
                  <c:v>3</c:v>
                </c:pt>
                <c:pt idx="4">
                  <c:v>3</c:v>
                </c:pt>
                <c:pt idx="5">
                  <c:v>3.1</c:v>
                </c:pt>
                <c:pt idx="6">
                  <c:v>3.1</c:v>
                </c:pt>
                <c:pt idx="7">
                  <c:v>3.2</c:v>
                </c:pt>
                <c:pt idx="8">
                  <c:v>3.2</c:v>
                </c:pt>
                <c:pt idx="9">
                  <c:v>3.3</c:v>
                </c:pt>
                <c:pt idx="10">
                  <c:v>3.4</c:v>
                </c:pt>
                <c:pt idx="11">
                  <c:v>3.4</c:v>
                </c:pt>
                <c:pt idx="12">
                  <c:v>3.5</c:v>
                </c:pt>
                <c:pt idx="13">
                  <c:v>3.6</c:v>
                </c:pt>
                <c:pt idx="14">
                  <c:v>3.7</c:v>
                </c:pt>
                <c:pt idx="15">
                  <c:v>3.7</c:v>
                </c:pt>
                <c:pt idx="16">
                  <c:v>3.8</c:v>
                </c:pt>
                <c:pt idx="17">
                  <c:v>3.9</c:v>
                </c:pt>
                <c:pt idx="18">
                  <c:v>4</c:v>
                </c:pt>
                <c:pt idx="19">
                  <c:v>4.0999999999999996</c:v>
                </c:pt>
                <c:pt idx="20">
                  <c:v>4.2</c:v>
                </c:pt>
                <c:pt idx="21">
                  <c:v>4.3</c:v>
                </c:pt>
                <c:pt idx="22">
                  <c:v>4.4000000000000004</c:v>
                </c:pt>
                <c:pt idx="23">
                  <c:v>4.5</c:v>
                </c:pt>
                <c:pt idx="24">
                  <c:v>4.5999999999999996</c:v>
                </c:pt>
                <c:pt idx="25">
                  <c:v>4.7</c:v>
                </c:pt>
                <c:pt idx="26">
                  <c:v>4.8</c:v>
                </c:pt>
                <c:pt idx="27">
                  <c:v>4.9000000000000004</c:v>
                </c:pt>
                <c:pt idx="28">
                  <c:v>5.0999999999999996</c:v>
                </c:pt>
                <c:pt idx="29">
                  <c:v>5.2</c:v>
                </c:pt>
                <c:pt idx="30">
                  <c:v>5.3</c:v>
                </c:pt>
                <c:pt idx="31">
                  <c:v>5.5</c:v>
                </c:pt>
                <c:pt idx="32">
                  <c:v>5.7</c:v>
                </c:pt>
                <c:pt idx="33">
                  <c:v>5.8</c:v>
                </c:pt>
                <c:pt idx="34">
                  <c:v>6</c:v>
                </c:pt>
                <c:pt idx="35">
                  <c:v>6.2</c:v>
                </c:pt>
                <c:pt idx="36">
                  <c:v>6.4</c:v>
                </c:pt>
                <c:pt idx="37">
                  <c:v>6.6</c:v>
                </c:pt>
                <c:pt idx="38">
                  <c:v>6.8</c:v>
                </c:pt>
                <c:pt idx="39">
                  <c:v>7</c:v>
                </c:pt>
                <c:pt idx="40">
                  <c:v>7.3</c:v>
                </c:pt>
                <c:pt idx="41">
                  <c:v>7.5</c:v>
                </c:pt>
                <c:pt idx="42">
                  <c:v>7.8</c:v>
                </c:pt>
                <c:pt idx="43">
                  <c:v>8.1</c:v>
                </c:pt>
                <c:pt idx="44">
                  <c:v>8.4</c:v>
                </c:pt>
                <c:pt idx="45">
                  <c:v>8.6999999999999993</c:v>
                </c:pt>
                <c:pt idx="46">
                  <c:v>9.1</c:v>
                </c:pt>
                <c:pt idx="47">
                  <c:v>9.5</c:v>
                </c:pt>
                <c:pt idx="48">
                  <c:v>9.8000000000000007</c:v>
                </c:pt>
                <c:pt idx="49">
                  <c:v>10.3</c:v>
                </c:pt>
                <c:pt idx="50">
                  <c:v>10.9</c:v>
                </c:pt>
                <c:pt idx="51">
                  <c:v>11.3</c:v>
                </c:pt>
                <c:pt idx="52">
                  <c:v>11.9</c:v>
                </c:pt>
                <c:pt idx="53">
                  <c:v>12.6</c:v>
                </c:pt>
                <c:pt idx="54">
                  <c:v>13.2</c:v>
                </c:pt>
                <c:pt idx="55">
                  <c:v>14.1</c:v>
                </c:pt>
                <c:pt idx="56">
                  <c:v>15</c:v>
                </c:pt>
                <c:pt idx="57">
                  <c:v>15.8</c:v>
                </c:pt>
                <c:pt idx="58">
                  <c:v>17</c:v>
                </c:pt>
                <c:pt idx="59">
                  <c:v>18.399999999999999</c:v>
                </c:pt>
                <c:pt idx="60">
                  <c:v>19.600000000000001</c:v>
                </c:pt>
                <c:pt idx="61">
                  <c:v>21.4</c:v>
                </c:pt>
                <c:pt idx="62">
                  <c:v>23.4</c:v>
                </c:pt>
                <c:pt idx="63">
                  <c:v>25.5</c:v>
                </c:pt>
                <c:pt idx="64">
                  <c:v>28.4</c:v>
                </c:pt>
                <c:pt idx="65">
                  <c:v>32</c:v>
                </c:pt>
                <c:pt idx="66">
                  <c:v>35.6</c:v>
                </c:pt>
                <c:pt idx="67">
                  <c:v>41.3</c:v>
                </c:pt>
                <c:pt idx="68">
                  <c:v>48.3</c:v>
                </c:pt>
                <c:pt idx="69">
                  <c:v>56.2</c:v>
                </c:pt>
                <c:pt idx="70">
                  <c:v>68.5</c:v>
                </c:pt>
                <c:pt idx="71">
                  <c:v>87.3</c:v>
                </c:pt>
                <c:pt idx="72">
                  <c:v>106.3</c:v>
                </c:pt>
                <c:pt idx="73">
                  <c:v>141.1</c:v>
                </c:pt>
                <c:pt idx="74">
                  <c:v>183.8</c:v>
                </c:pt>
                <c:pt idx="75">
                  <c:v>221</c:v>
                </c:pt>
                <c:pt idx="76">
                  <c:v>280.10000000000002</c:v>
                </c:pt>
                <c:pt idx="77">
                  <c:v>347</c:v>
                </c:pt>
                <c:pt idx="78">
                  <c:v>406.1</c:v>
                </c:pt>
              </c:numCache>
            </c:numRef>
          </c:yVal>
          <c:smooth val="0"/>
          <c:extLst>
            <c:ext xmlns:c16="http://schemas.microsoft.com/office/drawing/2014/chart" uri="{C3380CC4-5D6E-409C-BE32-E72D297353CC}">
              <c16:uniqueId val="{00000003-D866-40D1-96C5-69CDA43ADC52}"/>
            </c:ext>
          </c:extLst>
        </c:ser>
        <c:ser>
          <c:idx val="4"/>
          <c:order val="4"/>
          <c:tx>
            <c:strRef>
              <c:f>abcd!$Q$6</c:f>
              <c:strCache>
                <c:ptCount val="1"/>
                <c:pt idx="0">
                  <c:v>S70</c:v>
                </c:pt>
              </c:strCache>
            </c:strRef>
          </c:tx>
          <c:spPr>
            <a:ln w="57150" cap="rnd">
              <a:solidFill>
                <a:schemeClr val="accent5"/>
              </a:solidFill>
              <a:round/>
            </a:ln>
            <a:effectLst/>
          </c:spPr>
          <c:marker>
            <c:symbol val="circle"/>
            <c:size val="3"/>
            <c:spPr>
              <a:solidFill>
                <a:schemeClr val="accent5"/>
              </a:solidFill>
              <a:ln w="57150">
                <a:solidFill>
                  <a:schemeClr val="accent5"/>
                </a:solidFill>
              </a:ln>
              <a:effectLst/>
            </c:spPr>
          </c:marker>
          <c:xVal>
            <c:numRef>
              <c:f>abcd!$L$7:$L$85</c:f>
              <c:numCache>
                <c:formatCode>General</c:formatCode>
                <c:ptCount val="79"/>
                <c:pt idx="0">
                  <c:v>100</c:v>
                </c:pt>
                <c:pt idx="1">
                  <c:v>150</c:v>
                </c:pt>
                <c:pt idx="2">
                  <c:v>200</c:v>
                </c:pt>
                <c:pt idx="3">
                  <c:v>250</c:v>
                </c:pt>
                <c:pt idx="4">
                  <c:v>300</c:v>
                </c:pt>
                <c:pt idx="5">
                  <c:v>350</c:v>
                </c:pt>
                <c:pt idx="6">
                  <c:v>400</c:v>
                </c:pt>
                <c:pt idx="7">
                  <c:v>450</c:v>
                </c:pt>
                <c:pt idx="8">
                  <c:v>500</c:v>
                </c:pt>
                <c:pt idx="9">
                  <c:v>550</c:v>
                </c:pt>
                <c:pt idx="10">
                  <c:v>600</c:v>
                </c:pt>
                <c:pt idx="11">
                  <c:v>650</c:v>
                </c:pt>
                <c:pt idx="12">
                  <c:v>700</c:v>
                </c:pt>
                <c:pt idx="13">
                  <c:v>750</c:v>
                </c:pt>
                <c:pt idx="14">
                  <c:v>800</c:v>
                </c:pt>
                <c:pt idx="15">
                  <c:v>850</c:v>
                </c:pt>
                <c:pt idx="16">
                  <c:v>900</c:v>
                </c:pt>
                <c:pt idx="17">
                  <c:v>950</c:v>
                </c:pt>
                <c:pt idx="18">
                  <c:v>1000</c:v>
                </c:pt>
                <c:pt idx="19">
                  <c:v>1050</c:v>
                </c:pt>
                <c:pt idx="20">
                  <c:v>1100</c:v>
                </c:pt>
                <c:pt idx="21">
                  <c:v>1150</c:v>
                </c:pt>
                <c:pt idx="22">
                  <c:v>1200</c:v>
                </c:pt>
                <c:pt idx="23">
                  <c:v>1250</c:v>
                </c:pt>
                <c:pt idx="24">
                  <c:v>1300</c:v>
                </c:pt>
                <c:pt idx="25">
                  <c:v>1350</c:v>
                </c:pt>
                <c:pt idx="26">
                  <c:v>1400</c:v>
                </c:pt>
                <c:pt idx="27">
                  <c:v>1450</c:v>
                </c:pt>
                <c:pt idx="28">
                  <c:v>1500</c:v>
                </c:pt>
                <c:pt idx="29">
                  <c:v>1550</c:v>
                </c:pt>
                <c:pt idx="30">
                  <c:v>1600</c:v>
                </c:pt>
                <c:pt idx="31">
                  <c:v>1650</c:v>
                </c:pt>
                <c:pt idx="32">
                  <c:v>1700</c:v>
                </c:pt>
                <c:pt idx="33">
                  <c:v>1750</c:v>
                </c:pt>
                <c:pt idx="34">
                  <c:v>1800</c:v>
                </c:pt>
                <c:pt idx="35">
                  <c:v>1850</c:v>
                </c:pt>
                <c:pt idx="36">
                  <c:v>1900</c:v>
                </c:pt>
                <c:pt idx="37">
                  <c:v>1950</c:v>
                </c:pt>
                <c:pt idx="38">
                  <c:v>2000</c:v>
                </c:pt>
                <c:pt idx="39">
                  <c:v>2050</c:v>
                </c:pt>
                <c:pt idx="40">
                  <c:v>2100</c:v>
                </c:pt>
                <c:pt idx="41">
                  <c:v>2150</c:v>
                </c:pt>
                <c:pt idx="42">
                  <c:v>2200</c:v>
                </c:pt>
                <c:pt idx="43">
                  <c:v>2250</c:v>
                </c:pt>
                <c:pt idx="44">
                  <c:v>2300</c:v>
                </c:pt>
                <c:pt idx="45">
                  <c:v>2350</c:v>
                </c:pt>
                <c:pt idx="46">
                  <c:v>2400</c:v>
                </c:pt>
                <c:pt idx="47">
                  <c:v>2450</c:v>
                </c:pt>
                <c:pt idx="48">
                  <c:v>2500</c:v>
                </c:pt>
                <c:pt idx="49">
                  <c:v>2550</c:v>
                </c:pt>
                <c:pt idx="50">
                  <c:v>2600</c:v>
                </c:pt>
                <c:pt idx="51">
                  <c:v>2650</c:v>
                </c:pt>
                <c:pt idx="52">
                  <c:v>2700</c:v>
                </c:pt>
                <c:pt idx="53">
                  <c:v>2750</c:v>
                </c:pt>
                <c:pt idx="54">
                  <c:v>2800</c:v>
                </c:pt>
                <c:pt idx="55">
                  <c:v>2850</c:v>
                </c:pt>
                <c:pt idx="56">
                  <c:v>2900</c:v>
                </c:pt>
                <c:pt idx="57">
                  <c:v>2950</c:v>
                </c:pt>
                <c:pt idx="58">
                  <c:v>3000</c:v>
                </c:pt>
                <c:pt idx="59">
                  <c:v>3050</c:v>
                </c:pt>
                <c:pt idx="60">
                  <c:v>3100</c:v>
                </c:pt>
                <c:pt idx="61">
                  <c:v>3150</c:v>
                </c:pt>
                <c:pt idx="62">
                  <c:v>3200</c:v>
                </c:pt>
                <c:pt idx="63">
                  <c:v>3250</c:v>
                </c:pt>
                <c:pt idx="64">
                  <c:v>3300</c:v>
                </c:pt>
                <c:pt idx="65">
                  <c:v>3350</c:v>
                </c:pt>
                <c:pt idx="66">
                  <c:v>3400</c:v>
                </c:pt>
                <c:pt idx="67">
                  <c:v>3450</c:v>
                </c:pt>
                <c:pt idx="68">
                  <c:v>3500</c:v>
                </c:pt>
                <c:pt idx="69">
                  <c:v>3550</c:v>
                </c:pt>
                <c:pt idx="70">
                  <c:v>3600</c:v>
                </c:pt>
                <c:pt idx="71">
                  <c:v>3650</c:v>
                </c:pt>
                <c:pt idx="72">
                  <c:v>3700</c:v>
                </c:pt>
                <c:pt idx="73">
                  <c:v>3750</c:v>
                </c:pt>
                <c:pt idx="74">
                  <c:v>3800</c:v>
                </c:pt>
                <c:pt idx="75">
                  <c:v>3850</c:v>
                </c:pt>
                <c:pt idx="76">
                  <c:v>3900</c:v>
                </c:pt>
                <c:pt idx="77">
                  <c:v>3950</c:v>
                </c:pt>
                <c:pt idx="78">
                  <c:v>4000</c:v>
                </c:pt>
              </c:numCache>
            </c:numRef>
          </c:xVal>
          <c:yVal>
            <c:numRef>
              <c:f>abcd!$Q$7:$Q$85</c:f>
              <c:numCache>
                <c:formatCode>General</c:formatCode>
                <c:ptCount val="79"/>
                <c:pt idx="0">
                  <c:v>2.9</c:v>
                </c:pt>
                <c:pt idx="1">
                  <c:v>2.9</c:v>
                </c:pt>
                <c:pt idx="2">
                  <c:v>2.9</c:v>
                </c:pt>
                <c:pt idx="3">
                  <c:v>3</c:v>
                </c:pt>
                <c:pt idx="4">
                  <c:v>3</c:v>
                </c:pt>
                <c:pt idx="5">
                  <c:v>3.1</c:v>
                </c:pt>
                <c:pt idx="6">
                  <c:v>3.1</c:v>
                </c:pt>
                <c:pt idx="7">
                  <c:v>3.2</c:v>
                </c:pt>
                <c:pt idx="8">
                  <c:v>3.2</c:v>
                </c:pt>
                <c:pt idx="9">
                  <c:v>3.3</c:v>
                </c:pt>
                <c:pt idx="10">
                  <c:v>3.4</c:v>
                </c:pt>
                <c:pt idx="11">
                  <c:v>3.4</c:v>
                </c:pt>
                <c:pt idx="12">
                  <c:v>3.5</c:v>
                </c:pt>
                <c:pt idx="13">
                  <c:v>3.6</c:v>
                </c:pt>
                <c:pt idx="14">
                  <c:v>3.7</c:v>
                </c:pt>
                <c:pt idx="15">
                  <c:v>3.7</c:v>
                </c:pt>
                <c:pt idx="16">
                  <c:v>3.8</c:v>
                </c:pt>
                <c:pt idx="17">
                  <c:v>3.9</c:v>
                </c:pt>
                <c:pt idx="18">
                  <c:v>4</c:v>
                </c:pt>
                <c:pt idx="19">
                  <c:v>4.0999999999999996</c:v>
                </c:pt>
                <c:pt idx="20">
                  <c:v>4.2</c:v>
                </c:pt>
                <c:pt idx="21">
                  <c:v>4.3</c:v>
                </c:pt>
                <c:pt idx="22">
                  <c:v>4.3</c:v>
                </c:pt>
                <c:pt idx="23">
                  <c:v>4.4000000000000004</c:v>
                </c:pt>
                <c:pt idx="24">
                  <c:v>4.5999999999999996</c:v>
                </c:pt>
                <c:pt idx="25">
                  <c:v>4.7</c:v>
                </c:pt>
                <c:pt idx="26">
                  <c:v>4.8</c:v>
                </c:pt>
                <c:pt idx="27">
                  <c:v>4.9000000000000004</c:v>
                </c:pt>
                <c:pt idx="28">
                  <c:v>5</c:v>
                </c:pt>
                <c:pt idx="29">
                  <c:v>5.2</c:v>
                </c:pt>
                <c:pt idx="30">
                  <c:v>5.3</c:v>
                </c:pt>
                <c:pt idx="31">
                  <c:v>5.4</c:v>
                </c:pt>
                <c:pt idx="32">
                  <c:v>5.6</c:v>
                </c:pt>
                <c:pt idx="33">
                  <c:v>5.7</c:v>
                </c:pt>
                <c:pt idx="34">
                  <c:v>5.9</c:v>
                </c:pt>
                <c:pt idx="35">
                  <c:v>6</c:v>
                </c:pt>
                <c:pt idx="36">
                  <c:v>6.3</c:v>
                </c:pt>
                <c:pt idx="37">
                  <c:v>6.4</c:v>
                </c:pt>
                <c:pt idx="38">
                  <c:v>6.6</c:v>
                </c:pt>
                <c:pt idx="39">
                  <c:v>6.8</c:v>
                </c:pt>
                <c:pt idx="40">
                  <c:v>7.1</c:v>
                </c:pt>
                <c:pt idx="41">
                  <c:v>7.3</c:v>
                </c:pt>
                <c:pt idx="42">
                  <c:v>7.5</c:v>
                </c:pt>
                <c:pt idx="43">
                  <c:v>7.8</c:v>
                </c:pt>
                <c:pt idx="44">
                  <c:v>8.1</c:v>
                </c:pt>
                <c:pt idx="45">
                  <c:v>8.4</c:v>
                </c:pt>
                <c:pt idx="46">
                  <c:v>8.6</c:v>
                </c:pt>
                <c:pt idx="47">
                  <c:v>9</c:v>
                </c:pt>
                <c:pt idx="48">
                  <c:v>9.4</c:v>
                </c:pt>
                <c:pt idx="49">
                  <c:v>9.6999999999999993</c:v>
                </c:pt>
                <c:pt idx="50">
                  <c:v>10.1</c:v>
                </c:pt>
                <c:pt idx="51">
                  <c:v>10.5</c:v>
                </c:pt>
                <c:pt idx="52">
                  <c:v>11.1</c:v>
                </c:pt>
                <c:pt idx="53">
                  <c:v>11.6</c:v>
                </c:pt>
                <c:pt idx="54">
                  <c:v>12.1</c:v>
                </c:pt>
                <c:pt idx="55">
                  <c:v>12.6</c:v>
                </c:pt>
                <c:pt idx="56">
                  <c:v>13.4</c:v>
                </c:pt>
                <c:pt idx="57">
                  <c:v>14.1</c:v>
                </c:pt>
                <c:pt idx="58">
                  <c:v>14.9</c:v>
                </c:pt>
                <c:pt idx="59">
                  <c:v>15.7</c:v>
                </c:pt>
                <c:pt idx="60">
                  <c:v>16.8</c:v>
                </c:pt>
                <c:pt idx="61">
                  <c:v>17.899999999999999</c:v>
                </c:pt>
                <c:pt idx="62">
                  <c:v>19</c:v>
                </c:pt>
                <c:pt idx="63">
                  <c:v>20.399999999999999</c:v>
                </c:pt>
                <c:pt idx="64">
                  <c:v>22.2</c:v>
                </c:pt>
                <c:pt idx="65">
                  <c:v>24.1</c:v>
                </c:pt>
                <c:pt idx="66">
                  <c:v>26</c:v>
                </c:pt>
                <c:pt idx="67">
                  <c:v>28.4</c:v>
                </c:pt>
                <c:pt idx="68">
                  <c:v>32.1</c:v>
                </c:pt>
                <c:pt idx="69">
                  <c:v>35.700000000000003</c:v>
                </c:pt>
                <c:pt idx="70">
                  <c:v>39.799999999999997</c:v>
                </c:pt>
                <c:pt idx="71">
                  <c:v>45.4</c:v>
                </c:pt>
                <c:pt idx="72">
                  <c:v>54.1</c:v>
                </c:pt>
                <c:pt idx="73">
                  <c:v>63.2</c:v>
                </c:pt>
                <c:pt idx="74">
                  <c:v>75.3</c:v>
                </c:pt>
                <c:pt idx="75">
                  <c:v>91.6</c:v>
                </c:pt>
                <c:pt idx="76">
                  <c:v>120.8</c:v>
                </c:pt>
                <c:pt idx="77">
                  <c:v>152.9</c:v>
                </c:pt>
                <c:pt idx="78">
                  <c:v>190</c:v>
                </c:pt>
              </c:numCache>
            </c:numRef>
          </c:yVal>
          <c:smooth val="0"/>
          <c:extLst>
            <c:ext xmlns:c16="http://schemas.microsoft.com/office/drawing/2014/chart" uri="{C3380CC4-5D6E-409C-BE32-E72D297353CC}">
              <c16:uniqueId val="{00000004-D866-40D1-96C5-69CDA43ADC52}"/>
            </c:ext>
          </c:extLst>
        </c:ser>
        <c:dLbls>
          <c:showLegendKey val="0"/>
          <c:showVal val="0"/>
          <c:showCatName val="0"/>
          <c:showSerName val="0"/>
          <c:showPercent val="0"/>
          <c:showBubbleSize val="0"/>
        </c:dLbls>
        <c:axId val="899717151"/>
        <c:axId val="899715231"/>
      </c:scatterChart>
      <c:valAx>
        <c:axId val="899717151"/>
        <c:scaling>
          <c:orientation val="minMax"/>
          <c:max val="4100"/>
          <c:min val="25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800" b="0" i="0" u="none" strike="noStrike" kern="1200" baseline="0">
                    <a:solidFill>
                      <a:srgbClr val="002060"/>
                    </a:solidFill>
                    <a:latin typeface="+mn-lt"/>
                    <a:ea typeface="+mn-ea"/>
                    <a:cs typeface="Arial" panose="020B0604020202020204" pitchFamily="34" charset="0"/>
                  </a:defRPr>
                </a:pPr>
                <a:r>
                  <a:rPr lang="sk-SK"/>
                  <a:t>Total traffic load of TR [PCU/h] </a:t>
                </a:r>
                <a:endParaRPr lang="en-GB"/>
              </a:p>
            </c:rich>
          </c:tx>
          <c:overlay val="0"/>
          <c:spPr>
            <a:noFill/>
            <a:ln>
              <a:noFill/>
            </a:ln>
            <a:effectLst/>
          </c:spPr>
          <c:txPr>
            <a:bodyPr rot="0" spcFirstLastPara="1" vertOverflow="ellipsis" vert="horz" wrap="square" anchor="ctr" anchorCtr="1"/>
            <a:lstStyle/>
            <a:p>
              <a:pPr>
                <a:defRPr sz="2800" b="0" i="0" u="none" strike="noStrike" kern="1200" baseline="0">
                  <a:solidFill>
                    <a:srgbClr val="002060"/>
                  </a:solidFill>
                  <a:latin typeface="+mn-lt"/>
                  <a:ea typeface="+mn-ea"/>
                  <a:cs typeface="Arial" panose="020B0604020202020204" pitchFamily="34" charset="0"/>
                </a:defRPr>
              </a:pPr>
              <a:endParaRPr lang="en-GB"/>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800" b="0" i="0" u="none" strike="noStrike" kern="1200" baseline="0">
                <a:solidFill>
                  <a:srgbClr val="002060"/>
                </a:solidFill>
                <a:latin typeface="+mn-lt"/>
                <a:ea typeface="+mn-ea"/>
                <a:cs typeface="Arial" panose="020B0604020202020204" pitchFamily="34" charset="0"/>
              </a:defRPr>
            </a:pPr>
            <a:endParaRPr lang="en-US"/>
          </a:p>
        </c:txPr>
        <c:crossAx val="899715231"/>
        <c:crosses val="autoZero"/>
        <c:crossBetween val="midCat"/>
      </c:valAx>
      <c:valAx>
        <c:axId val="899715231"/>
        <c:scaling>
          <c:orientation val="minMax"/>
          <c:max val="1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rgbClr val="002060"/>
                    </a:solidFill>
                    <a:latin typeface="+mn-lt"/>
                    <a:ea typeface="+mn-ea"/>
                    <a:cs typeface="Arial" panose="020B0604020202020204" pitchFamily="34" charset="0"/>
                  </a:defRPr>
                </a:pPr>
                <a:r>
                  <a:rPr lang="en-GB"/>
                  <a:t>Maximum waiting time</a:t>
                </a:r>
                <a:r>
                  <a:rPr lang="sk-SK"/>
                  <a:t> [s]</a:t>
                </a:r>
                <a:endParaRPr lang="en-GB"/>
              </a:p>
            </c:rich>
          </c:tx>
          <c:overlay val="0"/>
          <c:spPr>
            <a:noFill/>
            <a:ln>
              <a:noFill/>
            </a:ln>
            <a:effectLst/>
          </c:spPr>
          <c:txPr>
            <a:bodyPr rot="-5400000" spcFirstLastPara="1" vertOverflow="ellipsis" vert="horz" wrap="square" anchor="ctr" anchorCtr="1"/>
            <a:lstStyle/>
            <a:p>
              <a:pPr>
                <a:defRPr sz="2800" b="0" i="0" u="none" strike="noStrike" kern="1200" baseline="0">
                  <a:solidFill>
                    <a:srgbClr val="002060"/>
                  </a:solidFill>
                  <a:latin typeface="+mn-lt"/>
                  <a:ea typeface="+mn-ea"/>
                  <a:cs typeface="Arial" panose="020B0604020202020204" pitchFamily="34" charset="0"/>
                </a:defRPr>
              </a:pPr>
              <a:endParaRPr lang="en-GB"/>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800" b="0" i="0" u="none" strike="noStrike" kern="1200" baseline="0">
                <a:solidFill>
                  <a:srgbClr val="002060"/>
                </a:solidFill>
                <a:latin typeface="+mn-lt"/>
                <a:ea typeface="+mn-ea"/>
                <a:cs typeface="Arial" panose="020B0604020202020204" pitchFamily="34" charset="0"/>
              </a:defRPr>
            </a:pPr>
            <a:endParaRPr lang="en-US"/>
          </a:p>
        </c:txPr>
        <c:crossAx val="899717151"/>
        <c:crosses val="autoZero"/>
        <c:crossBetween val="midCat"/>
        <c:majorUnit val="60"/>
        <c:minorUnit val="30"/>
      </c:valAx>
      <c:spPr>
        <a:noFill/>
        <a:ln w="38100">
          <a:noFill/>
        </a:ln>
        <a:effectLst/>
      </c:spPr>
    </c:plotArea>
    <c:legend>
      <c:legendPos val="b"/>
      <c:overlay val="0"/>
      <c:spPr>
        <a:noFill/>
        <a:ln>
          <a:noFill/>
        </a:ln>
        <a:effectLst/>
      </c:spPr>
      <c:txPr>
        <a:bodyPr rot="0" spcFirstLastPara="1" vertOverflow="ellipsis" vert="horz" wrap="square" anchor="ctr" anchorCtr="1"/>
        <a:lstStyle/>
        <a:p>
          <a:pPr>
            <a:defRPr sz="2800" b="0" i="0" u="none" strike="noStrike" kern="1200" baseline="0">
              <a:solidFill>
                <a:srgbClr val="002060"/>
              </a:solidFill>
              <a:latin typeface="+mn-lt"/>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sz="2800">
          <a:solidFill>
            <a:srgbClr val="002060"/>
          </a:solidFill>
          <a:latin typeface="+mn-lt"/>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hart" Target="../charts/char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en-GB"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Capacity and safety aspects of turbo-roundabouts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Kristián Čulík, Alica Kalašová, Peter </a:t>
            </a:r>
            <a:r>
              <a:rPr lang="sk-SK" sz="4500" dirty="0" err="1">
                <a:solidFill>
                  <a:srgbClr val="002060"/>
                </a:solidFill>
                <a:latin typeface="Arial" panose="020B0604020202020204" pitchFamily="34" charset="0"/>
                <a:cs typeface="Arial" panose="020B0604020202020204" pitchFamily="34" charset="0"/>
              </a:rPr>
              <a:t>Fabian</a:t>
            </a:r>
            <a:r>
              <a:rPr lang="sk-SK" sz="4500" baseline="30000" dirty="0">
                <a:solidFill>
                  <a:srgbClr val="002060"/>
                </a:solidFill>
                <a:latin typeface="Arial" panose="020B0604020202020204" pitchFamily="34" charset="0"/>
                <a:cs typeface="Arial" panose="020B0604020202020204" pitchFamily="34" charset="0"/>
              </a:rPr>
              <a:t>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dirty="0">
                <a:solidFill>
                  <a:srgbClr val="002060"/>
                </a:solidFill>
                <a:latin typeface="Arial" panose="020B0604020202020204" pitchFamily="34" charset="0"/>
                <a:cs typeface="Arial" panose="020B0604020202020204" pitchFamily="34" charset="0"/>
              </a:rPr>
              <a:t>Department of Road and Urban Transport, University of Žilina, Univerzitná 8215/1, 010 26 Žilina,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633362505"/>
              </p:ext>
            </p:extLst>
          </p:nvPr>
        </p:nvGraphicFramePr>
        <p:xfrm>
          <a:off x="1347570" y="7769152"/>
          <a:ext cx="29764038" cy="48581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just"/>
                      <a:r>
                        <a:rPr lang="sk-SK" sz="4500" cap="small" baseline="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GB" sz="3500" dirty="0">
                          <a:solidFill>
                            <a:srgbClr val="002060"/>
                          </a:solidFill>
                          <a:latin typeface="Arial" panose="020B0604020202020204" pitchFamily="34" charset="0"/>
                          <a:cs typeface="Arial" panose="020B0604020202020204" pitchFamily="34" charset="0"/>
                        </a:rPr>
                        <a:t>In recent years, unconventional roundabouts, known as turbo roundabouts (TRs), have gained popularity. TRs are defined in the technical conditions TP 100 and TP 102 (Slovak Road Administration, 2015), are valid in the Slovak Republic, and are used for planning, designing, and capacity assessment of TRs. 	</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dirty="0">
                          <a:solidFill>
                            <a:srgbClr val="002060"/>
                          </a:solidFill>
                          <a:latin typeface="Arial" panose="020B0604020202020204" pitchFamily="34" charset="0"/>
                          <a:cs typeface="Arial" panose="020B0604020202020204" pitchFamily="34" charset="0"/>
                        </a:rPr>
                        <a:t>According to technical specifications, it can be assumed that a standard turbo roundabout is suitable for a total load of approximately 3,500 PCU/h. An important input parameter, in addition to the geometric arrangement and traffic load distribution. This article verifies the possibility of the correct function of TR under high traffic loads.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GB" sz="3500" dirty="0">
                          <a:solidFill>
                            <a:srgbClr val="002060"/>
                          </a:solidFill>
                          <a:latin typeface="Arial" panose="020B0604020202020204" pitchFamily="34" charset="0"/>
                          <a:cs typeface="Arial" panose="020B0604020202020204" pitchFamily="34" charset="0"/>
                        </a:rPr>
                        <a:t>This article examines the capacity and safety aspects of TRs, analysing their performance through capacity assessment. The findings confirm that properly designed TRs can effectively manage high traffic intensity, minimize collision points, and optimize traffic flow.	</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817341121"/>
              </p:ext>
            </p:extLst>
          </p:nvPr>
        </p:nvGraphicFramePr>
        <p:xfrm>
          <a:off x="1317621" y="12662926"/>
          <a:ext cx="29764038" cy="53646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GB" sz="3500" dirty="0">
                          <a:solidFill>
                            <a:srgbClr val="002060"/>
                          </a:solidFill>
                          <a:latin typeface="Arial"/>
                          <a:cs typeface="Arial"/>
                        </a:rPr>
                        <a:t> The research question of this article remains under what conditions it can be claimed that a standard TR can handle a load of 3,500 PCU/h without significant delays (up to 60 seconds). For this purpose, a simulation of capacity calculations was conducted for a standard TR with an even distribution of vehicles between the left and right lanes. </a:t>
                      </a:r>
                      <a:endParaRPr lang="sk-SK" sz="3500" dirty="0">
                        <a:solidFill>
                          <a:srgbClr val="002060"/>
                        </a:solidFill>
                        <a:latin typeface="Arial"/>
                        <a:cs typeface="Arial"/>
                      </a:endParaRPr>
                    </a:p>
                    <a:p>
                      <a:endParaRPr lang="sk-SK" sz="3500" dirty="0">
                        <a:solidFill>
                          <a:srgbClr val="002060"/>
                        </a:solidFill>
                        <a:latin typeface="Arial"/>
                        <a:cs typeface="Arial"/>
                      </a:endParaRPr>
                    </a:p>
                    <a:p>
                      <a:r>
                        <a:rPr lang="en-GB" sz="3500" dirty="0">
                          <a:solidFill>
                            <a:srgbClr val="002060"/>
                          </a:solidFill>
                          <a:latin typeface="Arial"/>
                          <a:cs typeface="Arial"/>
                        </a:rPr>
                        <a:t>The TR was tested with unit vehicles under five scenarios, each varying in the proportion of main direction traffic relative to the total roundabout load. For instance, scenario S70 indicates that only 70% of PCU traversed the roundabout in the main direction, i.e., 35% from arm 4 to arm 2 and 35% from arm 2 to arm 4. An additional 15% of the load was evenly distributed between right and left turns from the main directions. The remaining 15% of the total load was distributed across all directions from arms 1 and 3.</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51554212"/>
              </p:ext>
            </p:extLst>
          </p:nvPr>
        </p:nvGraphicFramePr>
        <p:xfrm>
          <a:off x="1347570" y="18107401"/>
          <a:ext cx="29764038" cy="124983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lvl="6" algn="just" defTabSz="3219450">
                        <a:tabLst/>
                      </a:pPr>
                      <a:r>
                        <a:rPr lang="en-GB" sz="3500" dirty="0">
                          <a:solidFill>
                            <a:srgbClr val="002060"/>
                          </a:solidFill>
                          <a:latin typeface="Arial"/>
                          <a:cs typeface="Arial"/>
                        </a:rPr>
                        <a:t>The figure on the left illustrates the development of the longest waiting time, regardless of which arm or lane of an arm. Total TR loads below 2,500 PCU/hour are not shown in the graph, as the roundabout can handle such loads with waiting times under 10 seconds, corresponding to the best level of service grade, "A," regardless of load distribution across directions. However, as the roundabout load increases, the distribution of traffic becomes significantly impactful. Naturally, the most significant load on the roundabout is caused by left-turning vehicles and vehicles from secondary arms (1 and 3) with single-lane entries.</a:t>
                      </a:r>
                      <a:endParaRPr lang="sk-SK" sz="3500" dirty="0">
                        <a:solidFill>
                          <a:srgbClr val="002060"/>
                        </a:solidFill>
                        <a:latin typeface="Arial"/>
                        <a:cs typeface="Arial"/>
                      </a:endParaRPr>
                    </a:p>
                    <a:p>
                      <a:pPr lvl="6" algn="just" defTabSz="3219450">
                        <a:tabLst/>
                      </a:pPr>
                      <a:endParaRPr lang="sk-SK" sz="3500" dirty="0">
                        <a:solidFill>
                          <a:srgbClr val="002060"/>
                        </a:solidFill>
                        <a:latin typeface="Arial"/>
                        <a:cs typeface="Arial"/>
                      </a:endParaRPr>
                    </a:p>
                    <a:p>
                      <a:pPr lvl="6" algn="just" defTabSz="3219450">
                        <a:tabLst/>
                      </a:pPr>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919348415"/>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GB" sz="3500" kern="1200" dirty="0">
                          <a:solidFill>
                            <a:srgbClr val="002060"/>
                          </a:solidFill>
                          <a:effectLst/>
                          <a:latin typeface="Arial" panose="020B0604020202020204" pitchFamily="34" charset="0"/>
                          <a:ea typeface="+mn-ea"/>
                          <a:cs typeface="Arial" panose="020B0604020202020204" pitchFamily="34" charset="0"/>
                        </a:rPr>
                        <a:t>In conclusion, it can be stated that turbo roundabouts have many positive and negative aspects, which can be summarized into the following areas:</a:t>
                      </a:r>
                      <a:endParaRPr lang="sk-SK" sz="3500" kern="1200" dirty="0">
                        <a:solidFill>
                          <a:srgbClr val="002060"/>
                        </a:solidFill>
                        <a:effectLst/>
                        <a:latin typeface="Arial" panose="020B0604020202020204" pitchFamily="34" charset="0"/>
                        <a:ea typeface="+mn-ea"/>
                        <a:cs typeface="Arial" panose="020B0604020202020204" pitchFamily="34" charset="0"/>
                      </a:endParaRPr>
                    </a:p>
                    <a:p>
                      <a:pPr algn="just">
                        <a:spcAft>
                          <a:spcPts val="600"/>
                        </a:spcAft>
                      </a:pPr>
                      <a:r>
                        <a:rPr lang="en-GB" sz="3500" kern="1200" dirty="0">
                          <a:solidFill>
                            <a:srgbClr val="002060"/>
                          </a:solidFill>
                          <a:effectLst/>
                          <a:latin typeface="Arial" panose="020B0604020202020204" pitchFamily="34" charset="0"/>
                          <a:ea typeface="+mn-ea"/>
                          <a:cs typeface="Arial" panose="020B0604020202020204" pitchFamily="34" charset="0"/>
                        </a:rPr>
                        <a:t>► </a:t>
                      </a:r>
                      <a:r>
                        <a:rPr lang="en-GB" sz="3500" b="1" kern="1200" dirty="0">
                          <a:solidFill>
                            <a:srgbClr val="002060"/>
                          </a:solidFill>
                          <a:effectLst/>
                          <a:latin typeface="Arial" panose="020B0604020202020204" pitchFamily="34" charset="0"/>
                          <a:ea typeface="+mn-ea"/>
                          <a:cs typeface="Arial" panose="020B0604020202020204" pitchFamily="34" charset="0"/>
                        </a:rPr>
                        <a:t>High investment costs: </a:t>
                      </a:r>
                      <a:r>
                        <a:rPr lang="en-GB" sz="3500" kern="1200" dirty="0">
                          <a:solidFill>
                            <a:srgbClr val="002060"/>
                          </a:solidFill>
                          <a:effectLst/>
                          <a:latin typeface="Arial" panose="020B0604020202020204" pitchFamily="34" charset="0"/>
                          <a:ea typeface="+mn-ea"/>
                          <a:cs typeface="Arial" panose="020B0604020202020204" pitchFamily="34" charset="0"/>
                        </a:rPr>
                        <a:t>Due to the specific shape of the roundabout, numerous specialized construction elements, and the irregular shape of the lanes, TRs are significantly more expensive to construct than other types of at-grade intersections.</a:t>
                      </a:r>
                    </a:p>
                    <a:p>
                      <a:pPr algn="just">
                        <a:spcAft>
                          <a:spcPts val="600"/>
                        </a:spcAft>
                      </a:pPr>
                      <a:r>
                        <a:rPr lang="en-GB" sz="3500" kern="1200" dirty="0">
                          <a:solidFill>
                            <a:srgbClr val="002060"/>
                          </a:solidFill>
                          <a:effectLst/>
                          <a:latin typeface="Arial" panose="020B0604020202020204" pitchFamily="34" charset="0"/>
                          <a:ea typeface="+mn-ea"/>
                          <a:cs typeface="Arial" panose="020B0604020202020204" pitchFamily="34" charset="0"/>
                        </a:rPr>
                        <a:t>► </a:t>
                      </a:r>
                      <a:r>
                        <a:rPr lang="en-GB" sz="3500" b="1" kern="1200" dirty="0">
                          <a:solidFill>
                            <a:srgbClr val="002060"/>
                          </a:solidFill>
                          <a:effectLst/>
                          <a:latin typeface="Arial" panose="020B0604020202020204" pitchFamily="34" charset="0"/>
                          <a:ea typeface="+mn-ea"/>
                          <a:cs typeface="Arial" panose="020B0604020202020204" pitchFamily="34" charset="0"/>
                        </a:rPr>
                        <a:t>More complex navigation</a:t>
                      </a:r>
                      <a:r>
                        <a:rPr lang="en-GB" sz="3500" kern="1200" dirty="0">
                          <a:solidFill>
                            <a:srgbClr val="002060"/>
                          </a:solidFill>
                          <a:effectLst/>
                          <a:latin typeface="Arial" panose="020B0604020202020204" pitchFamily="34" charset="0"/>
                          <a:ea typeface="+mn-ea"/>
                          <a:cs typeface="Arial" panose="020B0604020202020204" pitchFamily="34" charset="0"/>
                        </a:rPr>
                        <a:t>, especially for drivers using the roundabout for the first time. For this reason, it is essential to provide appropriate horizontal and vertical traffic markings.</a:t>
                      </a:r>
                    </a:p>
                    <a:p>
                      <a:pPr algn="just">
                        <a:spcAft>
                          <a:spcPts val="600"/>
                        </a:spcAft>
                      </a:pPr>
                      <a:r>
                        <a:rPr lang="en-GB" sz="3500" kern="1200" dirty="0">
                          <a:solidFill>
                            <a:srgbClr val="002060"/>
                          </a:solidFill>
                          <a:effectLst/>
                          <a:latin typeface="Arial" panose="020B0604020202020204" pitchFamily="34" charset="0"/>
                          <a:ea typeface="+mn-ea"/>
                          <a:cs typeface="Arial" panose="020B0604020202020204" pitchFamily="34" charset="0"/>
                        </a:rPr>
                        <a:t>► </a:t>
                      </a:r>
                      <a:r>
                        <a:rPr lang="en-GB" sz="3500" b="1" kern="1200" dirty="0">
                          <a:solidFill>
                            <a:srgbClr val="002060"/>
                          </a:solidFill>
                          <a:effectLst/>
                          <a:latin typeface="Arial" panose="020B0604020202020204" pitchFamily="34" charset="0"/>
                          <a:ea typeface="+mn-ea"/>
                          <a:cs typeface="Arial" panose="020B0604020202020204" pitchFamily="34" charset="0"/>
                        </a:rPr>
                        <a:t>Limited flexibility: </a:t>
                      </a:r>
                      <a:r>
                        <a:rPr lang="en-GB" sz="3500" kern="1200" dirty="0">
                          <a:solidFill>
                            <a:srgbClr val="002060"/>
                          </a:solidFill>
                          <a:effectLst/>
                          <a:latin typeface="Arial" panose="020B0604020202020204" pitchFamily="34" charset="0"/>
                          <a:ea typeface="+mn-ea"/>
                          <a:cs typeface="Arial" panose="020B0604020202020204" pitchFamily="34" charset="0"/>
                        </a:rPr>
                        <a:t> Unlike signal-controlled intersections, signal plans cannot be adjusted to optimize vehicle flow through the roundabout.</a:t>
                      </a:r>
                    </a:p>
                    <a:p>
                      <a:pPr algn="just">
                        <a:spcAft>
                          <a:spcPts val="600"/>
                        </a:spcAft>
                      </a:pPr>
                      <a:r>
                        <a:rPr lang="en-GB" sz="3500" kern="1200" dirty="0">
                          <a:solidFill>
                            <a:srgbClr val="002060"/>
                          </a:solidFill>
                          <a:effectLst/>
                          <a:latin typeface="Arial" panose="020B0604020202020204" pitchFamily="34" charset="0"/>
                          <a:ea typeface="+mn-ea"/>
                          <a:cs typeface="Arial" panose="020B0604020202020204" pitchFamily="34" charset="0"/>
                        </a:rPr>
                        <a:t>► </a:t>
                      </a:r>
                      <a:r>
                        <a:rPr lang="en-GB" sz="3500" b="1" kern="1200" dirty="0">
                          <a:solidFill>
                            <a:srgbClr val="002060"/>
                          </a:solidFill>
                          <a:effectLst/>
                          <a:latin typeface="Arial" panose="020B0604020202020204" pitchFamily="34" charset="0"/>
                          <a:ea typeface="+mn-ea"/>
                          <a:cs typeface="Arial" panose="020B0604020202020204" pitchFamily="34" charset="0"/>
                        </a:rPr>
                        <a:t>Inability to prioritize public transport vehicles: </a:t>
                      </a:r>
                      <a:r>
                        <a:rPr lang="en-GB" sz="3500" kern="1200" dirty="0">
                          <a:solidFill>
                            <a:srgbClr val="002060"/>
                          </a:solidFill>
                          <a:effectLst/>
                          <a:latin typeface="Arial" panose="020B0604020202020204" pitchFamily="34" charset="0"/>
                          <a:ea typeface="+mn-ea"/>
                          <a:cs typeface="Arial" panose="020B0604020202020204" pitchFamily="34" charset="0"/>
                        </a:rPr>
                        <a:t>This limitation arises from the nature of a roundabout without traffic signal control. While some roundabouts allow public transport vehicles to pass through the central island, such a solution would be dangerous in the case of a TR. </a:t>
                      </a:r>
                    </a:p>
                    <a:p>
                      <a:pPr algn="just">
                        <a:spcAft>
                          <a:spcPts val="600"/>
                        </a:spcAft>
                      </a:pPr>
                      <a:r>
                        <a:rPr lang="en-GB" sz="3500" kern="1200" dirty="0">
                          <a:solidFill>
                            <a:srgbClr val="002060"/>
                          </a:solidFill>
                          <a:effectLst/>
                          <a:latin typeface="Arial" panose="020B0604020202020204" pitchFamily="34" charset="0"/>
                          <a:ea typeface="+mn-ea"/>
                          <a:cs typeface="Arial" panose="020B0604020202020204" pitchFamily="34" charset="0"/>
                        </a:rPr>
                        <a:t>► </a:t>
                      </a:r>
                      <a:r>
                        <a:rPr lang="en-GB" sz="3500" b="1" kern="1200" dirty="0">
                          <a:solidFill>
                            <a:srgbClr val="002060"/>
                          </a:solidFill>
                          <a:effectLst/>
                          <a:latin typeface="Arial" panose="020B0604020202020204" pitchFamily="34" charset="0"/>
                          <a:ea typeface="+mn-ea"/>
                          <a:cs typeface="Arial" panose="020B0604020202020204" pitchFamily="34" charset="0"/>
                        </a:rPr>
                        <a:t>Pedestrian and cyclist routing: </a:t>
                      </a:r>
                      <a:r>
                        <a:rPr lang="en-GB" sz="3500" kern="1200" dirty="0">
                          <a:solidFill>
                            <a:srgbClr val="002060"/>
                          </a:solidFill>
                          <a:effectLst/>
                          <a:latin typeface="Arial" panose="020B0604020202020204" pitchFamily="34" charset="0"/>
                          <a:ea typeface="+mn-ea"/>
                          <a:cs typeface="Arial" panose="020B0604020202020204" pitchFamily="34" charset="0"/>
                        </a:rPr>
                        <a:t>This is a common issue for roundabouts, as they often force pedestrians and cyclists to take longer detours since their paths are routed around the roundabout at an even larger radius than the vehicle lanes. </a:t>
                      </a:r>
                    </a:p>
                    <a:p>
                      <a:pPr algn="just">
                        <a:spcAft>
                          <a:spcPts val="600"/>
                        </a:spcAft>
                      </a:pPr>
                      <a:r>
                        <a:rPr lang="en-GB" sz="3500" kern="1200" dirty="0">
                          <a:solidFill>
                            <a:srgbClr val="002060"/>
                          </a:solidFill>
                          <a:effectLst/>
                          <a:latin typeface="Arial" panose="020B0604020202020204" pitchFamily="34" charset="0"/>
                          <a:ea typeface="+mn-ea"/>
                          <a:cs typeface="Arial" panose="020B0604020202020204" pitchFamily="34" charset="0"/>
                        </a:rPr>
                        <a:t>► </a:t>
                      </a:r>
                      <a:r>
                        <a:rPr lang="en-GB" sz="3500" b="1" kern="1200" dirty="0">
                          <a:solidFill>
                            <a:srgbClr val="002060"/>
                          </a:solidFill>
                          <a:effectLst/>
                          <a:latin typeface="Arial" panose="020B0604020202020204" pitchFamily="34" charset="0"/>
                          <a:ea typeface="+mn-ea"/>
                          <a:cs typeface="Arial" panose="020B0604020202020204" pitchFamily="34" charset="0"/>
                        </a:rPr>
                        <a:t>Passage of oversized vehicles: </a:t>
                      </a:r>
                      <a:r>
                        <a:rPr lang="en-GB" sz="3500" kern="1200" dirty="0">
                          <a:solidFill>
                            <a:srgbClr val="002060"/>
                          </a:solidFill>
                          <a:effectLst/>
                          <a:latin typeface="Arial" panose="020B0604020202020204" pitchFamily="34" charset="0"/>
                          <a:ea typeface="+mn-ea"/>
                          <a:cs typeface="Arial" panose="020B0604020202020204" pitchFamily="34" charset="0"/>
                        </a:rPr>
                        <a:t>Roundabouts can generally be problematic for oversized transport. If oversized transport routes are expected to pass through a given roundabout, appropriate structural modifications can be made.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088898154"/>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GB" sz="3500" kern="1200" noProof="1">
                          <a:solidFill>
                            <a:srgbClr val="002060"/>
                          </a:solidFill>
                          <a:latin typeface="Arial"/>
                          <a:ea typeface="+mn-ea"/>
                          <a:cs typeface="Arial"/>
                        </a:rPr>
                        <a:t>Funded by the EU NextGenerationEU through the Recovery and Resilience Plan for Slovakia under the project No. 09I03-03-V05-00002</a:t>
                      </a:r>
                      <a:r>
                        <a:rPr lang="sk-SK" sz="3500" kern="1200" noProof="1">
                          <a:solidFill>
                            <a:srgbClr val="002060"/>
                          </a:solidFill>
                          <a:latin typeface="Arial"/>
                          <a:ea typeface="+mn-ea"/>
                          <a:cs typeface="Arial"/>
                        </a:rPr>
                        <a:t>.</a:t>
                      </a:r>
                      <a:endParaRPr lang="en-GB" sz="3500" kern="1200" noProof="1">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descr="Obrázok, na ktorom je mapa, text, diagram, rad&#10;&#10;Automaticky generovaný popis">
            <a:extLst>
              <a:ext uri="{FF2B5EF4-FFF2-40B4-BE49-F238E27FC236}">
                <a16:creationId xmlns:a16="http://schemas.microsoft.com/office/drawing/2014/main" id="{054EF2B1-E86F-728F-C624-855AE93D556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445577" y="22951359"/>
            <a:ext cx="7155658" cy="7155658"/>
          </a:xfrm>
          <a:prstGeom prst="rect">
            <a:avLst/>
          </a:prstGeom>
          <a:noFill/>
          <a:ln>
            <a:noFill/>
          </a:ln>
        </p:spPr>
      </p:pic>
      <p:graphicFrame>
        <p:nvGraphicFramePr>
          <p:cNvPr id="9" name="Graf 8">
            <a:extLst>
              <a:ext uri="{FF2B5EF4-FFF2-40B4-BE49-F238E27FC236}">
                <a16:creationId xmlns:a16="http://schemas.microsoft.com/office/drawing/2014/main" id="{D62FBF43-4068-EE16-D31E-D5C8DBC84E20}"/>
              </a:ext>
            </a:extLst>
          </p:cNvPr>
          <p:cNvGraphicFramePr/>
          <p:nvPr>
            <p:extLst>
              <p:ext uri="{D42A27DB-BD31-4B8C-83A1-F6EECF244321}">
                <p14:modId xmlns:p14="http://schemas.microsoft.com/office/powerpoint/2010/main" val="450043959"/>
              </p:ext>
            </p:extLst>
          </p:nvPr>
        </p:nvGraphicFramePr>
        <p:xfrm>
          <a:off x="1347570" y="18970240"/>
          <a:ext cx="9831707" cy="7836048"/>
        </p:xfrm>
        <a:graphic>
          <a:graphicData uri="http://schemas.openxmlformats.org/drawingml/2006/chart">
            <c:chart xmlns:c="http://schemas.openxmlformats.org/drawingml/2006/chart" xmlns:r="http://schemas.openxmlformats.org/officeDocument/2006/relationships" r:id="rId5"/>
          </a:graphicData>
        </a:graphic>
      </p:graphicFrame>
      <p:sp>
        <p:nvSpPr>
          <p:cNvPr id="10" name="BlokTextu 9">
            <a:extLst>
              <a:ext uri="{FF2B5EF4-FFF2-40B4-BE49-F238E27FC236}">
                <a16:creationId xmlns:a16="http://schemas.microsoft.com/office/drawing/2014/main" id="{09FBB016-FC2D-C01B-557F-7FBDA28B7EB8}"/>
              </a:ext>
            </a:extLst>
          </p:cNvPr>
          <p:cNvSpPr txBox="1"/>
          <p:nvPr/>
        </p:nvSpPr>
        <p:spPr>
          <a:xfrm>
            <a:off x="1347570" y="26936698"/>
            <a:ext cx="21410302" cy="3323987"/>
          </a:xfrm>
          <a:prstGeom prst="rect">
            <a:avLst/>
          </a:prstGeom>
          <a:noFill/>
        </p:spPr>
        <p:txBody>
          <a:bodyPr wrap="square" rtlCol="0">
            <a:spAutoFit/>
          </a:bodyPr>
          <a:lstStyle/>
          <a:p>
            <a:pPr algn="just"/>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The research question was whether a standard turbo roundabout could handle a traffic load of 3,500 PCU/hour. It can, but only under tolerable load distribution conditions (ideally at least 70%, or at minimum 60%, of vehicles travelling in the main direction). As shown in the graph, at 2,450 PCU/hour in the main direction and 1,050 PCU/hour in other directions, the roundabout can handle this load with a maximum waiting time of 32 seconds, corresponding to the level of service grade "D." With every further increase in load, the total waiting time rises exponentially.</a:t>
            </a:r>
            <a:endParaRPr lang="en-GB" sz="3500" dirty="0">
              <a:solidFill>
                <a:srgbClr val="002060"/>
              </a:solidFill>
              <a:latin typeface="Arial" panose="020B0604020202020204" pitchFamily="34" charset="0"/>
              <a:cs typeface="Arial" panose="020B0604020202020204" pitchFamily="34" charset="0"/>
            </a:endParaRPr>
          </a:p>
        </p:txBody>
      </p:sp>
      <p:sp>
        <p:nvSpPr>
          <p:cNvPr id="11" name="BlokTextu 10">
            <a:extLst>
              <a:ext uri="{FF2B5EF4-FFF2-40B4-BE49-F238E27FC236}">
                <a16:creationId xmlns:a16="http://schemas.microsoft.com/office/drawing/2014/main" id="{FF5926DF-B38E-77C0-5FE0-E5F749C53899}"/>
              </a:ext>
            </a:extLst>
          </p:cNvPr>
          <p:cNvSpPr txBox="1"/>
          <p:nvPr/>
        </p:nvSpPr>
        <p:spPr>
          <a:xfrm>
            <a:off x="11179277" y="23348873"/>
            <a:ext cx="11578595" cy="1708160"/>
          </a:xfrm>
          <a:prstGeom prst="rect">
            <a:avLst/>
          </a:prstGeom>
          <a:noFill/>
        </p:spPr>
        <p:txBody>
          <a:bodyPr wrap="square" rtlCol="0">
            <a:spAutoFit/>
          </a:bodyPr>
          <a:lstStyle/>
          <a:p>
            <a:pPr algn="just"/>
            <a:r>
              <a:rPr lang="en-GB" sz="3500" noProof="0" dirty="0">
                <a:solidFill>
                  <a:srgbClr val="002060"/>
                </a:solidFill>
                <a:effectLst/>
                <a:latin typeface="Arial" panose="020B0604020202020204" pitchFamily="34" charset="0"/>
                <a:ea typeface="SimSun" panose="02010600030101010101" pitchFamily="2" charset="-122"/>
                <a:cs typeface="Arial" panose="020B0604020202020204" pitchFamily="34" charset="0"/>
              </a:rPr>
              <a:t>The figure on the right shows the design of the examined TR. The following formula was used to calculate the waiting time for each arm. </a:t>
            </a:r>
            <a:endParaRPr lang="en-US" sz="3500" noProof="0" dirty="0">
              <a:solidFill>
                <a:srgbClr val="002060"/>
              </a:solidFill>
              <a:latin typeface="Arial" panose="020B0604020202020204" pitchFamily="34" charset="0"/>
              <a:cs typeface="Arial" panose="020B0604020202020204" pitchFamily="34" charset="0"/>
            </a:endParaRPr>
          </a:p>
        </p:txBody>
      </p:sp>
      <p:pic>
        <p:nvPicPr>
          <p:cNvPr id="15" name="Obrázok 14">
            <a:extLst>
              <a:ext uri="{FF2B5EF4-FFF2-40B4-BE49-F238E27FC236}">
                <a16:creationId xmlns:a16="http://schemas.microsoft.com/office/drawing/2014/main" id="{57A0F2CC-1261-722B-DD59-9152CD0CA89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2457536" y="25226809"/>
            <a:ext cx="8983976" cy="1395189"/>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214</TotalTime>
  <Words>930</Words>
  <Application>Microsoft Office PowerPoint</Application>
  <PresentationFormat>Vlastná</PresentationFormat>
  <Paragraphs>30</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Capacity and safety aspects of turbo-roundabouts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Kristián Čulík</cp:lastModifiedBy>
  <cp:revision>4</cp:revision>
  <dcterms:created xsi:type="dcterms:W3CDTF">2024-08-16T05:44:32Z</dcterms:created>
  <dcterms:modified xsi:type="dcterms:W3CDTF">2025-04-02T08:29:42Z</dcterms:modified>
</cp:coreProperties>
</file>