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500" y="2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3181466"/>
            <a:ext cx="29764040" cy="1276233"/>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r>
              <a:rPr lang="en-US" sz="4500" b="1" dirty="0" smtClean="0">
                <a:latin typeface="Arial" panose="020B0604020202020204" pitchFamily="34" charset="0"/>
                <a:cs typeface="Arial" panose="020B0604020202020204" pitchFamily="34" charset="0"/>
              </a:rPr>
              <a:t>The effect of low quality of surface treatment of reinforced concrete layers and the consequent impact on non-destructive measurements and localization of concrete reinforcement</a:t>
            </a:r>
            <a:r>
              <a:rPr lang="sk-SK" sz="4500" dirty="0" smtClean="0">
                <a:latin typeface="Arial" panose="020B0604020202020204" pitchFamily="34" charset="0"/>
                <a:cs typeface="Arial" panose="020B0604020202020204" pitchFamily="34" charset="0"/>
              </a:rPr>
              <a:t/>
            </a:r>
            <a:br>
              <a:rPr lang="sk-SK" sz="4500" dirty="0" smtClean="0">
                <a:latin typeface="Arial" panose="020B0604020202020204" pitchFamily="34" charset="0"/>
                <a:cs typeface="Arial" panose="020B0604020202020204" pitchFamily="34" charset="0"/>
              </a:rPr>
            </a:br>
            <a:endParaRPr lang="sk-SK" sz="45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smtClean="0">
                <a:solidFill>
                  <a:srgbClr val="002060"/>
                </a:solidFill>
                <a:latin typeface="Arial" panose="020B0604020202020204" pitchFamily="34" charset="0"/>
                <a:cs typeface="Arial" panose="020B0604020202020204" pitchFamily="34" charset="0"/>
              </a:rPr>
              <a:t>Michal Zahuranec</a:t>
            </a:r>
            <a:r>
              <a:rPr lang="sk-SK" sz="4500" baseline="30000" dirty="0" smtClean="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smtClean="0">
                <a:solidFill>
                  <a:srgbClr val="002060"/>
                </a:solidFill>
                <a:latin typeface="Arial" panose="020B0604020202020204" pitchFamily="34" charset="0"/>
                <a:cs typeface="Arial" panose="020B0604020202020204" pitchFamily="34" charset="0"/>
              </a:rPr>
              <a:t>Martin Vavruš</a:t>
            </a:r>
            <a:r>
              <a:rPr lang="sk-SK" sz="4500" baseline="30000" dirty="0" smtClean="0">
                <a:solidFill>
                  <a:srgbClr val="002060"/>
                </a:solidFill>
                <a:latin typeface="Arial" panose="020B0604020202020204" pitchFamily="34" charset="0"/>
                <a:cs typeface="Arial" panose="020B0604020202020204" pitchFamily="34" charset="0"/>
              </a:rPr>
              <a:t>2 </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8061324" y="6108007"/>
            <a:ext cx="29390976"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3600" i="1" dirty="0" smtClean="0">
                <a:latin typeface="Arial" panose="020B0604020202020204" pitchFamily="34" charset="0"/>
                <a:cs typeface="Arial" panose="020B0604020202020204" pitchFamily="34" charset="0"/>
              </a:rPr>
              <a:t>Department </a:t>
            </a:r>
            <a:r>
              <a:rPr lang="en-US" sz="3600" i="1" dirty="0">
                <a:latin typeface="Arial" panose="020B0604020202020204" pitchFamily="34" charset="0"/>
                <a:cs typeface="Arial" panose="020B0604020202020204" pitchFamily="34" charset="0"/>
              </a:rPr>
              <a:t>of Structures and Bridges, Faculty of Civil Engineering, </a:t>
            </a:r>
            <a:r>
              <a:rPr lang="en-US" sz="3600" i="1" dirty="0" smtClean="0">
                <a:latin typeface="Arial" panose="020B0604020202020204" pitchFamily="34" charset="0"/>
                <a:cs typeface="Arial" panose="020B0604020202020204" pitchFamily="34" charset="0"/>
              </a:rPr>
              <a:t>University </a:t>
            </a:r>
            <a:r>
              <a:rPr lang="en-US" sz="3600" i="1" dirty="0">
                <a:latin typeface="Arial" panose="020B0604020202020204" pitchFamily="34" charset="0"/>
                <a:cs typeface="Arial" panose="020B0604020202020204" pitchFamily="34" charset="0"/>
              </a:rPr>
              <a:t>of </a:t>
            </a:r>
            <a:r>
              <a:rPr lang="en-US" sz="3600" i="1" dirty="0" err="1">
                <a:latin typeface="Arial" panose="020B0604020202020204" pitchFamily="34" charset="0"/>
                <a:cs typeface="Arial" panose="020B0604020202020204" pitchFamily="34" charset="0"/>
              </a:rPr>
              <a:t>Žilina</a:t>
            </a:r>
            <a:r>
              <a:rPr lang="en-US" sz="3600" i="1" dirty="0">
                <a:latin typeface="Arial" panose="020B0604020202020204" pitchFamily="34" charset="0"/>
                <a:cs typeface="Arial" panose="020B0604020202020204" pitchFamily="34" charset="0"/>
              </a:rPr>
              <a:t>, </a:t>
            </a:r>
            <a:r>
              <a:rPr lang="en-US" sz="3600" i="1" dirty="0" err="1">
                <a:latin typeface="Arial" panose="020B0604020202020204" pitchFamily="34" charset="0"/>
                <a:cs typeface="Arial" panose="020B0604020202020204" pitchFamily="34" charset="0"/>
              </a:rPr>
              <a:t>Univerzitná</a:t>
            </a:r>
            <a:r>
              <a:rPr lang="en-US" sz="3600" i="1" dirty="0">
                <a:latin typeface="Arial" panose="020B0604020202020204" pitchFamily="34" charset="0"/>
                <a:cs typeface="Arial" panose="020B0604020202020204" pitchFamily="34" charset="0"/>
              </a:rPr>
              <a:t> 8215/1, 010 26 </a:t>
            </a:r>
            <a:r>
              <a:rPr lang="en-US" sz="3600" i="1" dirty="0" err="1">
                <a:latin typeface="Arial" panose="020B0604020202020204" pitchFamily="34" charset="0"/>
                <a:cs typeface="Arial" panose="020B0604020202020204" pitchFamily="34" charset="0"/>
              </a:rPr>
              <a:t>Žilina</a:t>
            </a:r>
            <a:r>
              <a:rPr lang="en-US" sz="3600" i="1" dirty="0">
                <a:latin typeface="Arial" panose="020B0604020202020204" pitchFamily="34" charset="0"/>
                <a:cs typeface="Arial" panose="020B0604020202020204" pitchFamily="34" charset="0"/>
              </a:rPr>
              <a:t>, Slovakia </a:t>
            </a:r>
            <a:endParaRPr lang="sk-SK" sz="3600" i="1" dirty="0">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337751985"/>
              </p:ext>
            </p:extLst>
          </p:nvPr>
        </p:nvGraphicFramePr>
        <p:xfrm>
          <a:off x="8091271" y="7769153"/>
          <a:ext cx="16216529" cy="4450080"/>
        </p:xfrm>
        <a:graphic>
          <a:graphicData uri="http://schemas.openxmlformats.org/drawingml/2006/table">
            <a:tbl>
              <a:tblPr firstRow="1" bandRow="1">
                <a:tableStyleId>{5C22544A-7EE6-4342-B048-85BDC9FD1C3A}</a:tableStyleId>
              </a:tblPr>
              <a:tblGrid>
                <a:gridCol w="16216529">
                  <a:extLst>
                    <a:ext uri="{9D8B030D-6E8A-4147-A177-3AD203B41FA5}">
                      <a16:colId xmlns:a16="http://schemas.microsoft.com/office/drawing/2014/main" val="3004831674"/>
                    </a:ext>
                  </a:extLst>
                </a:gridCol>
              </a:tblGrid>
              <a:tr h="466724">
                <a:tc>
                  <a:txBody>
                    <a:bodyPr/>
                    <a:lstStyle/>
                    <a:p>
                      <a:pPr algn="ctr"/>
                      <a:r>
                        <a:rPr lang="sk-SK" sz="3500" cap="small" baseline="0" dirty="0" err="1">
                          <a:latin typeface="Arial" panose="020B0604020202020204" pitchFamily="34" charset="0"/>
                          <a:cs typeface="Arial" panose="020B0604020202020204" pitchFamily="34" charset="0"/>
                        </a:rPr>
                        <a:t>introduction</a:t>
                      </a:r>
                      <a:endParaRPr lang="sk-SK" sz="3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661991">
                <a:tc>
                  <a:txBody>
                    <a:bodyPr/>
                    <a:lstStyle/>
                    <a:p>
                      <a:pPr marL="0" marR="0" indent="0" algn="just" defTabSz="3239902" rtl="0" eaLnBrk="1" fontAlgn="auto" latinLnBrk="0" hangingPunct="1">
                        <a:lnSpc>
                          <a:spcPct val="100000"/>
                        </a:lnSpc>
                        <a:spcBef>
                          <a:spcPts val="0"/>
                        </a:spcBef>
                        <a:spcAft>
                          <a:spcPts val="0"/>
                        </a:spcAft>
                        <a:buClrTx/>
                        <a:buSzTx/>
                        <a:buFontTx/>
                        <a:buNone/>
                        <a:tabLst/>
                        <a:defRPr/>
                      </a:pPr>
                      <a:r>
                        <a:rPr lang="en-GB" sz="3500" kern="1200" dirty="0" smtClean="0">
                          <a:solidFill>
                            <a:schemeClr val="dk1"/>
                          </a:solidFill>
                          <a:effectLst/>
                          <a:latin typeface="Arial" panose="020B0604020202020204" pitchFamily="34" charset="0"/>
                          <a:ea typeface="+mn-ea"/>
                          <a:cs typeface="Arial" panose="020B0604020202020204" pitchFamily="34" charset="0"/>
                        </a:rPr>
                        <a:t>The aim of this paper is presentation of a diagnostic assessment of a major multi-storey building, whose plan is to modernise and reduce energy consumption. The main purpose of the diagnostic was to find out the dimensions of the main load-bearing elements and their material properties, whether it is the class of concrete or the type and number of concrete reinforcement used. The paper focuses on the non-destructive and semi-destructive measurements of the reinforcement location, and significant problems of the structure were revealed.</a:t>
                      </a:r>
                      <a:endParaRPr lang="sk-SK" sz="3500" kern="1200" dirty="0" smtClean="0">
                        <a:solidFill>
                          <a:schemeClr val="dk1"/>
                        </a:solidFill>
                        <a:effectLst/>
                        <a:latin typeface="Arial" panose="020B0604020202020204" pitchFamily="34" charset="0"/>
                        <a:ea typeface="+mn-ea"/>
                        <a:cs typeface="Arial" panose="020B0604020202020204" pitchFamily="34" charset="0"/>
                      </a:endParaRPr>
                    </a:p>
                  </a:txBody>
                  <a:tcPr>
                    <a:lnL w="38100" cap="flat" cmpd="sng" algn="ctr">
                      <a:noFill/>
                      <a:prstDash val="solid"/>
                      <a:round/>
                      <a:headEnd type="none" w="med" len="med"/>
                      <a:tailEnd type="none" w="med" len="med"/>
                    </a:lnL>
                    <a:lnR w="762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852891880"/>
              </p:ext>
            </p:extLst>
          </p:nvPr>
        </p:nvGraphicFramePr>
        <p:xfrm>
          <a:off x="1347570" y="12662926"/>
          <a:ext cx="29764038" cy="917689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15391">
                <a:tc>
                  <a:txBody>
                    <a:bodyPr/>
                    <a:lstStyle/>
                    <a:p>
                      <a:pPr lvl="0" algn="ctr"/>
                      <a:r>
                        <a:rPr lang="en-US" sz="4500" b="1" kern="1200" dirty="0" smtClean="0">
                          <a:solidFill>
                            <a:schemeClr val="lt1"/>
                          </a:solidFill>
                          <a:effectLst/>
                          <a:latin typeface="Arial" panose="020B0604020202020204" pitchFamily="34" charset="0"/>
                          <a:ea typeface="+mn-ea"/>
                          <a:cs typeface="Arial" panose="020B0604020202020204" pitchFamily="34" charset="0"/>
                        </a:rPr>
                        <a:t>DIAGNOSTICS USING NON-DESTRUCTIVE MEASUREMENTS</a:t>
                      </a:r>
                      <a:endParaRPr lang="sk-SK" sz="4500" b="1"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161502">
                <a:tc>
                  <a:txBody>
                    <a:bodyPr/>
                    <a:lstStyle/>
                    <a:p>
                      <a:endParaRPr lang="sk-SK" sz="3500" kern="1200" dirty="0" smtClean="0">
                        <a:solidFill>
                          <a:schemeClr val="dk1"/>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807790752"/>
              </p:ext>
            </p:extLst>
          </p:nvPr>
        </p:nvGraphicFramePr>
        <p:xfrm>
          <a:off x="1347570" y="22140505"/>
          <a:ext cx="29764038" cy="972442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02803">
                <a:tc>
                  <a:txBody>
                    <a:bodyPr/>
                    <a:lstStyle/>
                    <a:p>
                      <a:pPr lvl="0" algn="ctr"/>
                      <a:r>
                        <a:rPr lang="en-US" sz="4500" b="1" kern="1200" dirty="0" smtClean="0">
                          <a:solidFill>
                            <a:schemeClr val="lt1"/>
                          </a:solidFill>
                          <a:effectLst/>
                          <a:latin typeface="Arial" panose="020B0604020202020204" pitchFamily="34" charset="0"/>
                          <a:ea typeface="+mn-ea"/>
                          <a:cs typeface="Arial" panose="020B0604020202020204" pitchFamily="34" charset="0"/>
                        </a:rPr>
                        <a:t>DIAGNOSTICS USING SEMI-DESTRUCTIVE MEASUREMENTS</a:t>
                      </a:r>
                      <a:endParaRPr lang="sk-SK" sz="4500" b="1"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460813">
                <a:tc>
                  <a:txBody>
                    <a:bodyPr/>
                    <a:lstStyle/>
                    <a:p>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460813">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915512794"/>
              </p:ext>
            </p:extLst>
          </p:nvPr>
        </p:nvGraphicFramePr>
        <p:xfrm>
          <a:off x="1317621" y="32118300"/>
          <a:ext cx="29764038" cy="820953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13415">
                <a:tc>
                  <a:txBody>
                    <a:bodyPr/>
                    <a:lstStyle/>
                    <a:p>
                      <a:pPr algn="ctr"/>
                      <a:r>
                        <a:rPr lang="sk-SK" sz="3500" cap="small" baseline="0" err="1">
                          <a:solidFill>
                            <a:schemeClr val="bg1"/>
                          </a:solidFill>
                          <a:latin typeface="Arial" panose="020B0604020202020204" pitchFamily="34" charset="0"/>
                          <a:cs typeface="Arial" panose="020B0604020202020204" pitchFamily="34" charset="0"/>
                        </a:rPr>
                        <a:t>conclusion</a:t>
                      </a:r>
                      <a:r>
                        <a:rPr lang="sk-SK" sz="3500" cap="small" baseline="0">
                          <a:solidFill>
                            <a:schemeClr val="bg1"/>
                          </a:solidFill>
                          <a:latin typeface="Arial" panose="020B0604020202020204" pitchFamily="34" charset="0"/>
                          <a:cs typeface="Arial" panose="020B0604020202020204" pitchFamily="34" charset="0"/>
                        </a:rPr>
                        <a:t> &amp; </a:t>
                      </a:r>
                      <a:r>
                        <a:rPr lang="sk-SK" sz="3500" cap="small" baseline="0" err="1">
                          <a:solidFill>
                            <a:schemeClr val="bg1"/>
                          </a:solidFill>
                          <a:latin typeface="Arial" panose="020B0604020202020204" pitchFamily="34" charset="0"/>
                          <a:cs typeface="Arial" panose="020B0604020202020204" pitchFamily="34" charset="0"/>
                        </a:rPr>
                        <a:t>implementation</a:t>
                      </a:r>
                      <a:r>
                        <a:rPr lang="sk-SK" sz="3500" cap="small" baseline="0">
                          <a:solidFill>
                            <a:schemeClr val="bg1"/>
                          </a:solidFill>
                          <a:latin typeface="Arial" panose="020B0604020202020204" pitchFamily="34" charset="0"/>
                          <a:cs typeface="Arial" panose="020B0604020202020204" pitchFamily="34" charset="0"/>
                        </a:rPr>
                        <a:t> </a:t>
                      </a:r>
                      <a:r>
                        <a:rPr lang="sk-SK" sz="3500" cap="small" baseline="0" err="1">
                          <a:solidFill>
                            <a:schemeClr val="bg1"/>
                          </a:solidFill>
                          <a:latin typeface="Arial" panose="020B0604020202020204" pitchFamily="34" charset="0"/>
                          <a:cs typeface="Arial" panose="020B0604020202020204" pitchFamily="34" charset="0"/>
                        </a:rPr>
                        <a:t>path</a:t>
                      </a:r>
                      <a:endParaRPr lang="sk-SK" sz="3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296116">
                <a:tc>
                  <a:txBody>
                    <a:bodyPr/>
                    <a:lstStyle/>
                    <a:p>
                      <a:r>
                        <a:rPr lang="en-GB" sz="3500" kern="1200" dirty="0" smtClean="0">
                          <a:solidFill>
                            <a:schemeClr val="dk1"/>
                          </a:solidFill>
                          <a:effectLst/>
                          <a:latin typeface="Arial" panose="020B0604020202020204" pitchFamily="34" charset="0"/>
                          <a:ea typeface="+mn-ea"/>
                          <a:cs typeface="Arial" panose="020B0604020202020204" pitchFamily="34" charset="0"/>
                        </a:rPr>
                        <a:t>On the basis of the diagnostic measurements made, these conclusions can be drawn from the study conducted:</a:t>
                      </a:r>
                      <a:endParaRPr lang="sk-SK" sz="3500" kern="1200" dirty="0" smtClean="0">
                        <a:solidFill>
                          <a:schemeClr val="dk1"/>
                        </a:solidFill>
                        <a:effectLst/>
                        <a:latin typeface="Arial" panose="020B0604020202020204" pitchFamily="34" charset="0"/>
                        <a:ea typeface="+mn-ea"/>
                        <a:cs typeface="Arial" panose="020B0604020202020204" pitchFamily="34" charset="0"/>
                      </a:endParaRPr>
                    </a:p>
                    <a:p>
                      <a:r>
                        <a:rPr lang="en-GB" sz="3500" kern="1200" dirty="0" smtClean="0">
                          <a:solidFill>
                            <a:schemeClr val="dk1"/>
                          </a:solidFill>
                          <a:effectLst/>
                          <a:latin typeface="Arial" panose="020B0604020202020204" pitchFamily="34" charset="0"/>
                          <a:ea typeface="+mn-ea"/>
                          <a:cs typeface="Arial" panose="020B0604020202020204" pitchFamily="34" charset="0"/>
                        </a:rPr>
                        <a:t> </a:t>
                      </a:r>
                      <a:endParaRPr lang="sk-SK" sz="3500" kern="1200" dirty="0" smtClean="0">
                        <a:solidFill>
                          <a:schemeClr val="dk1"/>
                        </a:solidFill>
                        <a:effectLst/>
                        <a:latin typeface="Arial" panose="020B0604020202020204" pitchFamily="34" charset="0"/>
                        <a:ea typeface="+mn-ea"/>
                        <a:cs typeface="Arial" panose="020B0604020202020204" pitchFamily="34" charset="0"/>
                      </a:endParaRPr>
                    </a:p>
                    <a:p>
                      <a:r>
                        <a:rPr lang="en-GB" sz="3500" kern="1200" dirty="0" smtClean="0">
                          <a:solidFill>
                            <a:schemeClr val="dk1"/>
                          </a:solidFill>
                          <a:effectLst/>
                          <a:latin typeface="Arial" panose="020B0604020202020204" pitchFamily="34" charset="0"/>
                          <a:ea typeface="+mn-ea"/>
                          <a:cs typeface="Arial" panose="020B0604020202020204" pitchFamily="34" charset="0"/>
                        </a:rPr>
                        <a:t>1. Non-destructive diagnostic measurements aimed at locating and positioning the axial distance of reinforcement in building structures need to use instruments with short range area capability, since structural elements in building structures have a significantly smaller cross-section than in bridge structures.</a:t>
                      </a:r>
                      <a:endParaRPr lang="sk-SK" sz="3500" kern="1200" dirty="0" smtClean="0">
                        <a:solidFill>
                          <a:schemeClr val="dk1"/>
                        </a:solidFill>
                        <a:effectLst/>
                        <a:latin typeface="Arial" panose="020B0604020202020204" pitchFamily="34" charset="0"/>
                        <a:ea typeface="+mn-ea"/>
                        <a:cs typeface="Arial" panose="020B0604020202020204" pitchFamily="34" charset="0"/>
                      </a:endParaRPr>
                    </a:p>
                    <a:p>
                      <a:r>
                        <a:rPr lang="en-GB" sz="3500" kern="1200" dirty="0" smtClean="0">
                          <a:solidFill>
                            <a:schemeClr val="dk1"/>
                          </a:solidFill>
                          <a:effectLst/>
                          <a:latin typeface="Arial" panose="020B0604020202020204" pitchFamily="34" charset="0"/>
                          <a:ea typeface="+mn-ea"/>
                          <a:cs typeface="Arial" panose="020B0604020202020204" pitchFamily="34" charset="0"/>
                        </a:rPr>
                        <a:t> </a:t>
                      </a:r>
                      <a:endParaRPr lang="sk-SK" sz="3500" kern="1200" dirty="0" smtClean="0">
                        <a:solidFill>
                          <a:schemeClr val="dk1"/>
                        </a:solidFill>
                        <a:effectLst/>
                        <a:latin typeface="Arial" panose="020B0604020202020204" pitchFamily="34" charset="0"/>
                        <a:ea typeface="+mn-ea"/>
                        <a:cs typeface="Arial" panose="020B0604020202020204" pitchFamily="34" charset="0"/>
                      </a:endParaRPr>
                    </a:p>
                    <a:p>
                      <a:r>
                        <a:rPr lang="en-GB" sz="3500" kern="1200" dirty="0" smtClean="0">
                          <a:solidFill>
                            <a:schemeClr val="dk1"/>
                          </a:solidFill>
                          <a:effectLst/>
                          <a:latin typeface="Arial" panose="020B0604020202020204" pitchFamily="34" charset="0"/>
                          <a:ea typeface="+mn-ea"/>
                          <a:cs typeface="Arial" panose="020B0604020202020204" pitchFamily="34" charset="0"/>
                        </a:rPr>
                        <a:t>2. If the elements of reinforced concrete skeleton contain poor quality surface layers or smaller or larger caverns, or heating pipes or electrical wiring is routed directly in the elements, the equipment may become dysfunctional. If the equipment is able to scan the area of the element under investigation, it may be very difficult to determine the location and position of the axial distance of the reinforcement with so many interfering elements. </a:t>
                      </a:r>
                      <a:endParaRPr lang="sk-SK" sz="3500" kern="1200" dirty="0" smtClean="0">
                        <a:solidFill>
                          <a:schemeClr val="dk1"/>
                        </a:solidFill>
                        <a:effectLst/>
                        <a:latin typeface="Arial" panose="020B0604020202020204" pitchFamily="34" charset="0"/>
                        <a:ea typeface="+mn-ea"/>
                        <a:cs typeface="Arial" panose="020B0604020202020204" pitchFamily="34" charset="0"/>
                      </a:endParaRPr>
                    </a:p>
                    <a:p>
                      <a:r>
                        <a:rPr lang="en-GB" sz="3500" kern="1200" dirty="0" smtClean="0">
                          <a:solidFill>
                            <a:schemeClr val="dk1"/>
                          </a:solidFill>
                          <a:effectLst/>
                          <a:latin typeface="Arial" panose="020B0604020202020204" pitchFamily="34" charset="0"/>
                          <a:ea typeface="+mn-ea"/>
                          <a:cs typeface="Arial" panose="020B0604020202020204" pitchFamily="34" charset="0"/>
                        </a:rPr>
                        <a:t> </a:t>
                      </a:r>
                      <a:endParaRPr lang="sk-SK" sz="3500" kern="1200" dirty="0" smtClean="0">
                        <a:solidFill>
                          <a:schemeClr val="dk1"/>
                        </a:solidFill>
                        <a:effectLst/>
                        <a:latin typeface="Arial" panose="020B0604020202020204" pitchFamily="34" charset="0"/>
                        <a:ea typeface="+mn-ea"/>
                        <a:cs typeface="Arial" panose="020B0604020202020204" pitchFamily="34" charset="0"/>
                      </a:endParaRPr>
                    </a:p>
                    <a:p>
                      <a:r>
                        <a:rPr lang="en-GB" sz="3500" kern="1200" dirty="0" smtClean="0">
                          <a:solidFill>
                            <a:schemeClr val="dk1"/>
                          </a:solidFill>
                          <a:effectLst/>
                          <a:latin typeface="Arial" panose="020B0604020202020204" pitchFamily="34" charset="0"/>
                          <a:ea typeface="+mn-ea"/>
                          <a:cs typeface="Arial" panose="020B0604020202020204" pitchFamily="34" charset="0"/>
                        </a:rPr>
                        <a:t>3. This type of structure, which has reached a service life of 50 years, has confirmed the necessity to perform diagnostic measurements. This is especially the case when the plaster is removed entirely from the load-bearing structural elements, whereby we can detect significant imperfections and, by subsequent </a:t>
                      </a:r>
                      <a:r>
                        <a:rPr lang="en-GB" sz="3500" kern="1200" dirty="0" err="1" smtClean="0">
                          <a:solidFill>
                            <a:schemeClr val="dk1"/>
                          </a:solidFill>
                          <a:effectLst/>
                          <a:latin typeface="Arial" panose="020B0604020202020204" pitchFamily="34" charset="0"/>
                          <a:ea typeface="+mn-ea"/>
                          <a:cs typeface="Arial" panose="020B0604020202020204" pitchFamily="34" charset="0"/>
                        </a:rPr>
                        <a:t>reprofiling</a:t>
                      </a:r>
                      <a:r>
                        <a:rPr lang="en-GB" sz="3500" kern="1200" dirty="0" smtClean="0">
                          <a:solidFill>
                            <a:schemeClr val="dk1"/>
                          </a:solidFill>
                          <a:effectLst/>
                          <a:latin typeface="Arial" panose="020B0604020202020204" pitchFamily="34" charset="0"/>
                          <a:ea typeface="+mn-ea"/>
                          <a:cs typeface="Arial" panose="020B0604020202020204" pitchFamily="34" charset="0"/>
                        </a:rPr>
                        <a:t>, prolong the lifetime of the elements and also increase its reliability.</a:t>
                      </a:r>
                      <a:endParaRPr lang="sk-SK" sz="35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551036120"/>
              </p:ext>
            </p:extLst>
          </p:nvPr>
        </p:nvGraphicFramePr>
        <p:xfrm>
          <a:off x="1317621" y="40327832"/>
          <a:ext cx="29764038" cy="22609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566672">
                <a:tc>
                  <a:txBody>
                    <a:bodyPr/>
                    <a:lstStyle/>
                    <a:p>
                      <a:pPr algn="ctr"/>
                      <a:r>
                        <a:rPr lang="sk-SK" sz="3500" cap="small" baseline="0" err="1">
                          <a:latin typeface="Arial" panose="020B0604020202020204" pitchFamily="34" charset="0"/>
                          <a:cs typeface="Arial" panose="020B0604020202020204" pitchFamily="34" charset="0"/>
                        </a:rPr>
                        <a:t>acknowledgements</a:t>
                      </a:r>
                      <a:endParaRPr lang="sk-SK" sz="3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636102">
                <a:tc>
                  <a:txBody>
                    <a:bodyPr/>
                    <a:lstStyle/>
                    <a:p>
                      <a:r>
                        <a:rPr lang="en-GB" sz="3500" kern="1200" dirty="0" smtClean="0">
                          <a:solidFill>
                            <a:schemeClr val="dk1"/>
                          </a:solidFill>
                          <a:effectLst/>
                          <a:latin typeface="Arial" panose="020B0604020202020204" pitchFamily="34" charset="0"/>
                          <a:ea typeface="+mn-ea"/>
                          <a:cs typeface="Arial" panose="020B0604020202020204" pitchFamily="34" charset="0"/>
                        </a:rPr>
                        <a:t>This research is supported by Funded by the EU </a:t>
                      </a:r>
                      <a:r>
                        <a:rPr lang="en-GB" sz="3500" kern="1200" dirty="0" err="1" smtClean="0">
                          <a:solidFill>
                            <a:schemeClr val="dk1"/>
                          </a:solidFill>
                          <a:effectLst/>
                          <a:latin typeface="Arial" panose="020B0604020202020204" pitchFamily="34" charset="0"/>
                          <a:ea typeface="+mn-ea"/>
                          <a:cs typeface="Arial" panose="020B0604020202020204" pitchFamily="34" charset="0"/>
                        </a:rPr>
                        <a:t>NextGenerationEU</a:t>
                      </a:r>
                      <a:r>
                        <a:rPr lang="en-GB" sz="3500" kern="1200" dirty="0" smtClean="0">
                          <a:solidFill>
                            <a:schemeClr val="dk1"/>
                          </a:solidFill>
                          <a:effectLst/>
                          <a:latin typeface="Arial" panose="020B0604020202020204" pitchFamily="34" charset="0"/>
                          <a:ea typeface="+mn-ea"/>
                          <a:cs typeface="Arial" panose="020B0604020202020204" pitchFamily="34" charset="0"/>
                        </a:rPr>
                        <a:t> through the Recovery and Resilience Plan for Slovakia under the project No. 09I03-03-V05-00002</a:t>
                      </a:r>
                      <a:r>
                        <a:rPr lang="sk-SK" sz="3500" kern="1200" smtClean="0">
                          <a:solidFill>
                            <a:schemeClr val="dk1"/>
                          </a:solidFill>
                          <a:effectLst/>
                          <a:latin typeface="Arial" panose="020B0604020202020204" pitchFamily="34" charset="0"/>
                          <a:ea typeface="+mn-ea"/>
                          <a:cs typeface="Arial" panose="020B0604020202020204" pitchFamily="34" charset="0"/>
                        </a:rPr>
                        <a:t>.</a:t>
                      </a:r>
                      <a:r>
                        <a:rPr lang="en-GB" sz="3500" kern="1200" smtClean="0">
                          <a:solidFill>
                            <a:schemeClr val="dk1"/>
                          </a:solidFill>
                          <a:effectLst/>
                          <a:latin typeface="Arial" panose="020B0604020202020204" pitchFamily="34" charset="0"/>
                          <a:ea typeface="+mn-ea"/>
                          <a:cs typeface="Arial" panose="020B0604020202020204" pitchFamily="34" charset="0"/>
                        </a:rPr>
                        <a:t> </a:t>
                      </a:r>
                      <a:endParaRPr lang="sk-SK" sz="35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3" name="Obrázok 12"/>
          <p:cNvPicPr/>
          <p:nvPr/>
        </p:nvPicPr>
        <p:blipFill>
          <a:blip r:embed="rId4">
            <a:extLst>
              <a:ext uri="{28A0092B-C50C-407E-A947-70E740481C1C}">
                <a14:useLocalDpi xmlns:a14="http://schemas.microsoft.com/office/drawing/2010/main" val="0"/>
              </a:ext>
            </a:extLst>
          </a:blip>
          <a:srcRect/>
          <a:stretch>
            <a:fillRect/>
          </a:stretch>
        </p:blipFill>
        <p:spPr bwMode="auto">
          <a:xfrm>
            <a:off x="25475744" y="5946621"/>
            <a:ext cx="4038600" cy="6415619"/>
          </a:xfrm>
          <a:prstGeom prst="rect">
            <a:avLst/>
          </a:prstGeom>
          <a:noFill/>
          <a:ln>
            <a:noFill/>
          </a:ln>
        </p:spPr>
      </p:pic>
      <p:pic>
        <p:nvPicPr>
          <p:cNvPr id="14" name="Obrázok 13" descr="Obrázok, na ktorom je exteriér, nebo, oblak, komerčná budova&#10;&#10;Automaticky generovaný popis"/>
          <p:cNvPicPr/>
          <p:nvPr/>
        </p:nvPicPr>
        <p:blipFill>
          <a:blip r:embed="rId5" cstate="print">
            <a:extLst>
              <a:ext uri="{28A0092B-C50C-407E-A947-70E740481C1C}">
                <a14:useLocalDpi xmlns:a14="http://schemas.microsoft.com/office/drawing/2010/main"/>
              </a:ext>
            </a:extLst>
          </a:blip>
          <a:stretch>
            <a:fillRect/>
          </a:stretch>
        </p:blipFill>
        <p:spPr>
          <a:xfrm>
            <a:off x="1905000" y="6334761"/>
            <a:ext cx="4871364" cy="5797018"/>
          </a:xfrm>
          <a:prstGeom prst="rect">
            <a:avLst/>
          </a:prstGeom>
        </p:spPr>
      </p:pic>
      <p:pic>
        <p:nvPicPr>
          <p:cNvPr id="15" name="Obrázok 14" descr="C:\Users\A\AppData\Local\Microsoft\Windows\INetCache\Content.Word\RQ_167160006_000897_CurrentView 2D.PNG"/>
          <p:cNvPicPr/>
          <p:nvPr/>
        </p:nvPicPr>
        <p:blipFill>
          <a:blip r:embed="rId6">
            <a:extLst>
              <a:ext uri="{28A0092B-C50C-407E-A947-70E740481C1C}">
                <a14:useLocalDpi xmlns:a14="http://schemas.microsoft.com/office/drawing/2010/main" val="0"/>
              </a:ext>
            </a:extLst>
          </a:blip>
          <a:srcRect/>
          <a:stretch>
            <a:fillRect/>
          </a:stretch>
        </p:blipFill>
        <p:spPr bwMode="auto">
          <a:xfrm>
            <a:off x="11752697" y="17716083"/>
            <a:ext cx="9202304" cy="3892831"/>
          </a:xfrm>
          <a:prstGeom prst="rect">
            <a:avLst/>
          </a:prstGeom>
          <a:noFill/>
          <a:ln>
            <a:noFill/>
          </a:ln>
        </p:spPr>
      </p:pic>
      <p:pic>
        <p:nvPicPr>
          <p:cNvPr id="16" name="Obrázok 15"/>
          <p:cNvPicPr/>
          <p:nvPr/>
        </p:nvPicPr>
        <p:blipFill>
          <a:blip r:embed="rId7"/>
          <a:stretch>
            <a:fillRect/>
          </a:stretch>
        </p:blipFill>
        <p:spPr>
          <a:xfrm>
            <a:off x="21994496" y="17716083"/>
            <a:ext cx="8706163" cy="3892832"/>
          </a:xfrm>
          <a:prstGeom prst="rect">
            <a:avLst/>
          </a:prstGeom>
        </p:spPr>
      </p:pic>
      <p:pic>
        <p:nvPicPr>
          <p:cNvPr id="22" name="Obrázok 21"/>
          <p:cNvPicPr/>
          <p:nvPr/>
        </p:nvPicPr>
        <p:blipFill>
          <a:blip r:embed="rId8"/>
          <a:stretch>
            <a:fillRect/>
          </a:stretch>
        </p:blipFill>
        <p:spPr>
          <a:xfrm>
            <a:off x="23041543" y="25954271"/>
            <a:ext cx="7278115" cy="5489720"/>
          </a:xfrm>
          <a:prstGeom prst="rect">
            <a:avLst/>
          </a:prstGeom>
        </p:spPr>
      </p:pic>
      <p:pic>
        <p:nvPicPr>
          <p:cNvPr id="23" name="Obrázok 22"/>
          <p:cNvPicPr/>
          <p:nvPr/>
        </p:nvPicPr>
        <p:blipFill>
          <a:blip r:embed="rId9"/>
          <a:stretch>
            <a:fillRect/>
          </a:stretch>
        </p:blipFill>
        <p:spPr>
          <a:xfrm>
            <a:off x="10544166" y="25935717"/>
            <a:ext cx="4520306" cy="5489720"/>
          </a:xfrm>
          <a:prstGeom prst="rect">
            <a:avLst/>
          </a:prstGeom>
        </p:spPr>
      </p:pic>
      <p:pic>
        <p:nvPicPr>
          <p:cNvPr id="24" name="Obrázok 23"/>
          <p:cNvPicPr/>
          <p:nvPr/>
        </p:nvPicPr>
        <p:blipFill>
          <a:blip r:embed="rId10"/>
          <a:stretch>
            <a:fillRect/>
          </a:stretch>
        </p:blipFill>
        <p:spPr>
          <a:xfrm>
            <a:off x="17453198" y="25875101"/>
            <a:ext cx="3961619" cy="5489720"/>
          </a:xfrm>
          <a:prstGeom prst="rect">
            <a:avLst/>
          </a:prstGeom>
        </p:spPr>
      </p:pic>
      <p:pic>
        <p:nvPicPr>
          <p:cNvPr id="25" name="Obrázok 24" descr="RQ_167160006_000896_CurrentView 2D"/>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49243" y="17716084"/>
            <a:ext cx="9247358" cy="3959722"/>
          </a:xfrm>
          <a:prstGeom prst="rect">
            <a:avLst/>
          </a:prstGeom>
          <a:noFill/>
          <a:ln>
            <a:noFill/>
          </a:ln>
        </p:spPr>
      </p:pic>
      <p:sp>
        <p:nvSpPr>
          <p:cNvPr id="8" name="BlokTextu 7"/>
          <p:cNvSpPr txBox="1"/>
          <p:nvPr/>
        </p:nvSpPr>
        <p:spPr>
          <a:xfrm>
            <a:off x="1576169" y="14063516"/>
            <a:ext cx="9212335" cy="2785378"/>
          </a:xfrm>
          <a:prstGeom prst="rect">
            <a:avLst/>
          </a:prstGeom>
          <a:noFill/>
        </p:spPr>
        <p:txBody>
          <a:bodyPr wrap="square" rtlCol="0">
            <a:spAutoFit/>
          </a:bodyPr>
          <a:lstStyle/>
          <a:p>
            <a:pPr algn="just"/>
            <a:r>
              <a:rPr lang="sk-SK" sz="3500" dirty="0" err="1">
                <a:solidFill>
                  <a:schemeClr val="dk1"/>
                </a:solidFill>
                <a:latin typeface="Arial" panose="020B0604020202020204" pitchFamily="34" charset="0"/>
                <a:cs typeface="Arial" panose="020B0604020202020204" pitchFamily="34" charset="0"/>
              </a:rPr>
              <a:t>Hilti</a:t>
            </a:r>
            <a:r>
              <a:rPr lang="sk-SK" sz="3500" dirty="0">
                <a:solidFill>
                  <a:schemeClr val="dk1"/>
                </a:solidFill>
                <a:latin typeface="Arial" panose="020B0604020202020204" pitchFamily="34" charset="0"/>
                <a:cs typeface="Arial" panose="020B0604020202020204" pitchFamily="34" charset="0"/>
              </a:rPr>
              <a:t> PS1000 GPR </a:t>
            </a:r>
            <a:r>
              <a:rPr lang="sk-SK" sz="3500" dirty="0" err="1">
                <a:solidFill>
                  <a:schemeClr val="dk1"/>
                </a:solidFill>
                <a:latin typeface="Arial" panose="020B0604020202020204" pitchFamily="34" charset="0"/>
                <a:cs typeface="Arial" panose="020B0604020202020204" pitchFamily="34" charset="0"/>
              </a:rPr>
              <a:t>was</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used</a:t>
            </a:r>
            <a:r>
              <a:rPr lang="sk-SK" sz="3500" dirty="0">
                <a:solidFill>
                  <a:schemeClr val="dk1"/>
                </a:solidFill>
                <a:latin typeface="Arial" panose="020B0604020202020204" pitchFamily="34" charset="0"/>
                <a:cs typeface="Arial" panose="020B0604020202020204" pitchFamily="34" charset="0"/>
              </a:rPr>
              <a:t> to </a:t>
            </a:r>
            <a:r>
              <a:rPr lang="sk-SK" sz="3500" dirty="0" err="1">
                <a:solidFill>
                  <a:schemeClr val="dk1"/>
                </a:solidFill>
                <a:latin typeface="Arial" panose="020B0604020202020204" pitchFamily="34" charset="0"/>
                <a:cs typeface="Arial" panose="020B0604020202020204" pitchFamily="34" charset="0"/>
              </a:rPr>
              <a:t>diagnose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reinforced</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concrete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slab</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structure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providing</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real-time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insight</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into</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concrete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structures</a:t>
            </a:r>
            <a:r>
              <a:rPr lang="sk-SK" sz="3500" dirty="0">
                <a:solidFill>
                  <a:schemeClr val="dk1"/>
                </a:solidFill>
                <a:latin typeface="Arial" panose="020B0604020202020204" pitchFamily="34" charset="0"/>
                <a:cs typeface="Arial" panose="020B0604020202020204" pitchFamily="34" charset="0"/>
              </a:rPr>
              <a:t> and </a:t>
            </a:r>
            <a:r>
              <a:rPr lang="sk-SK" sz="3500" dirty="0" err="1">
                <a:solidFill>
                  <a:schemeClr val="dk1"/>
                </a:solidFill>
                <a:latin typeface="Arial" panose="020B0604020202020204" pitchFamily="34" charset="0"/>
                <a:cs typeface="Arial" panose="020B0604020202020204" pitchFamily="34" charset="0"/>
              </a:rPr>
              <a:t>generating</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accurate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images</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for</a:t>
            </a:r>
            <a:r>
              <a:rPr lang="sk-SK" sz="3500" dirty="0">
                <a:solidFill>
                  <a:schemeClr val="dk1"/>
                </a:solidFill>
                <a:latin typeface="Arial" panose="020B0604020202020204" pitchFamily="34" charset="0"/>
                <a:cs typeface="Arial" panose="020B0604020202020204" pitchFamily="34" charset="0"/>
              </a:rPr>
              <a:t> on-site </a:t>
            </a:r>
            <a:r>
              <a:rPr lang="sk-SK" sz="3500" dirty="0" err="1">
                <a:solidFill>
                  <a:schemeClr val="dk1"/>
                </a:solidFill>
                <a:latin typeface="Arial" panose="020B0604020202020204" pitchFamily="34" charset="0"/>
                <a:cs typeface="Arial" panose="020B0604020202020204" pitchFamily="34" charset="0"/>
              </a:rPr>
              <a:t>condition</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assessment</a:t>
            </a:r>
            <a:r>
              <a:rPr lang="sk-SK" sz="3500" dirty="0">
                <a:solidFill>
                  <a:schemeClr val="dk1"/>
                </a:solidFill>
                <a:latin typeface="Arial" panose="020B0604020202020204" pitchFamily="34" charset="0"/>
                <a:cs typeface="Arial" panose="020B0604020202020204" pitchFamily="34" charset="0"/>
              </a:rPr>
              <a:t> or </a:t>
            </a:r>
            <a:r>
              <a:rPr lang="sk-SK" sz="3500" dirty="0" err="1">
                <a:solidFill>
                  <a:schemeClr val="dk1"/>
                </a:solidFill>
                <a:latin typeface="Arial" panose="020B0604020202020204" pitchFamily="34" charset="0"/>
                <a:cs typeface="Arial" panose="020B0604020202020204" pitchFamily="34" charset="0"/>
              </a:rPr>
              <a:t>later</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documentation</a:t>
            </a:r>
            <a:r>
              <a:rPr lang="sk-SK" sz="3500" dirty="0">
                <a:solidFill>
                  <a:schemeClr val="dk1"/>
                </a:solidFill>
                <a:latin typeface="Arial" panose="020B0604020202020204" pitchFamily="34" charset="0"/>
                <a:cs typeface="Arial" panose="020B0604020202020204" pitchFamily="34" charset="0"/>
              </a:rPr>
              <a:t>.</a:t>
            </a:r>
          </a:p>
        </p:txBody>
      </p:sp>
      <p:sp>
        <p:nvSpPr>
          <p:cNvPr id="26" name="BlokTextu 25"/>
          <p:cNvSpPr txBox="1"/>
          <p:nvPr/>
        </p:nvSpPr>
        <p:spPr>
          <a:xfrm>
            <a:off x="11191513" y="14063516"/>
            <a:ext cx="19517087" cy="2785378"/>
          </a:xfrm>
          <a:prstGeom prst="rect">
            <a:avLst/>
          </a:prstGeom>
          <a:noFill/>
        </p:spPr>
        <p:txBody>
          <a:bodyPr wrap="square" rtlCol="0">
            <a:spAutoFit/>
          </a:bodyPr>
          <a:lstStyle/>
          <a:p>
            <a:pPr algn="just"/>
            <a:r>
              <a:rPr lang="sk-SK" sz="3500" dirty="0" err="1">
                <a:solidFill>
                  <a:schemeClr val="dk1"/>
                </a:solidFill>
                <a:latin typeface="Arial" panose="020B0604020202020204" pitchFamily="34" charset="0"/>
                <a:cs typeface="Arial" panose="020B0604020202020204" pitchFamily="34" charset="0"/>
              </a:rPr>
              <a:t>Large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caverns</a:t>
            </a:r>
            <a:r>
              <a:rPr lang="sk-SK" sz="3500" dirty="0">
                <a:solidFill>
                  <a:schemeClr val="dk1"/>
                </a:solidFill>
                <a:latin typeface="Arial" panose="020B0604020202020204" pitchFamily="34" charset="0"/>
                <a:cs typeface="Arial" panose="020B0604020202020204" pitchFamily="34" charset="0"/>
              </a:rPr>
              <a:t> and </a:t>
            </a:r>
            <a:r>
              <a:rPr lang="sk-SK" sz="3500" dirty="0" err="1">
                <a:solidFill>
                  <a:schemeClr val="dk1"/>
                </a:solidFill>
                <a:latin typeface="Arial" panose="020B0604020202020204" pitchFamily="34" charset="0"/>
                <a:cs typeface="Arial" panose="020B0604020202020204" pitchFamily="34" charset="0"/>
              </a:rPr>
              <a:t>voids</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were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discovered</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when</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locating</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reinforcement</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due</a:t>
            </a:r>
            <a:r>
              <a:rPr lang="sk-SK" sz="3500" dirty="0">
                <a:solidFill>
                  <a:schemeClr val="dk1"/>
                </a:solidFill>
                <a:latin typeface="Arial" panose="020B0604020202020204" pitchFamily="34" charset="0"/>
                <a:cs typeface="Arial" panose="020B0604020202020204" pitchFamily="34" charset="0"/>
              </a:rPr>
              <a:t> to </a:t>
            </a:r>
            <a:r>
              <a:rPr lang="sk-SK" sz="3500" dirty="0" err="1">
                <a:solidFill>
                  <a:schemeClr val="dk1"/>
                </a:solidFill>
                <a:latin typeface="Arial" panose="020B0604020202020204" pitchFamily="34" charset="0"/>
                <a:cs typeface="Arial" panose="020B0604020202020204" pitchFamily="34" charset="0"/>
              </a:rPr>
              <a:t>imperfect</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compaction</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These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caverns</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caused</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instrument</a:t>
            </a:r>
            <a:r>
              <a:rPr lang="sk-SK" sz="3500" dirty="0">
                <a:solidFill>
                  <a:schemeClr val="dk1"/>
                </a:solidFill>
                <a:latin typeface="Arial" panose="020B0604020202020204" pitchFamily="34" charset="0"/>
                <a:cs typeface="Arial" panose="020B0604020202020204" pitchFamily="34" charset="0"/>
              </a:rPr>
              <a:t> to </a:t>
            </a:r>
            <a:r>
              <a:rPr lang="sk-SK" sz="3500" dirty="0" err="1">
                <a:solidFill>
                  <a:schemeClr val="dk1"/>
                </a:solidFill>
                <a:latin typeface="Arial" panose="020B0604020202020204" pitchFamily="34" charset="0"/>
                <a:cs typeface="Arial" panose="020B0604020202020204" pitchFamily="34" charset="0"/>
              </a:rPr>
              <a:t>become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dysfunctional</a:t>
            </a:r>
            <a:r>
              <a:rPr lang="sk-SK" sz="3500" dirty="0">
                <a:solidFill>
                  <a:schemeClr val="dk1"/>
                </a:solidFill>
                <a:latin typeface="Arial" panose="020B0604020202020204" pitchFamily="34" charset="0"/>
                <a:cs typeface="Arial" panose="020B0604020202020204" pitchFamily="34" charset="0"/>
              </a:rPr>
              <a:t> as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instrument</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could</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not</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distinguish</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between</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cavity</a:t>
            </a:r>
            <a:r>
              <a:rPr lang="sk-SK" sz="3500" dirty="0">
                <a:solidFill>
                  <a:schemeClr val="dk1"/>
                </a:solidFill>
                <a:latin typeface="Arial" panose="020B0604020202020204" pitchFamily="34" charset="0"/>
                <a:cs typeface="Arial" panose="020B0604020202020204" pitchFamily="34" charset="0"/>
              </a:rPr>
              <a:t> and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reinforcement</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Another</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problem</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was</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hot </a:t>
            </a:r>
            <a:r>
              <a:rPr lang="sk-SK" sz="3500" dirty="0" err="1">
                <a:solidFill>
                  <a:schemeClr val="dk1"/>
                </a:solidFill>
                <a:latin typeface="Arial" panose="020B0604020202020204" pitchFamily="34" charset="0"/>
                <a:cs typeface="Arial" panose="020B0604020202020204" pitchFamily="34" charset="0"/>
              </a:rPr>
              <a:t>water</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heating</a:t>
            </a:r>
            <a:r>
              <a:rPr lang="sk-SK" sz="3500" dirty="0">
                <a:solidFill>
                  <a:schemeClr val="dk1"/>
                </a:solidFill>
                <a:latin typeface="Arial" panose="020B0604020202020204" pitchFamily="34" charset="0"/>
                <a:cs typeface="Arial" panose="020B0604020202020204" pitchFamily="34" charset="0"/>
              </a:rPr>
              <a:t> and </a:t>
            </a:r>
            <a:r>
              <a:rPr lang="sk-SK" sz="3500" dirty="0" err="1">
                <a:solidFill>
                  <a:schemeClr val="dk1"/>
                </a:solidFill>
                <a:latin typeface="Arial" panose="020B0604020202020204" pitchFamily="34" charset="0"/>
                <a:cs typeface="Arial" panose="020B0604020202020204" pitchFamily="34" charset="0"/>
              </a:rPr>
              <a:t>electrical</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wiring</a:t>
            </a:r>
            <a:r>
              <a:rPr lang="sk-SK" sz="3500" dirty="0">
                <a:solidFill>
                  <a:schemeClr val="dk1"/>
                </a:solidFill>
                <a:latin typeface="Arial" panose="020B0604020202020204" pitchFamily="34" charset="0"/>
                <a:cs typeface="Arial" panose="020B0604020202020204" pitchFamily="34" charset="0"/>
              </a:rPr>
              <a:t> in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structure</a:t>
            </a:r>
            <a:r>
              <a:rPr lang="sk-SK" sz="3500" dirty="0">
                <a:solidFill>
                  <a:schemeClr val="dk1"/>
                </a:solidFill>
                <a:latin typeface="Arial" panose="020B0604020202020204" pitchFamily="34" charset="0"/>
                <a:cs typeface="Arial" panose="020B0604020202020204" pitchFamily="34" charset="0"/>
              </a:rPr>
              <a:t>. In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pictures</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we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can</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see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location</a:t>
            </a:r>
            <a:r>
              <a:rPr lang="sk-SK" sz="3500" dirty="0">
                <a:solidFill>
                  <a:schemeClr val="dk1"/>
                </a:solidFill>
                <a:latin typeface="Arial" panose="020B0604020202020204" pitchFamily="34" charset="0"/>
                <a:cs typeface="Arial" panose="020B0604020202020204" pitchFamily="34" charset="0"/>
              </a:rPr>
              <a:t> of a </a:t>
            </a:r>
            <a:r>
              <a:rPr lang="sk-SK" sz="3500" dirty="0" err="1">
                <a:solidFill>
                  <a:schemeClr val="dk1"/>
                </a:solidFill>
                <a:latin typeface="Arial" panose="020B0604020202020204" pitchFamily="34" charset="0"/>
                <a:cs typeface="Arial" panose="020B0604020202020204" pitchFamily="34" charset="0"/>
              </a:rPr>
              <a:t>number</a:t>
            </a:r>
            <a:r>
              <a:rPr lang="sk-SK" sz="3500" dirty="0">
                <a:solidFill>
                  <a:schemeClr val="dk1"/>
                </a:solidFill>
                <a:latin typeface="Arial" panose="020B0604020202020204" pitchFamily="34" charset="0"/>
                <a:cs typeface="Arial" panose="020B0604020202020204" pitchFamily="34" charset="0"/>
              </a:rPr>
              <a:t> of </a:t>
            </a:r>
            <a:r>
              <a:rPr lang="sk-SK" sz="3500" dirty="0" err="1">
                <a:solidFill>
                  <a:schemeClr val="dk1"/>
                </a:solidFill>
                <a:latin typeface="Arial" panose="020B0604020202020204" pitchFamily="34" charset="0"/>
                <a:cs typeface="Arial" panose="020B0604020202020204" pitchFamily="34" charset="0"/>
              </a:rPr>
              <a:t>caverns</a:t>
            </a:r>
            <a:r>
              <a:rPr lang="sk-SK" sz="3500" dirty="0">
                <a:solidFill>
                  <a:schemeClr val="dk1"/>
                </a:solidFill>
                <a:latin typeface="Arial" panose="020B0604020202020204" pitchFamily="34" charset="0"/>
                <a:cs typeface="Arial" panose="020B0604020202020204" pitchFamily="34" charset="0"/>
              </a:rPr>
              <a:t> in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structure</a:t>
            </a:r>
            <a:r>
              <a:rPr lang="sk-SK" sz="3500" dirty="0">
                <a:solidFill>
                  <a:schemeClr val="dk1"/>
                </a:solidFill>
                <a:latin typeface="Arial" panose="020B0604020202020204" pitchFamily="34" charset="0"/>
                <a:cs typeface="Arial" panose="020B0604020202020204" pitchFamily="34" charset="0"/>
              </a:rPr>
              <a:t> and </a:t>
            </a:r>
            <a:r>
              <a:rPr lang="sk-SK" sz="3500" dirty="0" err="1">
                <a:solidFill>
                  <a:schemeClr val="dk1"/>
                </a:solidFill>
                <a:latin typeface="Arial" panose="020B0604020202020204" pitchFamily="34" charset="0"/>
                <a:cs typeface="Arial" panose="020B0604020202020204" pitchFamily="34" charset="0"/>
              </a:rPr>
              <a:t>also</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hot </a:t>
            </a:r>
            <a:r>
              <a:rPr lang="sk-SK" sz="3500" dirty="0" err="1">
                <a:solidFill>
                  <a:schemeClr val="dk1"/>
                </a:solidFill>
                <a:latin typeface="Arial" panose="020B0604020202020204" pitchFamily="34" charset="0"/>
                <a:cs typeface="Arial" panose="020B0604020202020204" pitchFamily="34" charset="0"/>
              </a:rPr>
              <a:t>water</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heating</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ducted</a:t>
            </a:r>
            <a:r>
              <a:rPr lang="sk-SK" sz="3500" dirty="0">
                <a:solidFill>
                  <a:schemeClr val="dk1"/>
                </a:solidFill>
                <a:latin typeface="Arial" panose="020B0604020202020204" pitchFamily="34" charset="0"/>
                <a:cs typeface="Arial" panose="020B0604020202020204" pitchFamily="34" charset="0"/>
              </a:rPr>
              <a:t> in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centre of </a:t>
            </a:r>
            <a:r>
              <a:rPr lang="sk-SK" sz="3500" dirty="0" err="1">
                <a:solidFill>
                  <a:schemeClr val="dk1"/>
                </a:solidFill>
                <a:latin typeface="Arial" panose="020B0604020202020204" pitchFamily="34" charset="0"/>
                <a:cs typeface="Arial" panose="020B0604020202020204" pitchFamily="34" charset="0"/>
              </a:rPr>
              <a:t>the</a:t>
            </a:r>
            <a:r>
              <a:rPr lang="sk-SK" sz="3500" dirty="0">
                <a:solidFill>
                  <a:schemeClr val="dk1"/>
                </a:solidFill>
                <a:latin typeface="Arial" panose="020B0604020202020204" pitchFamily="34" charset="0"/>
                <a:cs typeface="Arial" panose="020B0604020202020204" pitchFamily="34" charset="0"/>
              </a:rPr>
              <a:t> </a:t>
            </a:r>
            <a:r>
              <a:rPr lang="sk-SK" sz="3500" dirty="0" err="1">
                <a:solidFill>
                  <a:schemeClr val="dk1"/>
                </a:solidFill>
                <a:latin typeface="Arial" panose="020B0604020202020204" pitchFamily="34" charset="0"/>
                <a:cs typeface="Arial" panose="020B0604020202020204" pitchFamily="34" charset="0"/>
              </a:rPr>
              <a:t>slab</a:t>
            </a:r>
            <a:r>
              <a:rPr lang="sk-SK" sz="3500" dirty="0">
                <a:solidFill>
                  <a:schemeClr val="dk1"/>
                </a:solidFill>
                <a:latin typeface="Arial" panose="020B0604020202020204" pitchFamily="34" charset="0"/>
                <a:cs typeface="Arial" panose="020B0604020202020204" pitchFamily="34" charset="0"/>
              </a:rPr>
              <a:t>.</a:t>
            </a:r>
          </a:p>
        </p:txBody>
      </p:sp>
      <p:sp>
        <p:nvSpPr>
          <p:cNvPr id="27" name="BlokTextu 26"/>
          <p:cNvSpPr txBox="1"/>
          <p:nvPr/>
        </p:nvSpPr>
        <p:spPr>
          <a:xfrm>
            <a:off x="1576169" y="23128219"/>
            <a:ext cx="29124489" cy="2246769"/>
          </a:xfrm>
          <a:prstGeom prst="rect">
            <a:avLst/>
          </a:prstGeom>
          <a:noFill/>
        </p:spPr>
        <p:txBody>
          <a:bodyPr wrap="square" rtlCol="0">
            <a:spAutoFit/>
          </a:bodyPr>
          <a:lstStyle/>
          <a:p>
            <a:r>
              <a:rPr lang="en-GB" sz="3500" dirty="0">
                <a:latin typeface="Arial" panose="020B0604020202020204" pitchFamily="34" charset="0"/>
                <a:cs typeface="Arial" panose="020B0604020202020204" pitchFamily="34" charset="0"/>
              </a:rPr>
              <a:t>Semi-destructive tests were carried out to determine the type and measure the diameter of the reinforcement. After removal of the plaster, the assumptions of the non-destructive tests were confirmed, namely that the elements of the reinforced concrete skeleton have a significantly low quality of surface treatment (insufficient compaction, content of minor but also major cavities</a:t>
            </a:r>
            <a:r>
              <a:rPr lang="en-GB" sz="3500" dirty="0" smtClean="0">
                <a:latin typeface="Arial" panose="020B0604020202020204" pitchFamily="34" charset="0"/>
                <a:cs typeface="Arial" panose="020B0604020202020204" pitchFamily="34" charset="0"/>
              </a:rPr>
              <a:t>). </a:t>
            </a:r>
            <a:r>
              <a:rPr lang="en-GB" sz="3500" dirty="0">
                <a:latin typeface="Arial" panose="020B0604020202020204" pitchFamily="34" charset="0"/>
                <a:cs typeface="Arial" panose="020B0604020202020204" pitchFamily="34" charset="0"/>
              </a:rPr>
              <a:t>At the floor slabs, the caverns were so large that the steel pipes used as hot-water heating were </a:t>
            </a:r>
            <a:r>
              <a:rPr lang="en-GB" sz="3500" dirty="0" smtClean="0">
                <a:latin typeface="Arial" panose="020B0604020202020204" pitchFamily="34" charset="0"/>
                <a:cs typeface="Arial" panose="020B0604020202020204" pitchFamily="34" charset="0"/>
              </a:rPr>
              <a:t>visible</a:t>
            </a:r>
            <a:r>
              <a:rPr lang="sk-SK" sz="3500" dirty="0" smtClean="0">
                <a:latin typeface="Arial" panose="020B0604020202020204" pitchFamily="34" charset="0"/>
                <a:cs typeface="Arial" panose="020B0604020202020204" pitchFamily="34" charset="0"/>
              </a:rPr>
              <a:t>.</a:t>
            </a:r>
            <a:endParaRPr lang="sk-SK" sz="3500" dirty="0">
              <a:latin typeface="Arial" panose="020B0604020202020204" pitchFamily="34" charset="0"/>
              <a:cs typeface="Arial" panose="020B0604020202020204" pitchFamily="34" charset="0"/>
            </a:endParaRPr>
          </a:p>
        </p:txBody>
      </p:sp>
      <p:pic>
        <p:nvPicPr>
          <p:cNvPr id="9" name="Obrázok 8"/>
          <p:cNvPicPr>
            <a:picLocks noChangeAspect="1"/>
          </p:cNvPicPr>
          <p:nvPr/>
        </p:nvPicPr>
        <p:blipFill>
          <a:blip r:embed="rId12"/>
          <a:stretch>
            <a:fillRect/>
          </a:stretch>
        </p:blipFill>
        <p:spPr>
          <a:xfrm>
            <a:off x="2456654" y="25954271"/>
            <a:ext cx="6040614" cy="5489720"/>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93</TotalTime>
  <Words>407</Words>
  <Application>Microsoft Office PowerPoint</Application>
  <PresentationFormat>Vlastná</PresentationFormat>
  <Paragraphs>21</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Times New Roman</vt:lpstr>
      <vt:lpstr>Motív Office</vt:lpstr>
      <vt:lpstr>The effect of low quality of surface treatment of reinforced concrete layers and the consequent impact on non-destructive measurements and localization of concrete reinforcement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low quality of the surface treatment of reinforced concrete layers affects the non-destructive measurements of the concrete reinforcement localization</dc:title>
  <dc:creator>Katarína Poláčková</dc:creator>
  <cp:lastModifiedBy>Michal Zahuranec</cp:lastModifiedBy>
  <cp:revision>10</cp:revision>
  <dcterms:created xsi:type="dcterms:W3CDTF">2024-08-16T05:44:32Z</dcterms:created>
  <dcterms:modified xsi:type="dcterms:W3CDTF">2025-04-03T13:56:55Z</dcterms:modified>
</cp:coreProperties>
</file>