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372952-F1D1-472A-8FAB-C688FADBD80E}" v="97" dt="2025-04-03T12:54:07.408"/>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19" autoAdjust="0"/>
    <p:restoredTop sz="94660"/>
  </p:normalViewPr>
  <p:slideViewPr>
    <p:cSldViewPr snapToGrid="0">
      <p:cViewPr varScale="1">
        <p:scale>
          <a:sx n="17" d="100"/>
          <a:sy n="17" d="100"/>
        </p:scale>
        <p:origin x="3564" y="10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Čížek Jiří, Ing." userId="c1a041ad-b136-4ee3-805d-eb47e13ac0dc" providerId="ADAL" clId="{04372952-F1D1-472A-8FAB-C688FADBD80E}"/>
    <pc:docChg chg="undo custSel modSld">
      <pc:chgData name="Čížek Jiří, Ing." userId="c1a041ad-b136-4ee3-805d-eb47e13ac0dc" providerId="ADAL" clId="{04372952-F1D1-472A-8FAB-C688FADBD80E}" dt="2025-04-03T12:54:33.934" v="1675" actId="20577"/>
      <pc:docMkLst>
        <pc:docMk/>
      </pc:docMkLst>
      <pc:sldChg chg="addSp delSp modSp mod">
        <pc:chgData name="Čížek Jiří, Ing." userId="c1a041ad-b136-4ee3-805d-eb47e13ac0dc" providerId="ADAL" clId="{04372952-F1D1-472A-8FAB-C688FADBD80E}" dt="2025-04-03T12:54:33.934" v="1675" actId="20577"/>
        <pc:sldMkLst>
          <pc:docMk/>
          <pc:sldMk cId="4012650382" sldId="256"/>
        </pc:sldMkLst>
        <pc:spChg chg="mod">
          <ac:chgData name="Čížek Jiří, Ing." userId="c1a041ad-b136-4ee3-805d-eb47e13ac0dc" providerId="ADAL" clId="{04372952-F1D1-472A-8FAB-C688FADBD80E}" dt="2025-04-03T12:54:33.934" v="1675" actId="20577"/>
          <ac:spMkLst>
            <pc:docMk/>
            <pc:sldMk cId="4012650382" sldId="256"/>
            <ac:spMk id="2" creationId="{04485B6B-23BC-231D-64B8-F3879E81DC40}"/>
          </ac:spMkLst>
        </pc:spChg>
        <pc:spChg chg="mod">
          <ac:chgData name="Čížek Jiří, Ing." userId="c1a041ad-b136-4ee3-805d-eb47e13ac0dc" providerId="ADAL" clId="{04372952-F1D1-472A-8FAB-C688FADBD80E}" dt="2025-04-01T11:07:32.264" v="176" actId="947"/>
          <ac:spMkLst>
            <pc:docMk/>
            <pc:sldMk cId="4012650382" sldId="256"/>
            <ac:spMk id="6" creationId="{DF8CDE15-6E90-630A-763A-5AC0CFF0B2A5}"/>
          </ac:spMkLst>
        </pc:spChg>
        <pc:spChg chg="mod">
          <ac:chgData name="Čížek Jiří, Ing." userId="c1a041ad-b136-4ee3-805d-eb47e13ac0dc" providerId="ADAL" clId="{04372952-F1D1-472A-8FAB-C688FADBD80E}" dt="2025-04-03T12:42:29.620" v="1665" actId="1035"/>
          <ac:spMkLst>
            <pc:docMk/>
            <pc:sldMk cId="4012650382" sldId="256"/>
            <ac:spMk id="7" creationId="{20F7CD64-85F1-247D-E70C-3773FAB96CA9}"/>
          </ac:spMkLst>
        </pc:spChg>
        <pc:graphicFrameChg chg="add del mod">
          <ac:chgData name="Čížek Jiří, Ing." userId="c1a041ad-b136-4ee3-805d-eb47e13ac0dc" providerId="ADAL" clId="{04372952-F1D1-472A-8FAB-C688FADBD80E}" dt="2025-04-03T10:02:05.299" v="567" actId="478"/>
          <ac:graphicFrameMkLst>
            <pc:docMk/>
            <pc:sldMk cId="4012650382" sldId="256"/>
            <ac:graphicFrameMk id="12" creationId="{21531457-8A60-C6EC-3940-7C092D91BC3E}"/>
          </ac:graphicFrameMkLst>
        </pc:graphicFrameChg>
        <pc:graphicFrameChg chg="mod modGraphic">
          <ac:chgData name="Čížek Jiří, Ing." userId="c1a041ad-b136-4ee3-805d-eb47e13ac0dc" providerId="ADAL" clId="{04372952-F1D1-472A-8FAB-C688FADBD80E}" dt="2025-04-03T12:42:33.931" v="1670" actId="1035"/>
          <ac:graphicFrameMkLst>
            <pc:docMk/>
            <pc:sldMk cId="4012650382" sldId="256"/>
            <ac:graphicFrameMk id="17" creationId="{DF5353FD-5685-A5A2-FD19-A44C8EE41F2C}"/>
          </ac:graphicFrameMkLst>
        </pc:graphicFrameChg>
        <pc:graphicFrameChg chg="mod modGraphic">
          <ac:chgData name="Čížek Jiří, Ing." userId="c1a041ad-b136-4ee3-805d-eb47e13ac0dc" providerId="ADAL" clId="{04372952-F1D1-472A-8FAB-C688FADBD80E}" dt="2025-04-03T12:54:00.707" v="1673"/>
          <ac:graphicFrameMkLst>
            <pc:docMk/>
            <pc:sldMk cId="4012650382" sldId="256"/>
            <ac:graphicFrameMk id="18" creationId="{F44B0654-B2C0-F3DE-3695-CD7C25B59000}"/>
          </ac:graphicFrameMkLst>
        </pc:graphicFrameChg>
        <pc:graphicFrameChg chg="mod modGraphic">
          <ac:chgData name="Čížek Jiří, Ing." userId="c1a041ad-b136-4ee3-805d-eb47e13ac0dc" providerId="ADAL" clId="{04372952-F1D1-472A-8FAB-C688FADBD80E}" dt="2025-04-03T12:42:33.931" v="1670" actId="1035"/>
          <ac:graphicFrameMkLst>
            <pc:docMk/>
            <pc:sldMk cId="4012650382" sldId="256"/>
            <ac:graphicFrameMk id="19" creationId="{07FF1C1F-8FAD-4F1C-164D-C2C476E30DE7}"/>
          </ac:graphicFrameMkLst>
        </pc:graphicFrameChg>
        <pc:graphicFrameChg chg="mod modGraphic">
          <ac:chgData name="Čížek Jiří, Ing." userId="c1a041ad-b136-4ee3-805d-eb47e13ac0dc" providerId="ADAL" clId="{04372952-F1D1-472A-8FAB-C688FADBD80E}" dt="2025-04-03T12:42:33.931" v="1670" actId="1035"/>
          <ac:graphicFrameMkLst>
            <pc:docMk/>
            <pc:sldMk cId="4012650382" sldId="256"/>
            <ac:graphicFrameMk id="20" creationId="{D0F106D9-201F-5D9A-4D9A-2EA92CABBE94}"/>
          </ac:graphicFrameMkLst>
        </pc:graphicFrameChg>
        <pc:graphicFrameChg chg="mod modGraphic">
          <ac:chgData name="Čížek Jiří, Ing." userId="c1a041ad-b136-4ee3-805d-eb47e13ac0dc" providerId="ADAL" clId="{04372952-F1D1-472A-8FAB-C688FADBD80E}" dt="2025-04-03T12:42:33.931" v="1670" actId="1035"/>
          <ac:graphicFrameMkLst>
            <pc:docMk/>
            <pc:sldMk cId="4012650382" sldId="256"/>
            <ac:graphicFrameMk id="21" creationId="{2236D02C-5E6A-15DC-1B00-CB28F0624DD4}"/>
          </ac:graphicFrameMkLst>
        </pc:graphicFrameChg>
        <pc:picChg chg="add del mod">
          <ac:chgData name="Čížek Jiří, Ing." userId="c1a041ad-b136-4ee3-805d-eb47e13ac0dc" providerId="ADAL" clId="{04372952-F1D1-472A-8FAB-C688FADBD80E}" dt="2025-04-03T10:00:21.508" v="563" actId="478"/>
          <ac:picMkLst>
            <pc:docMk/>
            <pc:sldMk cId="4012650382" sldId="256"/>
            <ac:picMk id="9" creationId="{0652B8AE-0793-30AB-CF53-31D1F3A4413A}"/>
          </ac:picMkLst>
        </pc:picChg>
        <pc:picChg chg="add del mod">
          <ac:chgData name="Čížek Jiří, Ing." userId="c1a041ad-b136-4ee3-805d-eb47e13ac0dc" providerId="ADAL" clId="{04372952-F1D1-472A-8FAB-C688FADBD80E}" dt="2025-04-03T10:00:20.800" v="562" actId="478"/>
          <ac:picMkLst>
            <pc:docMk/>
            <pc:sldMk cId="4012650382" sldId="256"/>
            <ac:picMk id="11" creationId="{0DA71314-9C68-12FE-C057-59AD10B33CF2}"/>
          </ac:picMkLst>
        </pc:picChg>
        <pc:picChg chg="add mod">
          <ac:chgData name="Čížek Jiří, Ing." userId="c1a041ad-b136-4ee3-805d-eb47e13ac0dc" providerId="ADAL" clId="{04372952-F1D1-472A-8FAB-C688FADBD80E}" dt="2025-04-03T12:42:33.931" v="1670" actId="1035"/>
          <ac:picMkLst>
            <pc:docMk/>
            <pc:sldMk cId="4012650382" sldId="256"/>
            <ac:picMk id="14" creationId="{5B1B759D-8ED8-24B8-4D5D-476736557A16}"/>
          </ac:picMkLst>
        </pc:picChg>
        <pc:picChg chg="add mod">
          <ac:chgData name="Čížek Jiří, Ing." userId="c1a041ad-b136-4ee3-805d-eb47e13ac0dc" providerId="ADAL" clId="{04372952-F1D1-472A-8FAB-C688FADBD80E}" dt="2025-04-03T12:42:33.931" v="1670" actId="1035"/>
          <ac:picMkLst>
            <pc:docMk/>
            <pc:sldMk cId="4012650382" sldId="256"/>
            <ac:picMk id="16" creationId="{537ABDB8-35CF-F941-AD9D-00DB21A28CFB}"/>
          </ac:picMkLst>
        </pc:picChg>
        <pc:picChg chg="add del mod">
          <ac:chgData name="Čížek Jiří, Ing." userId="c1a041ad-b136-4ee3-805d-eb47e13ac0dc" providerId="ADAL" clId="{04372952-F1D1-472A-8FAB-C688FADBD80E}" dt="2025-04-03T11:02:48.153" v="584" actId="478"/>
          <ac:picMkLst>
            <pc:docMk/>
            <pc:sldMk cId="4012650382" sldId="256"/>
            <ac:picMk id="23" creationId="{89E16D76-DE1B-2EDB-30B6-F948B236A7A7}"/>
          </ac:picMkLst>
        </pc:picChg>
        <pc:picChg chg="add mod ord modCrop">
          <ac:chgData name="Čížek Jiří, Ing." userId="c1a041ad-b136-4ee3-805d-eb47e13ac0dc" providerId="ADAL" clId="{04372952-F1D1-472A-8FAB-C688FADBD80E}" dt="2025-04-03T12:42:33.931" v="1670" actId="1035"/>
          <ac:picMkLst>
            <pc:docMk/>
            <pc:sldMk cId="4012650382" sldId="256"/>
            <ac:picMk id="25" creationId="{4A9FA525-C161-3A7C-D417-65B56EA65560}"/>
          </ac:picMkLst>
        </pc:picChg>
        <pc:picChg chg="add mod modCrop">
          <ac:chgData name="Čížek Jiří, Ing." userId="c1a041ad-b136-4ee3-805d-eb47e13ac0dc" providerId="ADAL" clId="{04372952-F1D1-472A-8FAB-C688FADBD80E}" dt="2025-04-03T12:42:33.931" v="1670" actId="1035"/>
          <ac:picMkLst>
            <pc:docMk/>
            <pc:sldMk cId="4012650382" sldId="256"/>
            <ac:picMk id="27" creationId="{45DB4316-C64A-73BD-D831-B7ED68166ED3}"/>
          </ac:picMkLst>
        </pc:picChg>
        <pc:picChg chg="add mod modCrop">
          <ac:chgData name="Čížek Jiří, Ing." userId="c1a041ad-b136-4ee3-805d-eb47e13ac0dc" providerId="ADAL" clId="{04372952-F1D1-472A-8FAB-C688FADBD80E}" dt="2025-04-03T12:42:33.931" v="1670" actId="1035"/>
          <ac:picMkLst>
            <pc:docMk/>
            <pc:sldMk cId="4012650382" sldId="256"/>
            <ac:picMk id="28" creationId="{EAE744AA-28E3-551B-4CF3-D68CAF438B0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Development of barrier-free solutions for selected</a:t>
            </a:r>
            <a:br>
              <a:rPr lang="cs-CZ" sz="90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US" sz="90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railway </a:t>
            </a:r>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station platforms in Central European countries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Jiří Čížek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Martin Jacura</a:t>
            </a:r>
            <a:r>
              <a:rPr lang="sk-SK" sz="45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58794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Technical</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in </a:t>
            </a:r>
            <a:r>
              <a:rPr lang="sk-SK" sz="3600" i="1" dirty="0" err="1">
                <a:solidFill>
                  <a:srgbClr val="002060"/>
                </a:solidFill>
                <a:latin typeface="Arial" panose="020B0604020202020204" pitchFamily="34" charset="0"/>
                <a:cs typeface="Arial" panose="020B0604020202020204" pitchFamily="34" charset="0"/>
              </a:rPr>
              <a:t>Prague</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425780049"/>
              </p:ext>
            </p:extLst>
          </p:nvPr>
        </p:nvGraphicFramePr>
        <p:xfrm>
          <a:off x="1245087" y="7483402"/>
          <a:ext cx="29764038" cy="443315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The development of accessibility in the railway environment is an important issue not only in Central Europe.</a:t>
                      </a:r>
                      <a:r>
                        <a:rPr lang="cs-CZ"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Island platforms with level access allowed its extension to lines of regional importance.</a:t>
                      </a:r>
                      <a:r>
                        <a:rPr lang="cs-CZ" sz="3500" dirty="0">
                          <a:solidFill>
                            <a:srgbClr val="002060"/>
                          </a:solidFill>
                          <a:latin typeface="Arial" panose="020B0604020202020204" pitchFamily="34" charset="0"/>
                          <a:cs typeface="Arial" panose="020B0604020202020204" pitchFamily="34" charset="0"/>
                        </a:rPr>
                        <a:t> [1]</a:t>
                      </a: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There is currently no decision-making tool to assist the infrastructure manager in planning modifications in the event of a choice between alternative solutions for the configuration of stations with platforms accessible via a crossing.</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The aim is to map the current possibilities of this technical solution and to find optimization criteria according to which it will be possible to create a tool for the assessment of such railway stations. It is expected to be used by the infrastructure manager in the project preparation phase.</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079692580"/>
              </p:ext>
            </p:extLst>
          </p:nvPr>
        </p:nvGraphicFramePr>
        <p:xfrm>
          <a:off x="1347569" y="11916561"/>
          <a:ext cx="29764038" cy="5441192"/>
        </p:xfrm>
        <a:graphic>
          <a:graphicData uri="http://schemas.openxmlformats.org/drawingml/2006/table">
            <a:tbl>
              <a:tblPr firstRow="1" bandRow="1">
                <a:tableStyleId>{5C22544A-7EE6-4342-B048-85BDC9FD1C3A}</a:tableStyleId>
              </a:tblPr>
              <a:tblGrid>
                <a:gridCol w="14882019">
                  <a:extLst>
                    <a:ext uri="{9D8B030D-6E8A-4147-A177-3AD203B41FA5}">
                      <a16:colId xmlns:a16="http://schemas.microsoft.com/office/drawing/2014/main" val="3004831674"/>
                    </a:ext>
                  </a:extLst>
                </a:gridCol>
                <a:gridCol w="14882019">
                  <a:extLst>
                    <a:ext uri="{9D8B030D-6E8A-4147-A177-3AD203B41FA5}">
                      <a16:colId xmlns:a16="http://schemas.microsoft.com/office/drawing/2014/main" val="485791231"/>
                    </a:ext>
                  </a:extLst>
                </a:gridCol>
              </a:tblGrid>
              <a:tr h="857315">
                <a:tc gridSpan="2">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583877">
                <a:tc>
                  <a:txBody>
                    <a:bodyPr/>
                    <a:lstStyle/>
                    <a:p>
                      <a:pPr algn="just"/>
                      <a:r>
                        <a:rPr lang="en-US" sz="3500" noProof="0" dirty="0">
                          <a:solidFill>
                            <a:srgbClr val="002060"/>
                          </a:solidFill>
                          <a:latin typeface="Arial"/>
                          <a:cs typeface="Arial"/>
                        </a:rPr>
                        <a:t>Railway stations using island platforms accessible by pedestrian crossing have recently been created during renovations across much of Europe. Czech legislation uses the term "peninsular platform" for this case.</a:t>
                      </a:r>
                    </a:p>
                    <a:p>
                      <a:pPr algn="just"/>
                      <a:r>
                        <a:rPr lang="en-US" sz="3500" noProof="0" dirty="0">
                          <a:solidFill>
                            <a:srgbClr val="002060"/>
                          </a:solidFill>
                          <a:latin typeface="Arial"/>
                          <a:cs typeface="Arial"/>
                        </a:rPr>
                        <a:t>At the EU level, this issue is regulated by the Technical Specifications for Interoperability (TSIs), especially the TSI INF subsystem, which deal with line parameters</a:t>
                      </a:r>
                      <a:r>
                        <a:rPr lang="cs-CZ" sz="3500" noProof="0" dirty="0">
                          <a:solidFill>
                            <a:srgbClr val="002060"/>
                          </a:solidFill>
                          <a:latin typeface="Arial"/>
                          <a:cs typeface="Arial"/>
                        </a:rPr>
                        <a:t> [2]</a:t>
                      </a:r>
                      <a:r>
                        <a:rPr lang="en-US" sz="3500" noProof="0" dirty="0">
                          <a:solidFill>
                            <a:srgbClr val="002060"/>
                          </a:solidFill>
                          <a:latin typeface="Arial"/>
                          <a:cs typeface="Arial"/>
                        </a:rPr>
                        <a:t>, and the TSI PRM, which set out requirements for the movement of people in railway stations</a:t>
                      </a:r>
                      <a:r>
                        <a:rPr lang="cs-CZ" sz="3500" noProof="0" dirty="0">
                          <a:solidFill>
                            <a:srgbClr val="002060"/>
                          </a:solidFill>
                          <a:latin typeface="Arial"/>
                          <a:cs typeface="Arial"/>
                        </a:rPr>
                        <a:t> [3]</a:t>
                      </a:r>
                      <a:r>
                        <a:rPr lang="en-US" sz="3500" noProof="0" dirty="0">
                          <a:solidFill>
                            <a:srgbClr val="002060"/>
                          </a:solidFill>
                          <a:latin typeface="Arial"/>
                          <a:cs typeface="Arial"/>
                        </a:rPr>
                        <a:t>. At the level of the Member States, legislation varies not only in content but also in form.</a:t>
                      </a:r>
                      <a:r>
                        <a:rPr lang="cs-CZ" sz="3500" noProof="0" dirty="0">
                          <a:solidFill>
                            <a:srgbClr val="002060"/>
                          </a:solidFill>
                          <a:latin typeface="Arial"/>
                          <a:cs typeface="Arial"/>
                        </a:rPr>
                        <a:t> [4]</a:t>
                      </a:r>
                      <a:endParaRPr lang="en-US" noProof="0" dirty="0">
                        <a:solidFill>
                          <a:srgbClr val="002060"/>
                        </a:solidFill>
                        <a:latin typeface="Arial"/>
                        <a:cs typeface="Aria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just"/>
                      <a:r>
                        <a:rPr lang="en-US" sz="3500" noProof="0" dirty="0">
                          <a:solidFill>
                            <a:srgbClr val="002060"/>
                          </a:solidFill>
                          <a:latin typeface="Arial"/>
                          <a:cs typeface="Arial"/>
                        </a:rPr>
                        <a:t>This paper focuses on 5 examples of such stations in European countries:</a:t>
                      </a:r>
                    </a:p>
                    <a:p>
                      <a:pPr marL="457200" indent="-457200" algn="just">
                        <a:buFont typeface="Arial" panose="020B0604020202020204" pitchFamily="34" charset="0"/>
                        <a:buChar char="•"/>
                      </a:pPr>
                      <a:r>
                        <a:rPr lang="en-US" sz="3500" noProof="0" dirty="0">
                          <a:solidFill>
                            <a:srgbClr val="002060"/>
                          </a:solidFill>
                          <a:latin typeface="Arial"/>
                          <a:cs typeface="Arial"/>
                        </a:rPr>
                        <a:t>Selb-</a:t>
                      </a:r>
                      <a:r>
                        <a:rPr lang="en-US" sz="3500" noProof="0" dirty="0" err="1">
                          <a:solidFill>
                            <a:srgbClr val="002060"/>
                          </a:solidFill>
                          <a:latin typeface="Arial"/>
                          <a:cs typeface="Arial"/>
                        </a:rPr>
                        <a:t>Plößberg</a:t>
                      </a:r>
                      <a:r>
                        <a:rPr lang="en-US" sz="3500" noProof="0" dirty="0">
                          <a:solidFill>
                            <a:srgbClr val="002060"/>
                          </a:solidFill>
                          <a:latin typeface="Arial"/>
                          <a:cs typeface="Arial"/>
                        </a:rPr>
                        <a:t> (DE),</a:t>
                      </a:r>
                    </a:p>
                    <a:p>
                      <a:pPr marL="457200" indent="-457200" algn="just">
                        <a:buFont typeface="Arial" panose="020B0604020202020204" pitchFamily="34" charset="0"/>
                        <a:buChar char="•"/>
                      </a:pPr>
                      <a:r>
                        <a:rPr lang="en-US" sz="3500" noProof="0" dirty="0" err="1">
                          <a:solidFill>
                            <a:srgbClr val="002060"/>
                          </a:solidFill>
                          <a:latin typeface="Arial"/>
                          <a:cs typeface="Arial"/>
                        </a:rPr>
                        <a:t>Freistadt</a:t>
                      </a:r>
                      <a:r>
                        <a:rPr lang="en-US" sz="3500" noProof="0" dirty="0">
                          <a:solidFill>
                            <a:srgbClr val="002060"/>
                          </a:solidFill>
                          <a:latin typeface="Arial"/>
                          <a:cs typeface="Arial"/>
                        </a:rPr>
                        <a:t> (AT),</a:t>
                      </a:r>
                    </a:p>
                    <a:p>
                      <a:pPr marL="457200" indent="-457200" algn="just">
                        <a:buFont typeface="Arial" panose="020B0604020202020204" pitchFamily="34" charset="0"/>
                        <a:buChar char="•"/>
                      </a:pPr>
                      <a:r>
                        <a:rPr lang="en-US" sz="3500" noProof="0" dirty="0">
                          <a:solidFill>
                            <a:srgbClr val="002060"/>
                          </a:solidFill>
                          <a:latin typeface="Arial"/>
                          <a:cs typeface="Arial"/>
                        </a:rPr>
                        <a:t>Raspenava (CZ);</a:t>
                      </a:r>
                    </a:p>
                    <a:p>
                      <a:pPr marL="457200" indent="-457200" algn="just">
                        <a:buFont typeface="Arial" panose="020B0604020202020204" pitchFamily="34" charset="0"/>
                        <a:buChar char="•"/>
                      </a:pPr>
                      <a:r>
                        <a:rPr lang="en-US" sz="3500" noProof="0" dirty="0" err="1">
                          <a:solidFill>
                            <a:srgbClr val="002060"/>
                          </a:solidFill>
                          <a:latin typeface="Arial"/>
                          <a:cs typeface="Arial"/>
                        </a:rPr>
                        <a:t>Szklarska</a:t>
                      </a:r>
                      <a:r>
                        <a:rPr lang="en-US" sz="3500" noProof="0" dirty="0">
                          <a:solidFill>
                            <a:srgbClr val="002060"/>
                          </a:solidFill>
                          <a:latin typeface="Arial"/>
                          <a:cs typeface="Arial"/>
                        </a:rPr>
                        <a:t> </a:t>
                      </a:r>
                      <a:r>
                        <a:rPr lang="en-US" sz="3500" noProof="0" dirty="0" err="1">
                          <a:solidFill>
                            <a:srgbClr val="002060"/>
                          </a:solidFill>
                          <a:latin typeface="Arial"/>
                          <a:cs typeface="Arial"/>
                        </a:rPr>
                        <a:t>Poręba</a:t>
                      </a:r>
                      <a:r>
                        <a:rPr lang="en-US" sz="3500" noProof="0" dirty="0">
                          <a:solidFill>
                            <a:srgbClr val="002060"/>
                          </a:solidFill>
                          <a:latin typeface="Arial"/>
                          <a:cs typeface="Arial"/>
                        </a:rPr>
                        <a:t> </a:t>
                      </a:r>
                      <a:r>
                        <a:rPr lang="en-US" sz="3500" noProof="0" dirty="0" err="1">
                          <a:solidFill>
                            <a:srgbClr val="002060"/>
                          </a:solidFill>
                          <a:latin typeface="Arial"/>
                          <a:cs typeface="Arial"/>
                        </a:rPr>
                        <a:t>Górna</a:t>
                      </a:r>
                      <a:r>
                        <a:rPr lang="en-US" sz="3500" noProof="0" dirty="0">
                          <a:solidFill>
                            <a:srgbClr val="002060"/>
                          </a:solidFill>
                          <a:latin typeface="Arial"/>
                          <a:cs typeface="Arial"/>
                        </a:rPr>
                        <a:t> (PL);</a:t>
                      </a:r>
                    </a:p>
                    <a:p>
                      <a:pPr marL="457200" indent="-457200" algn="just">
                        <a:buFont typeface="Arial" panose="020B0604020202020204" pitchFamily="34" charset="0"/>
                        <a:buChar char="•"/>
                      </a:pPr>
                      <a:r>
                        <a:rPr lang="en-US" sz="3500" noProof="0" dirty="0" err="1">
                          <a:solidFill>
                            <a:srgbClr val="002060"/>
                          </a:solidFill>
                          <a:latin typeface="Arial"/>
                          <a:cs typeface="Arial"/>
                        </a:rPr>
                        <a:t>Pilicsaba</a:t>
                      </a:r>
                      <a:r>
                        <a:rPr lang="en-US" sz="3500" noProof="0" dirty="0">
                          <a:solidFill>
                            <a:srgbClr val="002060"/>
                          </a:solidFill>
                          <a:latin typeface="Arial"/>
                          <a:cs typeface="Arial"/>
                        </a:rPr>
                        <a:t> (HU).</a:t>
                      </a:r>
                    </a:p>
                    <a:p>
                      <a:pPr algn="just"/>
                      <a:r>
                        <a:rPr lang="en-US" sz="3500" noProof="0" dirty="0">
                          <a:solidFill>
                            <a:srgbClr val="002060"/>
                          </a:solidFill>
                          <a:latin typeface="Arial"/>
                          <a:cs typeface="Arial"/>
                        </a:rPr>
                        <a:t>These examples are used to describe the specifics of these solutions in terms of their impact on rail traffic and passenger movements.</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994557690"/>
              </p:ext>
            </p:extLst>
          </p:nvPr>
        </p:nvGraphicFramePr>
        <p:xfrm>
          <a:off x="1346675" y="17264832"/>
          <a:ext cx="29764038" cy="13215301"/>
        </p:xfrm>
        <a:graphic>
          <a:graphicData uri="http://schemas.openxmlformats.org/drawingml/2006/table">
            <a:tbl>
              <a:tblPr firstRow="1" bandRow="1">
                <a:tableStyleId>{5C22544A-7EE6-4342-B048-85BDC9FD1C3A}</a:tableStyleId>
              </a:tblPr>
              <a:tblGrid>
                <a:gridCol w="14882019">
                  <a:extLst>
                    <a:ext uri="{9D8B030D-6E8A-4147-A177-3AD203B41FA5}">
                      <a16:colId xmlns:a16="http://schemas.microsoft.com/office/drawing/2014/main" val="3004831674"/>
                    </a:ext>
                  </a:extLst>
                </a:gridCol>
                <a:gridCol w="14882019">
                  <a:extLst>
                    <a:ext uri="{9D8B030D-6E8A-4147-A177-3AD203B41FA5}">
                      <a16:colId xmlns:a16="http://schemas.microsoft.com/office/drawing/2014/main" val="2587734646"/>
                    </a:ext>
                  </a:extLst>
                </a:gridCol>
              </a:tblGrid>
              <a:tr h="785992">
                <a:tc gridSpan="2">
                  <a:txBody>
                    <a:bodyPr/>
                    <a:lstStyle/>
                    <a:p>
                      <a:pPr algn="ctr"/>
                      <a:r>
                        <a:rPr lang="en-US" sz="4500" cap="small" baseline="0" noProof="0" dirty="0">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42776">
                <a:tc>
                  <a:txBody>
                    <a:bodyPr/>
                    <a:lstStyle/>
                    <a:p>
                      <a:pPr algn="just"/>
                      <a:r>
                        <a:rPr lang="en-US" sz="3500" noProof="0" dirty="0">
                          <a:solidFill>
                            <a:srgbClr val="002060"/>
                          </a:solidFill>
                          <a:latin typeface="Arial"/>
                          <a:cs typeface="Arial"/>
                        </a:rPr>
                        <a:t>The study of the selected stations showed several positive and negative experiences that are found across all the countries studied. The following specificities of the stations studied were described:</a:t>
                      </a:r>
                    </a:p>
                    <a:p>
                      <a:pPr marL="457200" indent="-457200" algn="just">
                        <a:buFont typeface="Arial" panose="020B0604020202020204" pitchFamily="34" charset="0"/>
                        <a:buChar char="•"/>
                      </a:pPr>
                      <a:r>
                        <a:rPr lang="en-US" sz="3500" noProof="0" dirty="0">
                          <a:solidFill>
                            <a:srgbClr val="002060"/>
                          </a:solidFill>
                          <a:latin typeface="Arial"/>
                          <a:cs typeface="Arial"/>
                        </a:rPr>
                        <a:t>The characteristics of the station in terms of position on the network</a:t>
                      </a:r>
                    </a:p>
                    <a:p>
                      <a:pPr marL="457200" indent="-457200" algn="just">
                        <a:buFont typeface="Arial" panose="020B0604020202020204" pitchFamily="34" charset="0"/>
                        <a:buChar char="•"/>
                      </a:pPr>
                      <a:r>
                        <a:rPr lang="en-US" sz="3500" noProof="0" dirty="0">
                          <a:solidFill>
                            <a:srgbClr val="002060"/>
                          </a:solidFill>
                          <a:latin typeface="Arial"/>
                          <a:cs typeface="Arial"/>
                        </a:rPr>
                        <a:t>Construction year of the current solution</a:t>
                      </a:r>
                    </a:p>
                    <a:p>
                      <a:pPr marL="457200" indent="-457200" algn="just">
                        <a:buFont typeface="Arial" panose="020B0604020202020204" pitchFamily="34" charset="0"/>
                        <a:buChar char="•"/>
                      </a:pPr>
                      <a:r>
                        <a:rPr lang="en-US" sz="3500" noProof="0" dirty="0">
                          <a:solidFill>
                            <a:srgbClr val="002060"/>
                          </a:solidFill>
                          <a:latin typeface="Arial"/>
                          <a:cs typeface="Arial"/>
                        </a:rPr>
                        <a:t>Dimension of platforms - width, height, length, accessibility to tracks</a:t>
                      </a:r>
                    </a:p>
                    <a:p>
                      <a:pPr marL="457200" indent="-457200" algn="just">
                        <a:buFont typeface="Arial" panose="020B0604020202020204" pitchFamily="34" charset="0"/>
                        <a:buChar char="•"/>
                      </a:pPr>
                      <a:r>
                        <a:rPr lang="en-US" sz="3500" noProof="0" dirty="0">
                          <a:solidFill>
                            <a:srgbClr val="002060"/>
                          </a:solidFill>
                          <a:latin typeface="Arial"/>
                          <a:cs typeface="Arial"/>
                        </a:rPr>
                        <a:t>Dimensions of access routes – ramp slopes, minimum width</a:t>
                      </a:r>
                    </a:p>
                    <a:p>
                      <a:pPr marL="457200" indent="-457200" algn="just">
                        <a:buFont typeface="Arial" panose="020B0604020202020204" pitchFamily="34" charset="0"/>
                        <a:buChar char="•"/>
                      </a:pPr>
                      <a:r>
                        <a:rPr lang="en-US" sz="3500" noProof="0" dirty="0">
                          <a:solidFill>
                            <a:srgbClr val="002060"/>
                          </a:solidFill>
                          <a:latin typeface="Arial"/>
                          <a:cs typeface="Arial"/>
                        </a:rPr>
                        <a:t>Use of the historic station building</a:t>
                      </a:r>
                    </a:p>
                    <a:p>
                      <a:pPr marL="457200" indent="-457200" algn="just">
                        <a:buFont typeface="Arial" panose="020B0604020202020204" pitchFamily="34" charset="0"/>
                        <a:buChar char="•"/>
                      </a:pPr>
                      <a:r>
                        <a:rPr lang="en-US" sz="3500" noProof="0" dirty="0">
                          <a:solidFill>
                            <a:srgbClr val="002060"/>
                          </a:solidFill>
                          <a:latin typeface="Arial"/>
                          <a:cs typeface="Arial"/>
                        </a:rPr>
                        <a:t>Platform passenger facilities - roofing, information system, lighting</a:t>
                      </a:r>
                    </a:p>
                    <a:p>
                      <a:pPr marL="457200" indent="-457200" algn="just">
                        <a:buFont typeface="Arial" panose="020B0604020202020204" pitchFamily="34" charset="0"/>
                        <a:buChar char="•"/>
                      </a:pPr>
                      <a:r>
                        <a:rPr lang="en-US" sz="3500" noProof="0" dirty="0">
                          <a:solidFill>
                            <a:srgbClr val="002060"/>
                          </a:solidFill>
                          <a:latin typeface="Arial"/>
                          <a:cs typeface="Arial"/>
                        </a:rPr>
                        <a:t>Security of passenger movement - warning devices, fencing</a:t>
                      </a:r>
                    </a:p>
                    <a:p>
                      <a:endParaRPr lang="en-US" sz="3500" noProof="0" dirty="0">
                        <a:latin typeface="Arial"/>
                        <a:cs typeface="Aria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endParaRPr lang="en-US" sz="3500" noProof="0" dirty="0">
                        <a:latin typeface="Arial"/>
                        <a:cs typeface="Arial"/>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000" noProof="0" dirty="0">
                          <a:solidFill>
                            <a:srgbClr val="002060"/>
                          </a:solidFill>
                          <a:latin typeface="Arial"/>
                          <a:cs typeface="Arial"/>
                        </a:rPr>
                        <a:t>Fig. 1 (left). Station </a:t>
                      </a:r>
                      <a:r>
                        <a:rPr lang="en-US" sz="3000" noProof="0" dirty="0" err="1">
                          <a:solidFill>
                            <a:srgbClr val="002060"/>
                          </a:solidFill>
                          <a:latin typeface="Arial"/>
                          <a:cs typeface="Arial"/>
                        </a:rPr>
                        <a:t>Szklarska</a:t>
                      </a:r>
                      <a:r>
                        <a:rPr lang="en-US" sz="3000" noProof="0" dirty="0">
                          <a:solidFill>
                            <a:srgbClr val="002060"/>
                          </a:solidFill>
                          <a:latin typeface="Arial"/>
                          <a:cs typeface="Arial"/>
                        </a:rPr>
                        <a:t> </a:t>
                      </a:r>
                      <a:r>
                        <a:rPr lang="en-US" sz="3000" noProof="0" dirty="0" err="1">
                          <a:solidFill>
                            <a:srgbClr val="002060"/>
                          </a:solidFill>
                          <a:latin typeface="Arial"/>
                          <a:cs typeface="Arial"/>
                        </a:rPr>
                        <a:t>Poręba</a:t>
                      </a:r>
                      <a:r>
                        <a:rPr lang="en-US" sz="3000" noProof="0" dirty="0">
                          <a:solidFill>
                            <a:srgbClr val="002060"/>
                          </a:solidFill>
                          <a:latin typeface="Arial"/>
                          <a:cs typeface="Arial"/>
                        </a:rPr>
                        <a:t> </a:t>
                      </a:r>
                      <a:r>
                        <a:rPr lang="en-US" sz="3000" noProof="0" dirty="0" err="1">
                          <a:solidFill>
                            <a:srgbClr val="002060"/>
                          </a:solidFill>
                          <a:latin typeface="Arial"/>
                          <a:cs typeface="Arial"/>
                        </a:rPr>
                        <a:t>Górna</a:t>
                      </a:r>
                      <a:r>
                        <a:rPr lang="en-US" sz="3000" noProof="0" dirty="0">
                          <a:solidFill>
                            <a:srgbClr val="002060"/>
                          </a:solidFill>
                          <a:latin typeface="Arial"/>
                          <a:cs typeface="Arial"/>
                        </a:rPr>
                        <a:t> prior to modernization (source: [</a:t>
                      </a:r>
                      <a:r>
                        <a:rPr lang="cs-CZ" sz="3000" noProof="0" dirty="0">
                          <a:solidFill>
                            <a:srgbClr val="002060"/>
                          </a:solidFill>
                          <a:latin typeface="Arial"/>
                          <a:cs typeface="Arial"/>
                        </a:rPr>
                        <a:t>5</a:t>
                      </a:r>
                      <a:r>
                        <a:rPr lang="en-US" sz="3000" noProof="0" dirty="0">
                          <a:solidFill>
                            <a:srgbClr val="002060"/>
                          </a:solidFill>
                          <a:latin typeface="Arial"/>
                          <a:cs typeface="Arial"/>
                        </a:rPr>
                        <a:t>]).</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000" noProof="0" dirty="0">
                          <a:solidFill>
                            <a:srgbClr val="002060"/>
                          </a:solidFill>
                          <a:latin typeface="Arial"/>
                          <a:cs typeface="Arial"/>
                        </a:rPr>
                        <a:t>Fig. 2 (right). The same station using barrier-free solution (source: Martin Jacura).</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486533">
                <a:tc>
                  <a:txBody>
                    <a:bodyPr/>
                    <a:lstStyle/>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3500" noProof="0" dirty="0">
                        <a:solidFill>
                          <a:schemeClr val="tx1"/>
                        </a:solidFill>
                        <a:latin typeface="Arial"/>
                        <a:cs typeface="Arial"/>
                      </a:endParaRPr>
                    </a:p>
                    <a:p>
                      <a:endParaRPr lang="en-US" sz="2000" noProof="0" dirty="0">
                        <a:solidFill>
                          <a:schemeClr val="tx1"/>
                        </a:solidFill>
                        <a:latin typeface="Arial"/>
                        <a:cs typeface="Arial"/>
                      </a:endParaRPr>
                    </a:p>
                    <a:p>
                      <a:endParaRPr lang="en-US" sz="3500" noProof="0" dirty="0">
                        <a:solidFill>
                          <a:schemeClr val="tx1"/>
                        </a:solidFill>
                        <a:latin typeface="Arial"/>
                        <a:cs typeface="Arial"/>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000" noProof="0" dirty="0">
                          <a:solidFill>
                            <a:srgbClr val="002060"/>
                          </a:solidFill>
                          <a:latin typeface="Arial"/>
                          <a:cs typeface="Arial"/>
                        </a:rPr>
                        <a:t>Fig. 3 &amp; 4. Raspenava station scheme 201</a:t>
                      </a:r>
                      <a:r>
                        <a:rPr lang="cs-CZ" sz="3000" noProof="0" dirty="0">
                          <a:solidFill>
                            <a:srgbClr val="002060"/>
                          </a:solidFill>
                          <a:latin typeface="Arial"/>
                          <a:cs typeface="Arial"/>
                        </a:rPr>
                        <a:t>5</a:t>
                      </a:r>
                      <a:r>
                        <a:rPr lang="en-US" sz="3000" noProof="0" dirty="0">
                          <a:solidFill>
                            <a:srgbClr val="002060"/>
                          </a:solidFill>
                          <a:latin typeface="Arial"/>
                          <a:cs typeface="Arial"/>
                        </a:rPr>
                        <a:t> (above) &amp; 202</a:t>
                      </a:r>
                      <a:r>
                        <a:rPr lang="cs-CZ" sz="3000" noProof="0" dirty="0">
                          <a:solidFill>
                            <a:srgbClr val="002060"/>
                          </a:solidFill>
                          <a:latin typeface="Arial"/>
                          <a:cs typeface="Arial"/>
                        </a:rPr>
                        <a:t>5</a:t>
                      </a:r>
                      <a:r>
                        <a:rPr lang="en-US" sz="3000" noProof="0" dirty="0">
                          <a:solidFill>
                            <a:srgbClr val="002060"/>
                          </a:solidFill>
                          <a:latin typeface="Arial"/>
                          <a:cs typeface="Arial"/>
                        </a:rPr>
                        <a:t> (below) (source: Authors)</a:t>
                      </a:r>
                      <a:endParaRPr lang="en-US" sz="3000" noProof="0" dirty="0">
                        <a:solidFill>
                          <a:schemeClr val="tx1"/>
                        </a:solidFill>
                        <a:latin typeface="Arial"/>
                        <a:cs typeface="Arial"/>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just">
                        <a:buFont typeface="Arial" panose="020B0604020202020204" pitchFamily="34" charset="0"/>
                        <a:buNone/>
                      </a:pPr>
                      <a:r>
                        <a:rPr lang="en-US" sz="3500" noProof="0" dirty="0">
                          <a:solidFill>
                            <a:srgbClr val="002060"/>
                          </a:solidFill>
                          <a:latin typeface="Arial"/>
                          <a:cs typeface="Arial"/>
                        </a:rPr>
                        <a:t>Figures 1 and 2 show the main benefits but also the disadvantages of converting stations to a track-level passenger access solution. The safety of passenger movement has been improved. At the same time, however, passengers need to travel a much greater distance to reach more distant platforms, with the only crossing located behind the camera. Fenced platforms can also feel cramped.</a:t>
                      </a:r>
                      <a:endParaRPr lang="cs-CZ" sz="3500" noProof="0" dirty="0">
                        <a:solidFill>
                          <a:srgbClr val="002060"/>
                        </a:solidFill>
                        <a:latin typeface="Arial"/>
                        <a:cs typeface="Arial"/>
                      </a:endParaRPr>
                    </a:p>
                    <a:p>
                      <a:pPr marL="0" indent="0" algn="just">
                        <a:buFont typeface="Arial" panose="020B0604020202020204" pitchFamily="34" charset="0"/>
                        <a:buNone/>
                      </a:pPr>
                      <a:r>
                        <a:rPr lang="en-US" sz="3500" noProof="0" dirty="0">
                          <a:solidFill>
                            <a:srgbClr val="002060"/>
                          </a:solidFill>
                          <a:latin typeface="Arial"/>
                          <a:cs typeface="Arial"/>
                        </a:rPr>
                        <a:t>Figures 3 and 4 show the difference between the track layout with the original low platform solution and the new barrier-free solution. One through track has been completely removed and the track in front of the station building has been divided into two short fragments.</a:t>
                      </a:r>
                      <a:endParaRPr lang="cs-CZ" sz="3500" noProof="0" dirty="0">
                        <a:solidFill>
                          <a:srgbClr val="002060"/>
                        </a:solidFill>
                        <a:latin typeface="Arial"/>
                        <a:cs typeface="Arial"/>
                      </a:endParaRP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789996612"/>
              </p:ext>
            </p:extLst>
          </p:nvPr>
        </p:nvGraphicFramePr>
        <p:xfrm>
          <a:off x="1317621" y="30450636"/>
          <a:ext cx="29764038" cy="11633660"/>
        </p:xfrm>
        <a:graphic>
          <a:graphicData uri="http://schemas.openxmlformats.org/drawingml/2006/table">
            <a:tbl>
              <a:tblPr firstRow="1" bandRow="1">
                <a:tableStyleId>{5C22544A-7EE6-4342-B048-85BDC9FD1C3A}</a:tableStyleId>
              </a:tblPr>
              <a:tblGrid>
                <a:gridCol w="21770979">
                  <a:extLst>
                    <a:ext uri="{9D8B030D-6E8A-4147-A177-3AD203B41FA5}">
                      <a16:colId xmlns:a16="http://schemas.microsoft.com/office/drawing/2014/main" val="3004831674"/>
                    </a:ext>
                  </a:extLst>
                </a:gridCol>
                <a:gridCol w="7993059">
                  <a:extLst>
                    <a:ext uri="{9D8B030D-6E8A-4147-A177-3AD203B41FA5}">
                      <a16:colId xmlns:a16="http://schemas.microsoft.com/office/drawing/2014/main" val="1345282217"/>
                    </a:ext>
                  </a:extLst>
                </a:gridCol>
              </a:tblGrid>
              <a:tr h="874220">
                <a:tc gridSpan="2">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874652">
                <a:tc>
                  <a:txBody>
                    <a:bodyPr/>
                    <a:lstStyle/>
                    <a:p>
                      <a:r>
                        <a:rPr lang="en-US" sz="3500" dirty="0">
                          <a:solidFill>
                            <a:srgbClr val="002060"/>
                          </a:solidFill>
                          <a:latin typeface="Arial" panose="020B0604020202020204" pitchFamily="34" charset="0"/>
                          <a:cs typeface="Arial" panose="020B0604020202020204" pitchFamily="34" charset="0"/>
                        </a:rPr>
                        <a:t>Several insights emerge from the research to date that will help the authors to establish some optimization criteria for the decision tool. The following areas need to be addressed:</a:t>
                      </a:r>
                      <a:endParaRPr lang="cs-CZ" sz="3500" dirty="0">
                        <a:solidFill>
                          <a:srgbClr val="002060"/>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500" noProof="0" dirty="0">
                          <a:solidFill>
                            <a:srgbClr val="002060"/>
                          </a:solidFill>
                          <a:latin typeface="Arial" panose="020B0604020202020204" pitchFamily="34" charset="0"/>
                          <a:cs typeface="Arial" panose="020B0604020202020204" pitchFamily="34" charset="0"/>
                        </a:rPr>
                        <a:t>Minimizing walking distances and removing barriers,</a:t>
                      </a:r>
                    </a:p>
                    <a:p>
                      <a:pPr marL="457200" indent="-457200">
                        <a:buFont typeface="Arial" panose="020B0604020202020204" pitchFamily="34" charset="0"/>
                        <a:buChar char="•"/>
                      </a:pPr>
                      <a:r>
                        <a:rPr lang="en-US" sz="3500" noProof="0" dirty="0">
                          <a:solidFill>
                            <a:srgbClr val="002060"/>
                          </a:solidFill>
                          <a:latin typeface="Arial" panose="020B0604020202020204" pitchFamily="34" charset="0"/>
                          <a:cs typeface="Arial" panose="020B0604020202020204" pitchFamily="34" charset="0"/>
                        </a:rPr>
                        <a:t>Adequacy and effectiveness of safety measures,</a:t>
                      </a:r>
                    </a:p>
                    <a:p>
                      <a:pPr marL="457200" indent="-457200">
                        <a:buFont typeface="Arial" panose="020B0604020202020204" pitchFamily="34" charset="0"/>
                        <a:buChar char="•"/>
                      </a:pPr>
                      <a:r>
                        <a:rPr lang="en-US" sz="3500" noProof="0" dirty="0">
                          <a:solidFill>
                            <a:srgbClr val="002060"/>
                          </a:solidFill>
                          <a:latin typeface="Arial" panose="020B0604020202020204" pitchFamily="34" charset="0"/>
                          <a:cs typeface="Arial" panose="020B0604020202020204" pitchFamily="34" charset="0"/>
                        </a:rPr>
                        <a:t>Efficient use of space for railway structures including the involvement of historic heritage,</a:t>
                      </a:r>
                    </a:p>
                    <a:p>
                      <a:pPr marL="457200" indent="-457200">
                        <a:buFont typeface="Arial" panose="020B0604020202020204" pitchFamily="34" charset="0"/>
                        <a:buChar char="•"/>
                      </a:pPr>
                      <a:r>
                        <a:rPr lang="en-US" sz="3500" noProof="0" dirty="0">
                          <a:solidFill>
                            <a:srgbClr val="002060"/>
                          </a:solidFill>
                          <a:latin typeface="Arial" panose="020B0604020202020204" pitchFamily="34" charset="0"/>
                          <a:cs typeface="Arial" panose="020B0604020202020204" pitchFamily="34" charset="0"/>
                        </a:rPr>
                        <a:t>Minimizing restrictions on train operations</a:t>
                      </a:r>
                      <a:r>
                        <a:rPr lang="cs-CZ" sz="3500" noProof="0" dirty="0">
                          <a:solidFill>
                            <a:srgbClr val="002060"/>
                          </a:solidFill>
                          <a:latin typeface="Arial" panose="020B0604020202020204" pitchFamily="34" charset="0"/>
                          <a:cs typeface="Arial" panose="020B0604020202020204" pitchFamily="34" charset="0"/>
                        </a:rPr>
                        <a:t>,</a:t>
                      </a:r>
                    </a:p>
                    <a:p>
                      <a:pPr marL="457200" indent="-457200">
                        <a:buFont typeface="Arial" panose="020B0604020202020204" pitchFamily="34" charset="0"/>
                        <a:buChar char="•"/>
                      </a:pPr>
                      <a:r>
                        <a:rPr lang="en-US" sz="3500" noProof="0" dirty="0">
                          <a:solidFill>
                            <a:srgbClr val="002060"/>
                          </a:solidFill>
                          <a:latin typeface="Arial" panose="020B0604020202020204" pitchFamily="34" charset="0"/>
                          <a:cs typeface="Arial" panose="020B0604020202020204" pitchFamily="34" charset="0"/>
                        </a:rPr>
                        <a:t>Minimizing of investment costs.</a:t>
                      </a:r>
                    </a:p>
                    <a:p>
                      <a:pPr marL="0" indent="0">
                        <a:buFont typeface="Arial" panose="020B0604020202020204" pitchFamily="34" charset="0"/>
                        <a:buNone/>
                      </a:pPr>
                      <a:r>
                        <a:rPr lang="en-US" sz="3500" noProof="0" dirty="0">
                          <a:solidFill>
                            <a:srgbClr val="002060"/>
                          </a:solidFill>
                          <a:latin typeface="Arial" panose="020B0604020202020204" pitchFamily="34" charset="0"/>
                          <a:cs typeface="Arial" panose="020B0604020202020204" pitchFamily="34" charset="0"/>
                        </a:rPr>
                        <a:t>The authors acknowledge the difficulty of comparability of these aspects, and it will be necessary to appropriately set up metrics for evaluating such stations. It will then be possible to compile a database of the track configurations in use and assess their advantages and disadvantages.</a:t>
                      </a:r>
                      <a:endParaRPr lang="cs-CZ" sz="3500" noProof="0"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3500" noProof="0" dirty="0">
                          <a:solidFill>
                            <a:srgbClr val="002060"/>
                          </a:solidFill>
                          <a:latin typeface="Arial" panose="020B0604020202020204" pitchFamily="34" charset="0"/>
                          <a:cs typeface="Arial" panose="020B0604020202020204" pitchFamily="34" charset="0"/>
                        </a:rPr>
                        <a:t>In the next phase, a tool will be developed to evaluate these configurations. Based on the input conditions it will be possible to assess the suitability of each configuration for specific situations.</a:t>
                      </a: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200" dirty="0">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000" noProof="0" dirty="0">
                          <a:solidFill>
                            <a:srgbClr val="002060"/>
                          </a:solidFill>
                          <a:latin typeface="Arial"/>
                          <a:cs typeface="Arial"/>
                        </a:rPr>
                        <a:t>Fig. </a:t>
                      </a:r>
                      <a:r>
                        <a:rPr lang="cs-CZ" sz="3000" noProof="0" dirty="0">
                          <a:solidFill>
                            <a:srgbClr val="002060"/>
                          </a:solidFill>
                          <a:latin typeface="Arial"/>
                          <a:cs typeface="Arial"/>
                        </a:rPr>
                        <a:t>4.</a:t>
                      </a:r>
                      <a:r>
                        <a:rPr lang="en-US" sz="3000" noProof="0" dirty="0">
                          <a:solidFill>
                            <a:srgbClr val="002060"/>
                          </a:solidFill>
                          <a:latin typeface="Arial"/>
                          <a:cs typeface="Arial"/>
                        </a:rPr>
                        <a:t> Example of possible safety measures</a:t>
                      </a:r>
                      <a:r>
                        <a:rPr lang="cs-CZ" sz="3000" noProof="0" dirty="0">
                          <a:solidFill>
                            <a:srgbClr val="002060"/>
                          </a:solidFill>
                          <a:latin typeface="Arial"/>
                          <a:cs typeface="Arial"/>
                        </a:rPr>
                        <a:t> </a:t>
                      </a:r>
                      <a:r>
                        <a:rPr lang="en-US" sz="3000" noProof="0" dirty="0">
                          <a:solidFill>
                            <a:srgbClr val="002060"/>
                          </a:solidFill>
                          <a:latin typeface="Arial"/>
                          <a:cs typeface="Arial"/>
                        </a:rPr>
                        <a:t>(source: </a:t>
                      </a:r>
                      <a:r>
                        <a:rPr lang="cs-CZ" sz="3000" noProof="0" dirty="0">
                          <a:solidFill>
                            <a:srgbClr val="002060"/>
                          </a:solidFill>
                          <a:latin typeface="Arial"/>
                          <a:cs typeface="Arial"/>
                        </a:rPr>
                        <a:t>Jiří Čížek</a:t>
                      </a:r>
                      <a:r>
                        <a:rPr lang="en-US" sz="3000" noProof="0" dirty="0">
                          <a:solidFill>
                            <a:srgbClr val="002060"/>
                          </a:solidFill>
                          <a:latin typeface="Arial"/>
                          <a:cs typeface="Arial"/>
                        </a:rPr>
                        <a:t>).</a:t>
                      </a:r>
                    </a:p>
                  </a:txBody>
                  <a:tcPr>
                    <a:lnL w="762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72043351"/>
              </p:ext>
            </p:extLst>
          </p:nvPr>
        </p:nvGraphicFramePr>
        <p:xfrm>
          <a:off x="1317621" y="38195247"/>
          <a:ext cx="29764038" cy="413522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56743">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051034">
                <a:tc>
                  <a:txBody>
                    <a:bodyPr/>
                    <a:lstStyle/>
                    <a:p>
                      <a:pPr lvl="0">
                        <a:buNone/>
                      </a:pPr>
                      <a:r>
                        <a:rPr lang="cs-CZ" sz="2800" kern="1200" noProof="1">
                          <a:solidFill>
                            <a:srgbClr val="002060"/>
                          </a:solidFill>
                          <a:latin typeface="Arial"/>
                          <a:ea typeface="+mn-ea"/>
                          <a:cs typeface="Arial"/>
                        </a:rPr>
                        <a:t>[1] Jacura, M., Tyfa L., Hlubucek A., 2015. Poloostrovní nástupiště a jejich přínos pro osobní železniční dopravu. In: “Silnice-železnice”. KONSTRUKCE Media, s.r.o., Dec. 2015 [In Czech]</a:t>
                      </a:r>
                    </a:p>
                    <a:p>
                      <a:pPr lvl="0">
                        <a:buNone/>
                      </a:pPr>
                      <a:r>
                        <a:rPr lang="cs-CZ" sz="2800" kern="1200" noProof="1">
                          <a:solidFill>
                            <a:srgbClr val="002060"/>
                          </a:solidFill>
                          <a:latin typeface="Arial"/>
                          <a:ea typeface="+mn-ea"/>
                          <a:cs typeface="Arial"/>
                        </a:rPr>
                        <a:t>[2] </a:t>
                      </a:r>
                      <a:r>
                        <a:rPr lang="en-US" sz="2800" kern="1200" noProof="1">
                          <a:solidFill>
                            <a:srgbClr val="002060"/>
                          </a:solidFill>
                          <a:latin typeface="Arial"/>
                          <a:ea typeface="+mn-ea"/>
                          <a:cs typeface="Arial"/>
                        </a:rPr>
                        <a:t>COMMISSION REGULATION (EU) No 1299/2014 of 18 November 2014 on the technical specifications for interoperability relating to the ‘infrastructure’ subsystem of the rail system in the European Union [2014a] OJ L 356</a:t>
                      </a:r>
                      <a:endParaRPr lang="cs-CZ" sz="2800" kern="1200" noProof="1">
                        <a:solidFill>
                          <a:srgbClr val="002060"/>
                        </a:solidFill>
                        <a:latin typeface="Arial"/>
                        <a:ea typeface="+mn-ea"/>
                        <a:cs typeface="Arial"/>
                      </a:endParaRPr>
                    </a:p>
                    <a:p>
                      <a:pPr lvl="0">
                        <a:buNone/>
                      </a:pPr>
                      <a:r>
                        <a:rPr lang="cs-CZ" sz="2800" kern="1200" noProof="1">
                          <a:solidFill>
                            <a:srgbClr val="002060"/>
                          </a:solidFill>
                          <a:latin typeface="Arial"/>
                          <a:ea typeface="+mn-ea"/>
                          <a:cs typeface="Arial"/>
                        </a:rPr>
                        <a:t>[3] </a:t>
                      </a:r>
                      <a:r>
                        <a:rPr lang="en-US" sz="2800" kern="1200" noProof="1">
                          <a:solidFill>
                            <a:srgbClr val="002060"/>
                          </a:solidFill>
                          <a:latin typeface="Arial"/>
                          <a:ea typeface="+mn-ea"/>
                          <a:cs typeface="Arial"/>
                        </a:rPr>
                        <a:t>COMMISSION REGULATION (EU) No 1300/2014 of 18 November 2014 on the technical specifications for interoperability relating to accessibility of the Union's rail system for persons with disabilities and persons with reduced mobility [2014b] OJ L 356</a:t>
                      </a:r>
                      <a:endParaRPr lang="cs-CZ" sz="2800" kern="1200" noProof="1">
                        <a:solidFill>
                          <a:srgbClr val="002060"/>
                        </a:solidFill>
                        <a:latin typeface="Arial"/>
                        <a:ea typeface="+mn-ea"/>
                        <a:cs typeface="Arial"/>
                      </a:endParaRPr>
                    </a:p>
                    <a:p>
                      <a:pPr lvl="0">
                        <a:buNone/>
                      </a:pPr>
                      <a:r>
                        <a:rPr lang="cs-CZ" sz="2800" kern="1200" noProof="1">
                          <a:solidFill>
                            <a:srgbClr val="002060"/>
                          </a:solidFill>
                          <a:latin typeface="Arial"/>
                          <a:ea typeface="+mn-ea"/>
                          <a:cs typeface="Arial"/>
                        </a:rPr>
                        <a:t>[4] Bazar J. 2021. Porovnání návrhových parametrů železničních stanic v ČR a zahraničí. [Master thesis, CTU in Prague] [In Czech]</a:t>
                      </a:r>
                    </a:p>
                    <a:p>
                      <a:pPr lvl="0">
                        <a:buNone/>
                      </a:pPr>
                      <a:r>
                        <a:rPr lang="cs-CZ" sz="2800" kern="1200" noProof="1">
                          <a:solidFill>
                            <a:srgbClr val="002060"/>
                          </a:solidFill>
                          <a:latin typeface="Arial"/>
                          <a:ea typeface="+mn-ea"/>
                          <a:cs typeface="Arial"/>
                        </a:rPr>
                        <a:t>[5] </a:t>
                      </a:r>
                      <a:r>
                        <a:rPr lang="en-US" sz="2800" kern="1200" noProof="1">
                          <a:solidFill>
                            <a:srgbClr val="002060"/>
                          </a:solidFill>
                          <a:latin typeface="Arial"/>
                          <a:ea typeface="+mn-ea"/>
                          <a:cs typeface="Arial"/>
                        </a:rPr>
                        <a:t>By R.D. - Rolf-Dresden - Own work, CC BY 3.0, https://commons.wikimedia.org/w/index.php?curid=7537014</a:t>
                      </a:r>
                      <a:endParaRPr lang="en-US" sz="28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4" name="Obrázek 13" descr="Obsah obrázku text, řada/pruh, diagram, Písmo&#10;&#10;Obsah vygenerovaný umělou inteligencí může být nesprávný.">
            <a:extLst>
              <a:ext uri="{FF2B5EF4-FFF2-40B4-BE49-F238E27FC236}">
                <a16:creationId xmlns:a16="http://schemas.microsoft.com/office/drawing/2014/main" id="{5B1B759D-8ED8-24B8-4D5D-476736557A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7569" y="23592599"/>
            <a:ext cx="14852075" cy="2910001"/>
          </a:xfrm>
          <a:prstGeom prst="rect">
            <a:avLst/>
          </a:prstGeom>
        </p:spPr>
      </p:pic>
      <p:pic>
        <p:nvPicPr>
          <p:cNvPr id="16" name="Obrázek 15" descr="Obsah obrázku text, řada/pruh, diagram, snímek obrazovky&#10;&#10;Obsah vygenerovaný umělou inteligencí může být nesprávný.">
            <a:extLst>
              <a:ext uri="{FF2B5EF4-FFF2-40B4-BE49-F238E27FC236}">
                <a16:creationId xmlns:a16="http://schemas.microsoft.com/office/drawing/2014/main" id="{537ABDB8-35CF-F941-AD9D-00DB21A28C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7568" y="26502600"/>
            <a:ext cx="14852075" cy="2920070"/>
          </a:xfrm>
          <a:prstGeom prst="rect">
            <a:avLst/>
          </a:prstGeom>
        </p:spPr>
      </p:pic>
      <p:pic>
        <p:nvPicPr>
          <p:cNvPr id="27" name="Obrázek 26" descr="Obsah obrázku železnice, venku, trať, vlak&#10;&#10;Obsah vygenerovaný umělou inteligencí může být nesprávný.">
            <a:extLst>
              <a:ext uri="{FF2B5EF4-FFF2-40B4-BE49-F238E27FC236}">
                <a16:creationId xmlns:a16="http://schemas.microsoft.com/office/drawing/2014/main" id="{45DB4316-C64A-73BD-D831-B7ED68166ED3}"/>
              </a:ext>
            </a:extLst>
          </p:cNvPr>
          <p:cNvPicPr>
            <a:picLocks noChangeAspect="1"/>
          </p:cNvPicPr>
          <p:nvPr/>
        </p:nvPicPr>
        <p:blipFill>
          <a:blip r:embed="rId6">
            <a:extLst>
              <a:ext uri="{28A0092B-C50C-407E-A947-70E740481C1C}">
                <a14:useLocalDpi xmlns:a14="http://schemas.microsoft.com/office/drawing/2010/main" val="0"/>
              </a:ext>
            </a:extLst>
          </a:blip>
          <a:srcRect b="2150"/>
          <a:stretch/>
        </p:blipFill>
        <p:spPr>
          <a:xfrm>
            <a:off x="16274354" y="18045324"/>
            <a:ext cx="7927757" cy="5817976"/>
          </a:xfrm>
          <a:prstGeom prst="rect">
            <a:avLst/>
          </a:prstGeom>
        </p:spPr>
      </p:pic>
      <p:pic>
        <p:nvPicPr>
          <p:cNvPr id="25" name="Obrázek 24" descr="Obsah obrázku venku, vlak, obloha, Pozemní vozidlo&#10;&#10;Obsah vygenerovaný umělou inteligencí může být nesprávný.">
            <a:extLst>
              <a:ext uri="{FF2B5EF4-FFF2-40B4-BE49-F238E27FC236}">
                <a16:creationId xmlns:a16="http://schemas.microsoft.com/office/drawing/2014/main" id="{4A9FA525-C161-3A7C-D417-65B56EA65560}"/>
              </a:ext>
            </a:extLst>
          </p:cNvPr>
          <p:cNvPicPr>
            <a:picLocks noChangeAspect="1"/>
          </p:cNvPicPr>
          <p:nvPr/>
        </p:nvPicPr>
        <p:blipFill>
          <a:blip r:embed="rId7">
            <a:extLst>
              <a:ext uri="{28A0092B-C50C-407E-A947-70E740481C1C}">
                <a14:useLocalDpi xmlns:a14="http://schemas.microsoft.com/office/drawing/2010/main" val="0"/>
              </a:ext>
            </a:extLst>
          </a:blip>
          <a:srcRect t="25130" b="30467"/>
          <a:stretch/>
        </p:blipFill>
        <p:spPr>
          <a:xfrm>
            <a:off x="23737704" y="18045324"/>
            <a:ext cx="7373484" cy="5817976"/>
          </a:xfrm>
          <a:prstGeom prst="rect">
            <a:avLst/>
          </a:prstGeom>
        </p:spPr>
      </p:pic>
      <p:pic>
        <p:nvPicPr>
          <p:cNvPr id="28" name="Obrázek 27" descr="Obsah obrázku venku, strom, obloha, území&#10;&#10;Popis byl vytvořen automaticky">
            <a:extLst>
              <a:ext uri="{FF2B5EF4-FFF2-40B4-BE49-F238E27FC236}">
                <a16:creationId xmlns:a16="http://schemas.microsoft.com/office/drawing/2014/main" id="{EAE744AA-28E3-551B-4CF3-D68CAF438B0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4" t="5380" r="2082"/>
          <a:stretch/>
        </p:blipFill>
        <p:spPr bwMode="auto">
          <a:xfrm>
            <a:off x="23132599" y="31323884"/>
            <a:ext cx="7949060" cy="57626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716</TotalTime>
  <Words>980</Words>
  <Application>Microsoft Office PowerPoint</Application>
  <PresentationFormat>Vlastní</PresentationFormat>
  <Paragraphs>85</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Aptos</vt:lpstr>
      <vt:lpstr>Aptos Display</vt:lpstr>
      <vt:lpstr>Arial</vt:lpstr>
      <vt:lpstr>Motív Office</vt:lpstr>
      <vt:lpstr>Development of barrier-free solutions for selected railway station platforms in Central European countries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Čížek Jiří, Ing.</cp:lastModifiedBy>
  <cp:revision>2</cp:revision>
  <cp:lastPrinted>2025-04-03T12:52:38Z</cp:lastPrinted>
  <dcterms:created xsi:type="dcterms:W3CDTF">2024-08-16T05:44:32Z</dcterms:created>
  <dcterms:modified xsi:type="dcterms:W3CDTF">2025-04-03T12:54:36Z</dcterms:modified>
</cp:coreProperties>
</file>