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 d="100"/>
          <a:sy n="10" d="100"/>
        </p:scale>
        <p:origin x="2808" y="379"/>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k-SK"/>
              <a:t>ROAD TRAFFIC DEATHS, BY TYPE OF ROADS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k-SK"/>
        </a:p>
      </c:txPr>
    </c:title>
    <c:autoTitleDeleted val="0"/>
    <c:plotArea>
      <c:layout/>
      <c:lineChart>
        <c:grouping val="standard"/>
        <c:varyColors val="0"/>
        <c:ser>
          <c:idx val="0"/>
          <c:order val="0"/>
          <c:tx>
            <c:strRef>
              <c:f>Hárok1!$B$1</c:f>
              <c:strCache>
                <c:ptCount val="1"/>
                <c:pt idx="0">
                  <c:v>Czechia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Hárok1!$A$2:$A$9</c:f>
              <c:numCache>
                <c:formatCode>General</c:formatCode>
                <c:ptCount val="8"/>
                <c:pt idx="0">
                  <c:v>2015</c:v>
                </c:pt>
                <c:pt idx="1">
                  <c:v>2016</c:v>
                </c:pt>
                <c:pt idx="2">
                  <c:v>2017</c:v>
                </c:pt>
                <c:pt idx="3">
                  <c:v>2018</c:v>
                </c:pt>
                <c:pt idx="4">
                  <c:v>2019</c:v>
                </c:pt>
                <c:pt idx="5">
                  <c:v>2020</c:v>
                </c:pt>
                <c:pt idx="6">
                  <c:v>2021</c:v>
                </c:pt>
                <c:pt idx="7">
                  <c:v>2022</c:v>
                </c:pt>
              </c:numCache>
            </c:numRef>
          </c:cat>
          <c:val>
            <c:numRef>
              <c:f>Hárok1!$B$2:$B$9</c:f>
              <c:numCache>
                <c:formatCode>General</c:formatCode>
                <c:ptCount val="8"/>
                <c:pt idx="0">
                  <c:v>7</c:v>
                </c:pt>
                <c:pt idx="1">
                  <c:v>5.8</c:v>
                </c:pt>
                <c:pt idx="2">
                  <c:v>5.4</c:v>
                </c:pt>
                <c:pt idx="3">
                  <c:v>6.2</c:v>
                </c:pt>
                <c:pt idx="4">
                  <c:v>5.8</c:v>
                </c:pt>
                <c:pt idx="5">
                  <c:v>4.8</c:v>
                </c:pt>
                <c:pt idx="6">
                  <c:v>5.0999999999999996</c:v>
                </c:pt>
                <c:pt idx="7">
                  <c:v>4.9000000000000004</c:v>
                </c:pt>
              </c:numCache>
            </c:numRef>
          </c:val>
          <c:smooth val="0"/>
          <c:extLst>
            <c:ext xmlns:c16="http://schemas.microsoft.com/office/drawing/2014/chart" uri="{C3380CC4-5D6E-409C-BE32-E72D297353CC}">
              <c16:uniqueId val="{00000000-8C89-4D3E-B60A-6E32AD499DC4}"/>
            </c:ext>
          </c:extLst>
        </c:ser>
        <c:ser>
          <c:idx val="1"/>
          <c:order val="1"/>
          <c:tx>
            <c:strRef>
              <c:f>Hárok1!$C$1</c:f>
              <c:strCache>
                <c:ptCount val="1"/>
                <c:pt idx="0">
                  <c:v>Slovakia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Hárok1!$A$2:$A$9</c:f>
              <c:numCache>
                <c:formatCode>General</c:formatCode>
                <c:ptCount val="8"/>
                <c:pt idx="0">
                  <c:v>2015</c:v>
                </c:pt>
                <c:pt idx="1">
                  <c:v>2016</c:v>
                </c:pt>
                <c:pt idx="2">
                  <c:v>2017</c:v>
                </c:pt>
                <c:pt idx="3">
                  <c:v>2018</c:v>
                </c:pt>
                <c:pt idx="4">
                  <c:v>2019</c:v>
                </c:pt>
                <c:pt idx="5">
                  <c:v>2020</c:v>
                </c:pt>
                <c:pt idx="6">
                  <c:v>2021</c:v>
                </c:pt>
                <c:pt idx="7">
                  <c:v>2022</c:v>
                </c:pt>
              </c:numCache>
            </c:numRef>
          </c:cat>
          <c:val>
            <c:numRef>
              <c:f>Hárok1!$C$2:$C$9</c:f>
              <c:numCache>
                <c:formatCode>General</c:formatCode>
                <c:ptCount val="8"/>
                <c:pt idx="0">
                  <c:v>5.7</c:v>
                </c:pt>
                <c:pt idx="1">
                  <c:v>5.0999999999999996</c:v>
                </c:pt>
                <c:pt idx="2">
                  <c:v>5.0999999999999996</c:v>
                </c:pt>
                <c:pt idx="3">
                  <c:v>4.8</c:v>
                </c:pt>
                <c:pt idx="4">
                  <c:v>5</c:v>
                </c:pt>
                <c:pt idx="5">
                  <c:v>4.5</c:v>
                </c:pt>
                <c:pt idx="6">
                  <c:v>4.5</c:v>
                </c:pt>
                <c:pt idx="7">
                  <c:v>4.9000000000000004</c:v>
                </c:pt>
              </c:numCache>
            </c:numRef>
          </c:val>
          <c:smooth val="0"/>
          <c:extLst>
            <c:ext xmlns:c16="http://schemas.microsoft.com/office/drawing/2014/chart" uri="{C3380CC4-5D6E-409C-BE32-E72D297353CC}">
              <c16:uniqueId val="{00000001-8C89-4D3E-B60A-6E32AD499DC4}"/>
            </c:ext>
          </c:extLst>
        </c:ser>
        <c:ser>
          <c:idx val="2"/>
          <c:order val="2"/>
          <c:tx>
            <c:strRef>
              <c:f>Hárok1!$D$1</c:f>
              <c:strCache>
                <c:ptCount val="1"/>
                <c:pt idx="0">
                  <c:v>Hungary</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Hárok1!$A$2:$A$9</c:f>
              <c:numCache>
                <c:formatCode>General</c:formatCode>
                <c:ptCount val="8"/>
                <c:pt idx="0">
                  <c:v>2015</c:v>
                </c:pt>
                <c:pt idx="1">
                  <c:v>2016</c:v>
                </c:pt>
                <c:pt idx="2">
                  <c:v>2017</c:v>
                </c:pt>
                <c:pt idx="3">
                  <c:v>2018</c:v>
                </c:pt>
                <c:pt idx="4">
                  <c:v>2019</c:v>
                </c:pt>
                <c:pt idx="5">
                  <c:v>2020</c:v>
                </c:pt>
                <c:pt idx="6">
                  <c:v>2021</c:v>
                </c:pt>
                <c:pt idx="7">
                  <c:v>2022</c:v>
                </c:pt>
              </c:numCache>
            </c:numRef>
          </c:cat>
          <c:val>
            <c:numRef>
              <c:f>Hárok1!$D$2:$D$9</c:f>
              <c:numCache>
                <c:formatCode>General</c:formatCode>
                <c:ptCount val="8"/>
                <c:pt idx="0">
                  <c:v>6.6</c:v>
                </c:pt>
                <c:pt idx="1">
                  <c:v>6.2</c:v>
                </c:pt>
                <c:pt idx="2">
                  <c:v>6.4</c:v>
                </c:pt>
                <c:pt idx="3">
                  <c:v>6.5</c:v>
                </c:pt>
                <c:pt idx="4">
                  <c:v>6.2</c:v>
                </c:pt>
                <c:pt idx="5">
                  <c:v>4.8</c:v>
                </c:pt>
                <c:pt idx="6">
                  <c:v>5.6</c:v>
                </c:pt>
                <c:pt idx="7">
                  <c:v>5.6</c:v>
                </c:pt>
              </c:numCache>
            </c:numRef>
          </c:val>
          <c:smooth val="0"/>
          <c:extLst>
            <c:ext xmlns:c16="http://schemas.microsoft.com/office/drawing/2014/chart" uri="{C3380CC4-5D6E-409C-BE32-E72D297353CC}">
              <c16:uniqueId val="{00000002-8C89-4D3E-B60A-6E32AD499DC4}"/>
            </c:ext>
          </c:extLst>
        </c:ser>
        <c:ser>
          <c:idx val="3"/>
          <c:order val="3"/>
          <c:tx>
            <c:strRef>
              <c:f>Hárok1!$E$1</c:f>
              <c:strCache>
                <c:ptCount val="1"/>
                <c:pt idx="0">
                  <c:v>Poland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Hárok1!$A$2:$A$9</c:f>
              <c:numCache>
                <c:formatCode>General</c:formatCode>
                <c:ptCount val="8"/>
                <c:pt idx="0">
                  <c:v>2015</c:v>
                </c:pt>
                <c:pt idx="1">
                  <c:v>2016</c:v>
                </c:pt>
                <c:pt idx="2">
                  <c:v>2017</c:v>
                </c:pt>
                <c:pt idx="3">
                  <c:v>2018</c:v>
                </c:pt>
                <c:pt idx="4">
                  <c:v>2019</c:v>
                </c:pt>
                <c:pt idx="5">
                  <c:v>2020</c:v>
                </c:pt>
                <c:pt idx="6">
                  <c:v>2021</c:v>
                </c:pt>
                <c:pt idx="7">
                  <c:v>2022</c:v>
                </c:pt>
              </c:numCache>
            </c:numRef>
          </c:cat>
          <c:val>
            <c:numRef>
              <c:f>Hárok1!$E$2:$E$9</c:f>
              <c:numCache>
                <c:formatCode>General</c:formatCode>
                <c:ptCount val="8"/>
                <c:pt idx="0">
                  <c:v>7.7</c:v>
                </c:pt>
                <c:pt idx="1">
                  <c:v>8</c:v>
                </c:pt>
                <c:pt idx="2">
                  <c:v>7.5</c:v>
                </c:pt>
                <c:pt idx="3">
                  <c:v>7.5</c:v>
                </c:pt>
                <c:pt idx="4">
                  <c:v>7.7</c:v>
                </c:pt>
                <c:pt idx="5">
                  <c:v>6.6</c:v>
                </c:pt>
                <c:pt idx="6">
                  <c:v>6.1</c:v>
                </c:pt>
                <c:pt idx="7">
                  <c:v>5.0999999999999996</c:v>
                </c:pt>
              </c:numCache>
            </c:numRef>
          </c:val>
          <c:smooth val="0"/>
          <c:extLst>
            <c:ext xmlns:c16="http://schemas.microsoft.com/office/drawing/2014/chart" uri="{C3380CC4-5D6E-409C-BE32-E72D297353CC}">
              <c16:uniqueId val="{00000003-8C89-4D3E-B60A-6E32AD499DC4}"/>
            </c:ext>
          </c:extLst>
        </c:ser>
        <c:dLbls>
          <c:showLegendKey val="0"/>
          <c:showVal val="0"/>
          <c:showCatName val="0"/>
          <c:showSerName val="0"/>
          <c:showPercent val="0"/>
          <c:showBubbleSize val="0"/>
        </c:dLbls>
        <c:marker val="1"/>
        <c:smooth val="0"/>
        <c:axId val="1262229407"/>
        <c:axId val="1262230367"/>
      </c:lineChart>
      <c:catAx>
        <c:axId val="1262229407"/>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k-SK"/>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crossAx val="1262230367"/>
        <c:crosses val="autoZero"/>
        <c:auto val="1"/>
        <c:lblAlgn val="ctr"/>
        <c:lblOffset val="100"/>
        <c:noMultiLvlLbl val="0"/>
      </c:catAx>
      <c:valAx>
        <c:axId val="1262230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k-SK"/>
                  <a:t>rate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crossAx val="12622294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legend>
    <c:plotVisOnly val="1"/>
    <c:dispBlanksAs val="gap"/>
    <c:showDLblsOverMax val="0"/>
    <c:extLst>
      <c:ext uri="{0b15fc19-7d7d-44ad-8c2d-2c3a37ce22c3}">
        <chartProps xmlns="https://web.wps.cn/et/2018/main" chartId="{2120fb1f-b5c2-4fe8-a633-f4fa572c4c05}"/>
      </c:ext>
    </c:extLst>
  </c:chart>
  <c:spPr>
    <a:noFill/>
    <a:ln>
      <a:noFill/>
    </a:ln>
    <a:effectLst/>
  </c:spPr>
  <c:txPr>
    <a:bodyPr/>
    <a:lstStyle/>
    <a:p>
      <a:pPr>
        <a:defRPr/>
      </a:pPr>
      <a:endParaRPr lang="sk-S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k-SK"/>
              <a:t>PREMATURE DEATHS DUE TO EXPOSURE TO FINE PARTICULATE MATTER (PM 2.5)</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k-SK"/>
        </a:p>
      </c:txPr>
    </c:title>
    <c:autoTitleDeleted val="0"/>
    <c:plotArea>
      <c:layout/>
      <c:lineChart>
        <c:grouping val="standard"/>
        <c:varyColors val="0"/>
        <c:ser>
          <c:idx val="0"/>
          <c:order val="0"/>
          <c:tx>
            <c:strRef>
              <c:f>Hárok1!$B$1</c:f>
              <c:strCache>
                <c:ptCount val="1"/>
                <c:pt idx="0">
                  <c:v>Czechia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Hárok1!$A$2:$A$9</c:f>
              <c:numCache>
                <c:formatCode>General</c:formatCode>
                <c:ptCount val="8"/>
                <c:pt idx="0">
                  <c:v>2015</c:v>
                </c:pt>
                <c:pt idx="1">
                  <c:v>2016</c:v>
                </c:pt>
                <c:pt idx="2">
                  <c:v>2017</c:v>
                </c:pt>
                <c:pt idx="3">
                  <c:v>2018</c:v>
                </c:pt>
                <c:pt idx="4">
                  <c:v>2019</c:v>
                </c:pt>
                <c:pt idx="5">
                  <c:v>2020</c:v>
                </c:pt>
                <c:pt idx="6">
                  <c:v>2021</c:v>
                </c:pt>
              </c:numCache>
            </c:numRef>
          </c:cat>
          <c:val>
            <c:numRef>
              <c:f>Hárok1!$B$2:$B$9</c:f>
              <c:numCache>
                <c:formatCode>General</c:formatCode>
                <c:ptCount val="8"/>
                <c:pt idx="0">
                  <c:v>9245</c:v>
                </c:pt>
                <c:pt idx="1">
                  <c:v>8634</c:v>
                </c:pt>
                <c:pt idx="2">
                  <c:v>9335</c:v>
                </c:pt>
                <c:pt idx="3">
                  <c:v>10305</c:v>
                </c:pt>
                <c:pt idx="4">
                  <c:v>6941</c:v>
                </c:pt>
                <c:pt idx="5">
                  <c:v>6900</c:v>
                </c:pt>
                <c:pt idx="6">
                  <c:v>8482</c:v>
                </c:pt>
              </c:numCache>
            </c:numRef>
          </c:val>
          <c:smooth val="0"/>
          <c:extLst>
            <c:ext xmlns:c16="http://schemas.microsoft.com/office/drawing/2014/chart" uri="{C3380CC4-5D6E-409C-BE32-E72D297353CC}">
              <c16:uniqueId val="{00000000-3CDA-4F53-A30E-07CB1F53EC44}"/>
            </c:ext>
          </c:extLst>
        </c:ser>
        <c:ser>
          <c:idx val="1"/>
          <c:order val="1"/>
          <c:tx>
            <c:strRef>
              <c:f>Hárok1!$C$1</c:f>
              <c:strCache>
                <c:ptCount val="1"/>
                <c:pt idx="0">
                  <c:v>Slovakia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Hárok1!$A$2:$A$9</c:f>
              <c:numCache>
                <c:formatCode>General</c:formatCode>
                <c:ptCount val="8"/>
                <c:pt idx="0">
                  <c:v>2015</c:v>
                </c:pt>
                <c:pt idx="1">
                  <c:v>2016</c:v>
                </c:pt>
                <c:pt idx="2">
                  <c:v>2017</c:v>
                </c:pt>
                <c:pt idx="3">
                  <c:v>2018</c:v>
                </c:pt>
                <c:pt idx="4">
                  <c:v>2019</c:v>
                </c:pt>
                <c:pt idx="5">
                  <c:v>2020</c:v>
                </c:pt>
                <c:pt idx="6">
                  <c:v>2021</c:v>
                </c:pt>
              </c:numCache>
            </c:numRef>
          </c:cat>
          <c:val>
            <c:numRef>
              <c:f>Hárok1!$C$2:$C$9</c:f>
              <c:numCache>
                <c:formatCode>General</c:formatCode>
                <c:ptCount val="8"/>
                <c:pt idx="0">
                  <c:v>5130</c:v>
                </c:pt>
                <c:pt idx="1">
                  <c:v>4470</c:v>
                </c:pt>
                <c:pt idx="2">
                  <c:v>5032</c:v>
                </c:pt>
                <c:pt idx="3">
                  <c:v>4857</c:v>
                </c:pt>
                <c:pt idx="4">
                  <c:v>3462</c:v>
                </c:pt>
                <c:pt idx="5">
                  <c:v>3916</c:v>
                </c:pt>
                <c:pt idx="6">
                  <c:v>5354</c:v>
                </c:pt>
              </c:numCache>
            </c:numRef>
          </c:val>
          <c:smooth val="0"/>
          <c:extLst>
            <c:ext xmlns:c16="http://schemas.microsoft.com/office/drawing/2014/chart" uri="{C3380CC4-5D6E-409C-BE32-E72D297353CC}">
              <c16:uniqueId val="{00000001-3CDA-4F53-A30E-07CB1F53EC44}"/>
            </c:ext>
          </c:extLst>
        </c:ser>
        <c:ser>
          <c:idx val="2"/>
          <c:order val="2"/>
          <c:tx>
            <c:strRef>
              <c:f>Hárok1!$D$1</c:f>
              <c:strCache>
                <c:ptCount val="1"/>
                <c:pt idx="0">
                  <c:v>Hungary</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Hárok1!$A$2:$A$9</c:f>
              <c:numCache>
                <c:formatCode>General</c:formatCode>
                <c:ptCount val="8"/>
                <c:pt idx="0">
                  <c:v>2015</c:v>
                </c:pt>
                <c:pt idx="1">
                  <c:v>2016</c:v>
                </c:pt>
                <c:pt idx="2">
                  <c:v>2017</c:v>
                </c:pt>
                <c:pt idx="3">
                  <c:v>2018</c:v>
                </c:pt>
                <c:pt idx="4">
                  <c:v>2019</c:v>
                </c:pt>
                <c:pt idx="5">
                  <c:v>2020</c:v>
                </c:pt>
                <c:pt idx="6">
                  <c:v>2021</c:v>
                </c:pt>
              </c:numCache>
            </c:numRef>
          </c:cat>
          <c:val>
            <c:numRef>
              <c:f>Hárok1!$D$2:$D$9</c:f>
              <c:numCache>
                <c:formatCode>General</c:formatCode>
                <c:ptCount val="8"/>
                <c:pt idx="0">
                  <c:v>13030</c:v>
                </c:pt>
                <c:pt idx="1">
                  <c:v>11290</c:v>
                </c:pt>
                <c:pt idx="2">
                  <c:v>12614</c:v>
                </c:pt>
                <c:pt idx="3">
                  <c:v>12161</c:v>
                </c:pt>
                <c:pt idx="4">
                  <c:v>8667</c:v>
                </c:pt>
                <c:pt idx="5">
                  <c:v>9502</c:v>
                </c:pt>
                <c:pt idx="6">
                  <c:v>10381</c:v>
                </c:pt>
              </c:numCache>
            </c:numRef>
          </c:val>
          <c:smooth val="0"/>
          <c:extLst>
            <c:ext xmlns:c16="http://schemas.microsoft.com/office/drawing/2014/chart" uri="{C3380CC4-5D6E-409C-BE32-E72D297353CC}">
              <c16:uniqueId val="{00000002-3CDA-4F53-A30E-07CB1F53EC44}"/>
            </c:ext>
          </c:extLst>
        </c:ser>
        <c:ser>
          <c:idx val="3"/>
          <c:order val="3"/>
          <c:tx>
            <c:strRef>
              <c:f>Hárok1!$E$1</c:f>
              <c:strCache>
                <c:ptCount val="1"/>
                <c:pt idx="0">
                  <c:v>Poland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Hárok1!$A$2:$A$9</c:f>
              <c:numCache>
                <c:formatCode>General</c:formatCode>
                <c:ptCount val="8"/>
                <c:pt idx="0">
                  <c:v>2015</c:v>
                </c:pt>
                <c:pt idx="1">
                  <c:v>2016</c:v>
                </c:pt>
                <c:pt idx="2">
                  <c:v>2017</c:v>
                </c:pt>
                <c:pt idx="3">
                  <c:v>2018</c:v>
                </c:pt>
                <c:pt idx="4">
                  <c:v>2019</c:v>
                </c:pt>
                <c:pt idx="5">
                  <c:v>2020</c:v>
                </c:pt>
                <c:pt idx="6">
                  <c:v>2021</c:v>
                </c:pt>
              </c:numCache>
            </c:numRef>
          </c:cat>
          <c:val>
            <c:numRef>
              <c:f>Hárok1!$E$2:$E$9</c:f>
              <c:numCache>
                <c:formatCode>General</c:formatCode>
                <c:ptCount val="8"/>
                <c:pt idx="0">
                  <c:v>44471</c:v>
                </c:pt>
                <c:pt idx="1">
                  <c:v>41552</c:v>
                </c:pt>
                <c:pt idx="2">
                  <c:v>44821</c:v>
                </c:pt>
                <c:pt idx="3">
                  <c:v>46792</c:v>
                </c:pt>
                <c:pt idx="4">
                  <c:v>35641</c:v>
                </c:pt>
                <c:pt idx="5">
                  <c:v>36541</c:v>
                </c:pt>
                <c:pt idx="6">
                  <c:v>47298</c:v>
                </c:pt>
              </c:numCache>
            </c:numRef>
          </c:val>
          <c:smooth val="0"/>
          <c:extLst>
            <c:ext xmlns:c16="http://schemas.microsoft.com/office/drawing/2014/chart" uri="{C3380CC4-5D6E-409C-BE32-E72D297353CC}">
              <c16:uniqueId val="{00000003-3CDA-4F53-A30E-07CB1F53EC44}"/>
            </c:ext>
          </c:extLst>
        </c:ser>
        <c:dLbls>
          <c:showLegendKey val="0"/>
          <c:showVal val="0"/>
          <c:showCatName val="0"/>
          <c:showSerName val="0"/>
          <c:showPercent val="0"/>
          <c:showBubbleSize val="0"/>
        </c:dLbls>
        <c:marker val="1"/>
        <c:smooth val="0"/>
        <c:axId val="1262229407"/>
        <c:axId val="1262230367"/>
      </c:lineChart>
      <c:catAx>
        <c:axId val="1262229407"/>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k-SK"/>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crossAx val="1262230367"/>
        <c:crosses val="autoZero"/>
        <c:auto val="1"/>
        <c:lblAlgn val="ctr"/>
        <c:lblOffset val="100"/>
        <c:noMultiLvlLbl val="0"/>
      </c:catAx>
      <c:valAx>
        <c:axId val="1262230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k-SK"/>
                  <a:t>number</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crossAx val="12622294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legend>
    <c:plotVisOnly val="1"/>
    <c:dispBlanksAs val="gap"/>
    <c:showDLblsOverMax val="0"/>
    <c:extLst>
      <c:ext uri="{0b15fc19-7d7d-44ad-8c2d-2c3a37ce22c3}">
        <chartProps xmlns="https://web.wps.cn/et/2018/main" chartId="{8aba6acc-7c76-458d-97c5-7fe55739031e}"/>
      </c:ext>
    </c:extLst>
  </c:chart>
  <c:spPr>
    <a:noFill/>
    <a:ln>
      <a:noFill/>
    </a:ln>
    <a:effectLst/>
  </c:spPr>
  <c:txPr>
    <a:bodyPr/>
    <a:lstStyle/>
    <a:p>
      <a:pPr>
        <a:defRPr/>
      </a:pPr>
      <a:endParaRPr lang="sk-S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k-SK"/>
              <a:t>SHARE OF BUSES &amp; TRAINS IN INLAND PASSENGER TRANSPORT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k-SK"/>
        </a:p>
      </c:txPr>
    </c:title>
    <c:autoTitleDeleted val="0"/>
    <c:plotArea>
      <c:layout/>
      <c:lineChart>
        <c:grouping val="standard"/>
        <c:varyColors val="0"/>
        <c:ser>
          <c:idx val="0"/>
          <c:order val="0"/>
          <c:tx>
            <c:strRef>
              <c:f>Hárok1!$B$1</c:f>
              <c:strCache>
                <c:ptCount val="1"/>
                <c:pt idx="0">
                  <c:v>Czechia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Hárok1!$A$2:$A$9</c:f>
              <c:numCache>
                <c:formatCode>General</c:formatCode>
                <c:ptCount val="8"/>
                <c:pt idx="0">
                  <c:v>2015</c:v>
                </c:pt>
                <c:pt idx="1">
                  <c:v>2016</c:v>
                </c:pt>
                <c:pt idx="2">
                  <c:v>2017</c:v>
                </c:pt>
                <c:pt idx="3">
                  <c:v>2018</c:v>
                </c:pt>
                <c:pt idx="4">
                  <c:v>2019</c:v>
                </c:pt>
                <c:pt idx="5">
                  <c:v>2020</c:v>
                </c:pt>
                <c:pt idx="6">
                  <c:v>2021</c:v>
                </c:pt>
                <c:pt idx="7">
                  <c:v>2022</c:v>
                </c:pt>
              </c:numCache>
            </c:numRef>
          </c:cat>
          <c:val>
            <c:numRef>
              <c:f>Hárok1!$B$2:$B$9</c:f>
              <c:numCache>
                <c:formatCode>General</c:formatCode>
                <c:ptCount val="8"/>
                <c:pt idx="0">
                  <c:v>25</c:v>
                </c:pt>
                <c:pt idx="1">
                  <c:v>24.7</c:v>
                </c:pt>
                <c:pt idx="2">
                  <c:v>25.3</c:v>
                </c:pt>
                <c:pt idx="3">
                  <c:v>25.3</c:v>
                </c:pt>
                <c:pt idx="4">
                  <c:v>25</c:v>
                </c:pt>
                <c:pt idx="5">
                  <c:v>18.3</c:v>
                </c:pt>
                <c:pt idx="6">
                  <c:v>15</c:v>
                </c:pt>
                <c:pt idx="7">
                  <c:v>18.8</c:v>
                </c:pt>
              </c:numCache>
            </c:numRef>
          </c:val>
          <c:smooth val="0"/>
          <c:extLst>
            <c:ext xmlns:c16="http://schemas.microsoft.com/office/drawing/2014/chart" uri="{C3380CC4-5D6E-409C-BE32-E72D297353CC}">
              <c16:uniqueId val="{00000000-8478-4180-ABA7-AECC36F17E9D}"/>
            </c:ext>
          </c:extLst>
        </c:ser>
        <c:ser>
          <c:idx val="1"/>
          <c:order val="1"/>
          <c:tx>
            <c:strRef>
              <c:f>Hárok1!$C$1</c:f>
              <c:strCache>
                <c:ptCount val="1"/>
                <c:pt idx="0">
                  <c:v>Slovakia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Hárok1!$A$2:$A$9</c:f>
              <c:numCache>
                <c:formatCode>General</c:formatCode>
                <c:ptCount val="8"/>
                <c:pt idx="0">
                  <c:v>2015</c:v>
                </c:pt>
                <c:pt idx="1">
                  <c:v>2016</c:v>
                </c:pt>
                <c:pt idx="2">
                  <c:v>2017</c:v>
                </c:pt>
                <c:pt idx="3">
                  <c:v>2018</c:v>
                </c:pt>
                <c:pt idx="4">
                  <c:v>2019</c:v>
                </c:pt>
                <c:pt idx="5">
                  <c:v>2020</c:v>
                </c:pt>
                <c:pt idx="6">
                  <c:v>2021</c:v>
                </c:pt>
                <c:pt idx="7">
                  <c:v>2022</c:v>
                </c:pt>
              </c:numCache>
            </c:numRef>
          </c:cat>
          <c:val>
            <c:numRef>
              <c:f>Hárok1!$C$2:$C$9</c:f>
              <c:numCache>
                <c:formatCode>General</c:formatCode>
                <c:ptCount val="8"/>
                <c:pt idx="0">
                  <c:v>25.1</c:v>
                </c:pt>
                <c:pt idx="1">
                  <c:v>25.4</c:v>
                </c:pt>
                <c:pt idx="2">
                  <c:v>24.5</c:v>
                </c:pt>
                <c:pt idx="3">
                  <c:v>24.2</c:v>
                </c:pt>
                <c:pt idx="4">
                  <c:v>24.3</c:v>
                </c:pt>
                <c:pt idx="5">
                  <c:v>18.899999999999999</c:v>
                </c:pt>
                <c:pt idx="6">
                  <c:v>16.7</c:v>
                </c:pt>
                <c:pt idx="7">
                  <c:v>21</c:v>
                </c:pt>
              </c:numCache>
            </c:numRef>
          </c:val>
          <c:smooth val="0"/>
          <c:extLst>
            <c:ext xmlns:c16="http://schemas.microsoft.com/office/drawing/2014/chart" uri="{C3380CC4-5D6E-409C-BE32-E72D297353CC}">
              <c16:uniqueId val="{00000001-8478-4180-ABA7-AECC36F17E9D}"/>
            </c:ext>
          </c:extLst>
        </c:ser>
        <c:ser>
          <c:idx val="2"/>
          <c:order val="2"/>
          <c:tx>
            <c:strRef>
              <c:f>Hárok1!$D$1</c:f>
              <c:strCache>
                <c:ptCount val="1"/>
                <c:pt idx="0">
                  <c:v>Hungary</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Hárok1!$A$2:$A$9</c:f>
              <c:numCache>
                <c:formatCode>General</c:formatCode>
                <c:ptCount val="8"/>
                <c:pt idx="0">
                  <c:v>2015</c:v>
                </c:pt>
                <c:pt idx="1">
                  <c:v>2016</c:v>
                </c:pt>
                <c:pt idx="2">
                  <c:v>2017</c:v>
                </c:pt>
                <c:pt idx="3">
                  <c:v>2018</c:v>
                </c:pt>
                <c:pt idx="4">
                  <c:v>2019</c:v>
                </c:pt>
                <c:pt idx="5">
                  <c:v>2020</c:v>
                </c:pt>
                <c:pt idx="6">
                  <c:v>2021</c:v>
                </c:pt>
                <c:pt idx="7">
                  <c:v>2022</c:v>
                </c:pt>
              </c:numCache>
            </c:numRef>
          </c:cat>
          <c:val>
            <c:numRef>
              <c:f>Hárok1!$D$2:$D$9</c:f>
              <c:numCache>
                <c:formatCode>General</c:formatCode>
                <c:ptCount val="8"/>
                <c:pt idx="0">
                  <c:v>30.5</c:v>
                </c:pt>
                <c:pt idx="1">
                  <c:v>30.8</c:v>
                </c:pt>
                <c:pt idx="2">
                  <c:v>30</c:v>
                </c:pt>
                <c:pt idx="3">
                  <c:v>28.6</c:v>
                </c:pt>
                <c:pt idx="4">
                  <c:v>20.100000000000001</c:v>
                </c:pt>
                <c:pt idx="5">
                  <c:v>21.2</c:v>
                </c:pt>
                <c:pt idx="6">
                  <c:v>13.8</c:v>
                </c:pt>
                <c:pt idx="7">
                  <c:v>17.3</c:v>
                </c:pt>
              </c:numCache>
            </c:numRef>
          </c:val>
          <c:smooth val="0"/>
          <c:extLst>
            <c:ext xmlns:c16="http://schemas.microsoft.com/office/drawing/2014/chart" uri="{C3380CC4-5D6E-409C-BE32-E72D297353CC}">
              <c16:uniqueId val="{00000002-8478-4180-ABA7-AECC36F17E9D}"/>
            </c:ext>
          </c:extLst>
        </c:ser>
        <c:ser>
          <c:idx val="3"/>
          <c:order val="3"/>
          <c:tx>
            <c:strRef>
              <c:f>Hárok1!$E$1</c:f>
              <c:strCache>
                <c:ptCount val="1"/>
                <c:pt idx="0">
                  <c:v>Poland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Hárok1!$A$2:$A$9</c:f>
              <c:numCache>
                <c:formatCode>General</c:formatCode>
                <c:ptCount val="8"/>
                <c:pt idx="0">
                  <c:v>2015</c:v>
                </c:pt>
                <c:pt idx="1">
                  <c:v>2016</c:v>
                </c:pt>
                <c:pt idx="2">
                  <c:v>2017</c:v>
                </c:pt>
                <c:pt idx="3">
                  <c:v>2018</c:v>
                </c:pt>
                <c:pt idx="4">
                  <c:v>2019</c:v>
                </c:pt>
                <c:pt idx="5">
                  <c:v>2020</c:v>
                </c:pt>
                <c:pt idx="6">
                  <c:v>2021</c:v>
                </c:pt>
                <c:pt idx="7">
                  <c:v>2022</c:v>
                </c:pt>
              </c:numCache>
            </c:numRef>
          </c:cat>
          <c:val>
            <c:numRef>
              <c:f>Hárok1!$E$2:$E$9</c:f>
              <c:numCache>
                <c:formatCode>General</c:formatCode>
                <c:ptCount val="8"/>
                <c:pt idx="0">
                  <c:v>21.3</c:v>
                </c:pt>
                <c:pt idx="1">
                  <c:v>20.7</c:v>
                </c:pt>
                <c:pt idx="2">
                  <c:v>20.3</c:v>
                </c:pt>
                <c:pt idx="3">
                  <c:v>19.600000000000001</c:v>
                </c:pt>
                <c:pt idx="4">
                  <c:v>27.1</c:v>
                </c:pt>
                <c:pt idx="5">
                  <c:v>12.4</c:v>
                </c:pt>
                <c:pt idx="6">
                  <c:v>20.7</c:v>
                </c:pt>
                <c:pt idx="7">
                  <c:v>23.8</c:v>
                </c:pt>
              </c:numCache>
            </c:numRef>
          </c:val>
          <c:smooth val="0"/>
          <c:extLst>
            <c:ext xmlns:c16="http://schemas.microsoft.com/office/drawing/2014/chart" uri="{C3380CC4-5D6E-409C-BE32-E72D297353CC}">
              <c16:uniqueId val="{00000003-8478-4180-ABA7-AECC36F17E9D}"/>
            </c:ext>
          </c:extLst>
        </c:ser>
        <c:dLbls>
          <c:showLegendKey val="0"/>
          <c:showVal val="0"/>
          <c:showCatName val="0"/>
          <c:showSerName val="0"/>
          <c:showPercent val="0"/>
          <c:showBubbleSize val="0"/>
        </c:dLbls>
        <c:marker val="1"/>
        <c:smooth val="0"/>
        <c:axId val="1262229407"/>
        <c:axId val="1262230367"/>
      </c:lineChart>
      <c:catAx>
        <c:axId val="1262229407"/>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k-SK"/>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crossAx val="1262230367"/>
        <c:crosses val="autoZero"/>
        <c:auto val="1"/>
        <c:lblAlgn val="ctr"/>
        <c:lblOffset val="100"/>
        <c:noMultiLvlLbl val="0"/>
      </c:catAx>
      <c:valAx>
        <c:axId val="1262230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k-SK"/>
                  <a:t>percentage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crossAx val="12622294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legend>
    <c:plotVisOnly val="1"/>
    <c:dispBlanksAs val="gap"/>
    <c:showDLblsOverMax val="0"/>
    <c:extLst>
      <c:ext uri="{0b15fc19-7d7d-44ad-8c2d-2c3a37ce22c3}">
        <chartProps xmlns="https://web.wps.cn/et/2018/main" chartId="{c2f1a37c-b114-4241-95d5-93e50b3f0855}"/>
      </c:ext>
    </c:extLst>
  </c:chart>
  <c:spPr>
    <a:noFill/>
    <a:ln>
      <a:noFill/>
    </a:ln>
    <a:effectLst/>
  </c:spPr>
  <c:txPr>
    <a:bodyPr/>
    <a:lstStyle/>
    <a:p>
      <a:pPr>
        <a:defRPr/>
      </a:pPr>
      <a:endParaRPr lang="sk-S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k-SK"/>
              <a:t>POPULATION LIVING IN HOUSEHOLDS CONSIDERING THAT THEY SUFFER FROM NOISE, BY POVERTY STATUS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k-SK"/>
        </a:p>
      </c:txPr>
    </c:title>
    <c:autoTitleDeleted val="0"/>
    <c:plotArea>
      <c:layout/>
      <c:lineChart>
        <c:grouping val="standard"/>
        <c:varyColors val="0"/>
        <c:ser>
          <c:idx val="0"/>
          <c:order val="0"/>
          <c:tx>
            <c:strRef>
              <c:f>Hárok1!$B$1</c:f>
              <c:strCache>
                <c:ptCount val="1"/>
                <c:pt idx="0">
                  <c:v>Czechia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Hárok1!$A$2:$A$9</c:f>
              <c:numCache>
                <c:formatCode>General</c:formatCode>
                <c:ptCount val="8"/>
                <c:pt idx="0">
                  <c:v>2015</c:v>
                </c:pt>
                <c:pt idx="1">
                  <c:v>2016</c:v>
                </c:pt>
                <c:pt idx="2">
                  <c:v>2017</c:v>
                </c:pt>
                <c:pt idx="3">
                  <c:v>2018</c:v>
                </c:pt>
                <c:pt idx="4">
                  <c:v>2019</c:v>
                </c:pt>
                <c:pt idx="5">
                  <c:v>2020</c:v>
                </c:pt>
                <c:pt idx="6">
                  <c:v>2023</c:v>
                </c:pt>
              </c:numCache>
            </c:numRef>
          </c:cat>
          <c:val>
            <c:numRef>
              <c:f>Hárok1!$B$2:$B$9</c:f>
              <c:numCache>
                <c:formatCode>General</c:formatCode>
                <c:ptCount val="8"/>
                <c:pt idx="0">
                  <c:v>13.9</c:v>
                </c:pt>
                <c:pt idx="1">
                  <c:v>14.5</c:v>
                </c:pt>
                <c:pt idx="2">
                  <c:v>13.6</c:v>
                </c:pt>
                <c:pt idx="3">
                  <c:v>14.6</c:v>
                </c:pt>
                <c:pt idx="4">
                  <c:v>14</c:v>
                </c:pt>
                <c:pt idx="5">
                  <c:v>13.3</c:v>
                </c:pt>
                <c:pt idx="6">
                  <c:v>15.5</c:v>
                </c:pt>
              </c:numCache>
            </c:numRef>
          </c:val>
          <c:smooth val="0"/>
          <c:extLst>
            <c:ext xmlns:c16="http://schemas.microsoft.com/office/drawing/2014/chart" uri="{C3380CC4-5D6E-409C-BE32-E72D297353CC}">
              <c16:uniqueId val="{00000000-74BE-47CD-8A3D-2C68E79B0D02}"/>
            </c:ext>
          </c:extLst>
        </c:ser>
        <c:ser>
          <c:idx val="1"/>
          <c:order val="1"/>
          <c:tx>
            <c:strRef>
              <c:f>Hárok1!$C$1</c:f>
              <c:strCache>
                <c:ptCount val="1"/>
                <c:pt idx="0">
                  <c:v>Slovakia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Hárok1!$A$2:$A$9</c:f>
              <c:numCache>
                <c:formatCode>General</c:formatCode>
                <c:ptCount val="8"/>
                <c:pt idx="0">
                  <c:v>2015</c:v>
                </c:pt>
                <c:pt idx="1">
                  <c:v>2016</c:v>
                </c:pt>
                <c:pt idx="2">
                  <c:v>2017</c:v>
                </c:pt>
                <c:pt idx="3">
                  <c:v>2018</c:v>
                </c:pt>
                <c:pt idx="4">
                  <c:v>2019</c:v>
                </c:pt>
                <c:pt idx="5">
                  <c:v>2020</c:v>
                </c:pt>
                <c:pt idx="6">
                  <c:v>2023</c:v>
                </c:pt>
              </c:numCache>
            </c:numRef>
          </c:cat>
          <c:val>
            <c:numRef>
              <c:f>Hárok1!$C$2:$C$9</c:f>
              <c:numCache>
                <c:formatCode>General</c:formatCode>
                <c:ptCount val="8"/>
                <c:pt idx="0">
                  <c:v>12.8</c:v>
                </c:pt>
                <c:pt idx="1">
                  <c:v>12.1</c:v>
                </c:pt>
                <c:pt idx="2">
                  <c:v>12.8</c:v>
                </c:pt>
                <c:pt idx="3">
                  <c:v>11.2</c:v>
                </c:pt>
                <c:pt idx="4">
                  <c:v>10.5</c:v>
                </c:pt>
                <c:pt idx="5">
                  <c:v>9.9</c:v>
                </c:pt>
                <c:pt idx="6">
                  <c:v>8.6</c:v>
                </c:pt>
              </c:numCache>
            </c:numRef>
          </c:val>
          <c:smooth val="0"/>
          <c:extLst>
            <c:ext xmlns:c16="http://schemas.microsoft.com/office/drawing/2014/chart" uri="{C3380CC4-5D6E-409C-BE32-E72D297353CC}">
              <c16:uniqueId val="{00000001-74BE-47CD-8A3D-2C68E79B0D02}"/>
            </c:ext>
          </c:extLst>
        </c:ser>
        <c:ser>
          <c:idx val="2"/>
          <c:order val="2"/>
          <c:tx>
            <c:strRef>
              <c:f>Hárok1!$D$1</c:f>
              <c:strCache>
                <c:ptCount val="1"/>
                <c:pt idx="0">
                  <c:v>Hungary</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Hárok1!$A$2:$A$9</c:f>
              <c:numCache>
                <c:formatCode>General</c:formatCode>
                <c:ptCount val="8"/>
                <c:pt idx="0">
                  <c:v>2015</c:v>
                </c:pt>
                <c:pt idx="1">
                  <c:v>2016</c:v>
                </c:pt>
                <c:pt idx="2">
                  <c:v>2017</c:v>
                </c:pt>
                <c:pt idx="3">
                  <c:v>2018</c:v>
                </c:pt>
                <c:pt idx="4">
                  <c:v>2019</c:v>
                </c:pt>
                <c:pt idx="5">
                  <c:v>2020</c:v>
                </c:pt>
                <c:pt idx="6">
                  <c:v>2023</c:v>
                </c:pt>
              </c:numCache>
            </c:numRef>
          </c:cat>
          <c:val>
            <c:numRef>
              <c:f>Hárok1!$D$2:$D$9</c:f>
              <c:numCache>
                <c:formatCode>General</c:formatCode>
                <c:ptCount val="8"/>
                <c:pt idx="0">
                  <c:v>13.7</c:v>
                </c:pt>
                <c:pt idx="1">
                  <c:v>12.2</c:v>
                </c:pt>
                <c:pt idx="2">
                  <c:v>11</c:v>
                </c:pt>
                <c:pt idx="3">
                  <c:v>13.8</c:v>
                </c:pt>
                <c:pt idx="4">
                  <c:v>9.6999999999999993</c:v>
                </c:pt>
                <c:pt idx="5">
                  <c:v>9.3000000000000007</c:v>
                </c:pt>
                <c:pt idx="6">
                  <c:v>10</c:v>
                </c:pt>
              </c:numCache>
            </c:numRef>
          </c:val>
          <c:smooth val="0"/>
          <c:extLst>
            <c:ext xmlns:c16="http://schemas.microsoft.com/office/drawing/2014/chart" uri="{C3380CC4-5D6E-409C-BE32-E72D297353CC}">
              <c16:uniqueId val="{00000002-74BE-47CD-8A3D-2C68E79B0D02}"/>
            </c:ext>
          </c:extLst>
        </c:ser>
        <c:ser>
          <c:idx val="3"/>
          <c:order val="3"/>
          <c:tx>
            <c:strRef>
              <c:f>Hárok1!$E$1</c:f>
              <c:strCache>
                <c:ptCount val="1"/>
                <c:pt idx="0">
                  <c:v>Poland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Hárok1!$A$2:$A$9</c:f>
              <c:numCache>
                <c:formatCode>General</c:formatCode>
                <c:ptCount val="8"/>
                <c:pt idx="0">
                  <c:v>2015</c:v>
                </c:pt>
                <c:pt idx="1">
                  <c:v>2016</c:v>
                </c:pt>
                <c:pt idx="2">
                  <c:v>2017</c:v>
                </c:pt>
                <c:pt idx="3">
                  <c:v>2018</c:v>
                </c:pt>
                <c:pt idx="4">
                  <c:v>2019</c:v>
                </c:pt>
                <c:pt idx="5">
                  <c:v>2020</c:v>
                </c:pt>
                <c:pt idx="6">
                  <c:v>2023</c:v>
                </c:pt>
              </c:numCache>
            </c:numRef>
          </c:cat>
          <c:val>
            <c:numRef>
              <c:f>Hárok1!$E$2:$E$9</c:f>
              <c:numCache>
                <c:formatCode>General</c:formatCode>
                <c:ptCount val="8"/>
                <c:pt idx="0">
                  <c:v>12.4</c:v>
                </c:pt>
                <c:pt idx="1">
                  <c:v>13</c:v>
                </c:pt>
                <c:pt idx="2">
                  <c:v>12.4</c:v>
                </c:pt>
                <c:pt idx="3">
                  <c:v>8.5</c:v>
                </c:pt>
                <c:pt idx="4">
                  <c:v>12.6</c:v>
                </c:pt>
                <c:pt idx="5">
                  <c:v>0</c:v>
                </c:pt>
                <c:pt idx="6">
                  <c:v>9.3000000000000007</c:v>
                </c:pt>
              </c:numCache>
            </c:numRef>
          </c:val>
          <c:smooth val="0"/>
          <c:extLst>
            <c:ext xmlns:c16="http://schemas.microsoft.com/office/drawing/2014/chart" uri="{C3380CC4-5D6E-409C-BE32-E72D297353CC}">
              <c16:uniqueId val="{00000003-74BE-47CD-8A3D-2C68E79B0D02}"/>
            </c:ext>
          </c:extLst>
        </c:ser>
        <c:dLbls>
          <c:showLegendKey val="0"/>
          <c:showVal val="0"/>
          <c:showCatName val="0"/>
          <c:showSerName val="0"/>
          <c:showPercent val="0"/>
          <c:showBubbleSize val="0"/>
        </c:dLbls>
        <c:marker val="1"/>
        <c:smooth val="0"/>
        <c:axId val="1262229407"/>
        <c:axId val="1262230367"/>
      </c:lineChart>
      <c:catAx>
        <c:axId val="1262229407"/>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k-SK"/>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crossAx val="1262230367"/>
        <c:crosses val="autoZero"/>
        <c:auto val="1"/>
        <c:lblAlgn val="ctr"/>
        <c:lblOffset val="100"/>
        <c:noMultiLvlLbl val="0"/>
      </c:catAx>
      <c:valAx>
        <c:axId val="1262230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k-SK"/>
                  <a:t>percentage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crossAx val="12622294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legend>
    <c:plotVisOnly val="1"/>
    <c:dispBlanksAs val="gap"/>
    <c:showDLblsOverMax val="0"/>
    <c:extLst>
      <c:ext uri="{0b15fc19-7d7d-44ad-8c2d-2c3a37ce22c3}">
        <chartProps xmlns="https://web.wps.cn/et/2018/main" chartId="{251be2a9-2aac-4fd7-a286-bf24c39d7ec9}"/>
      </c:ext>
    </c:extLst>
  </c:chart>
  <c:spPr>
    <a:noFill/>
    <a:ln>
      <a:noFill/>
    </a:ln>
    <a:effectLst/>
  </c:spPr>
  <c:txPr>
    <a:bodyPr/>
    <a:lstStyle/>
    <a:p>
      <a:pPr>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03FFFC-2F6F-4B93-99C2-97105F97483C}"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sk-SK"/>
        </a:p>
      </dgm:t>
    </dgm:pt>
    <dgm:pt modelId="{CF9DDF8E-5C39-49EA-A4FF-182FC7F14B84}">
      <dgm:prSet phldrT="[Text]" custT="1"/>
      <dgm:spPr/>
      <dgm:t>
        <a:bodyPr/>
        <a:lstStyle/>
        <a:p>
          <a:r>
            <a:rPr lang="sk-SK" sz="2400" b="1" dirty="0"/>
            <a:t>DATA</a:t>
          </a:r>
        </a:p>
      </dgm:t>
    </dgm:pt>
    <dgm:pt modelId="{3F885CBB-3F7C-4E57-92AE-261DDA08DA4D}" type="parTrans" cxnId="{75614CC3-2300-41A7-9962-BC9A6923CF47}">
      <dgm:prSet/>
      <dgm:spPr/>
      <dgm:t>
        <a:bodyPr/>
        <a:lstStyle/>
        <a:p>
          <a:endParaRPr lang="sk-SK" sz="2400"/>
        </a:p>
      </dgm:t>
    </dgm:pt>
    <dgm:pt modelId="{5FF233CD-B28C-492A-84DD-0826BA5F1D8A}" type="sibTrans" cxnId="{75614CC3-2300-41A7-9962-BC9A6923CF47}">
      <dgm:prSet/>
      <dgm:spPr/>
      <dgm:t>
        <a:bodyPr/>
        <a:lstStyle/>
        <a:p>
          <a:endParaRPr lang="sk-SK" sz="2400"/>
        </a:p>
      </dgm:t>
    </dgm:pt>
    <dgm:pt modelId="{CBE4DE7E-9A21-4678-B3B4-C0E8E00D68D9}">
      <dgm:prSet phldrT="[Text]" custT="1"/>
      <dgm:spPr/>
      <dgm:t>
        <a:bodyPr/>
        <a:lstStyle/>
        <a:p>
          <a:r>
            <a:rPr lang="sk-SK" sz="2800" dirty="0"/>
            <a:t>2019-2023</a:t>
          </a:r>
        </a:p>
      </dgm:t>
    </dgm:pt>
    <dgm:pt modelId="{B62BC16F-A36E-4067-9EF1-7A9F808C7C6A}" type="parTrans" cxnId="{F482E5EE-990B-4422-961D-3CE740737CCD}">
      <dgm:prSet/>
      <dgm:spPr/>
      <dgm:t>
        <a:bodyPr/>
        <a:lstStyle/>
        <a:p>
          <a:endParaRPr lang="sk-SK" sz="2400"/>
        </a:p>
      </dgm:t>
    </dgm:pt>
    <dgm:pt modelId="{3F0B6983-E089-4249-8F7B-C1F00399FA0D}" type="sibTrans" cxnId="{F482E5EE-990B-4422-961D-3CE740737CCD}">
      <dgm:prSet/>
      <dgm:spPr/>
      <dgm:t>
        <a:bodyPr/>
        <a:lstStyle/>
        <a:p>
          <a:endParaRPr lang="sk-SK" sz="2400"/>
        </a:p>
      </dgm:t>
    </dgm:pt>
    <dgm:pt modelId="{0C344EA4-2177-41E6-93A0-DD7E90856B06}">
      <dgm:prSet phldrT="[Text]" custT="1"/>
      <dgm:spPr/>
      <dgm:t>
        <a:bodyPr/>
        <a:lstStyle/>
        <a:p>
          <a:r>
            <a:rPr lang="sk-SK" sz="2800" dirty="0" err="1"/>
            <a:t>Eurostat</a:t>
          </a:r>
          <a:endParaRPr lang="sk-SK" sz="2800" dirty="0"/>
        </a:p>
      </dgm:t>
    </dgm:pt>
    <dgm:pt modelId="{DA571096-390D-4E3C-8A9E-0AD1EC10598C}" type="parTrans" cxnId="{BA341FF3-B20B-43FB-8132-79E9ADA0ECF8}">
      <dgm:prSet/>
      <dgm:spPr/>
      <dgm:t>
        <a:bodyPr/>
        <a:lstStyle/>
        <a:p>
          <a:endParaRPr lang="sk-SK" sz="2400"/>
        </a:p>
      </dgm:t>
    </dgm:pt>
    <dgm:pt modelId="{C672AB29-D771-46E7-9BFA-61D6FAF87B8E}" type="sibTrans" cxnId="{BA341FF3-B20B-43FB-8132-79E9ADA0ECF8}">
      <dgm:prSet/>
      <dgm:spPr/>
      <dgm:t>
        <a:bodyPr/>
        <a:lstStyle/>
        <a:p>
          <a:endParaRPr lang="sk-SK" sz="2400"/>
        </a:p>
      </dgm:t>
    </dgm:pt>
    <dgm:pt modelId="{E3FC12B9-53C4-48DC-BAFB-1493E5FBAF09}">
      <dgm:prSet phldrT="[Text]" custT="1"/>
      <dgm:spPr/>
      <dgm:t>
        <a:bodyPr/>
        <a:lstStyle/>
        <a:p>
          <a:r>
            <a:rPr lang="sk-SK" sz="2400" b="1" dirty="0"/>
            <a:t>INDICATORS ANALYZED</a:t>
          </a:r>
        </a:p>
      </dgm:t>
    </dgm:pt>
    <dgm:pt modelId="{70DCBE89-9296-4A1A-BCC9-F06AC3093C16}" type="parTrans" cxnId="{B290F8E6-11BA-4971-A6B1-91BF05F5A616}">
      <dgm:prSet/>
      <dgm:spPr/>
      <dgm:t>
        <a:bodyPr/>
        <a:lstStyle/>
        <a:p>
          <a:endParaRPr lang="sk-SK" sz="2400"/>
        </a:p>
      </dgm:t>
    </dgm:pt>
    <dgm:pt modelId="{094516F4-BDC7-421F-8571-CECFC1125CE2}" type="sibTrans" cxnId="{B290F8E6-11BA-4971-A6B1-91BF05F5A616}">
      <dgm:prSet/>
      <dgm:spPr/>
      <dgm:t>
        <a:bodyPr/>
        <a:lstStyle/>
        <a:p>
          <a:endParaRPr lang="sk-SK" sz="2400"/>
        </a:p>
      </dgm:t>
    </dgm:pt>
    <dgm:pt modelId="{900B1F09-7B7E-4BDA-8D2B-6E6F50E9E0F4}">
      <dgm:prSet phldrT="[Text]" custT="1"/>
      <dgm:spPr/>
      <dgm:t>
        <a:bodyPr/>
        <a:lstStyle/>
        <a:p>
          <a:r>
            <a:rPr lang="sk-SK" sz="2000" dirty="0"/>
            <a:t>Road </a:t>
          </a:r>
          <a:r>
            <a:rPr lang="sk-SK" sz="2000" dirty="0" err="1"/>
            <a:t>traffic</a:t>
          </a:r>
          <a:r>
            <a:rPr lang="sk-SK" sz="2000" dirty="0"/>
            <a:t> </a:t>
          </a:r>
          <a:r>
            <a:rPr lang="sk-SK" sz="2000" dirty="0" err="1"/>
            <a:t>fatalities</a:t>
          </a:r>
          <a:endParaRPr lang="sk-SK" sz="2000" dirty="0"/>
        </a:p>
      </dgm:t>
    </dgm:pt>
    <dgm:pt modelId="{FA92D298-527F-44BC-B5FA-F4087A734658}" type="parTrans" cxnId="{B89358E3-E8C8-4E82-A852-FCF52C8BCFA5}">
      <dgm:prSet/>
      <dgm:spPr/>
      <dgm:t>
        <a:bodyPr/>
        <a:lstStyle/>
        <a:p>
          <a:endParaRPr lang="sk-SK" sz="2400"/>
        </a:p>
      </dgm:t>
    </dgm:pt>
    <dgm:pt modelId="{A21BAD3A-97BA-4440-9104-9110D81096D7}" type="sibTrans" cxnId="{B89358E3-E8C8-4E82-A852-FCF52C8BCFA5}">
      <dgm:prSet/>
      <dgm:spPr/>
      <dgm:t>
        <a:bodyPr/>
        <a:lstStyle/>
        <a:p>
          <a:endParaRPr lang="sk-SK" sz="2400"/>
        </a:p>
      </dgm:t>
    </dgm:pt>
    <dgm:pt modelId="{8690C499-FF93-4396-8EA0-C75838034A18}">
      <dgm:prSet phldrT="[Text]" custT="1"/>
      <dgm:spPr/>
      <dgm:t>
        <a:bodyPr/>
        <a:lstStyle/>
        <a:p>
          <a:r>
            <a:rPr lang="sk-SK" sz="2000" dirty="0"/>
            <a:t>PM 2.5- </a:t>
          </a:r>
          <a:r>
            <a:rPr lang="sk-SK" sz="2000" dirty="0" err="1"/>
            <a:t>related</a:t>
          </a:r>
          <a:r>
            <a:rPr lang="sk-SK" sz="2000" dirty="0"/>
            <a:t> </a:t>
          </a:r>
          <a:r>
            <a:rPr lang="sk-SK" sz="2000" dirty="0" err="1"/>
            <a:t>premature</a:t>
          </a:r>
          <a:r>
            <a:rPr lang="sk-SK" sz="2000" dirty="0"/>
            <a:t> </a:t>
          </a:r>
          <a:r>
            <a:rPr lang="sk-SK" sz="2000" dirty="0" err="1"/>
            <a:t>deaths</a:t>
          </a:r>
          <a:endParaRPr lang="sk-SK" sz="2000" dirty="0"/>
        </a:p>
      </dgm:t>
    </dgm:pt>
    <dgm:pt modelId="{C5B18B2E-5315-4E29-9243-2AF00F78642C}" type="parTrans" cxnId="{8FD41618-154C-471F-869C-2FEF56447DBD}">
      <dgm:prSet/>
      <dgm:spPr/>
      <dgm:t>
        <a:bodyPr/>
        <a:lstStyle/>
        <a:p>
          <a:endParaRPr lang="sk-SK" sz="2400"/>
        </a:p>
      </dgm:t>
    </dgm:pt>
    <dgm:pt modelId="{3881C16E-7B2C-4AF2-87A4-55F757502675}" type="sibTrans" cxnId="{8FD41618-154C-471F-869C-2FEF56447DBD}">
      <dgm:prSet/>
      <dgm:spPr/>
      <dgm:t>
        <a:bodyPr/>
        <a:lstStyle/>
        <a:p>
          <a:endParaRPr lang="sk-SK" sz="2400"/>
        </a:p>
      </dgm:t>
    </dgm:pt>
    <dgm:pt modelId="{2515BBCD-6D7A-4393-BFDC-752CBBA94A8E}">
      <dgm:prSet phldrT="[Text]" custT="1"/>
      <dgm:spPr/>
      <dgm:t>
        <a:bodyPr/>
        <a:lstStyle/>
        <a:p>
          <a:r>
            <a:rPr lang="sk-SK" sz="2400" b="1" dirty="0"/>
            <a:t>ANALYTICAL APPROACH</a:t>
          </a:r>
        </a:p>
      </dgm:t>
    </dgm:pt>
    <dgm:pt modelId="{D83B7047-BC5A-499A-827A-E7B2F88831E1}" type="parTrans" cxnId="{ED561270-CBB8-4084-BDC5-917186BA92C4}">
      <dgm:prSet/>
      <dgm:spPr/>
      <dgm:t>
        <a:bodyPr/>
        <a:lstStyle/>
        <a:p>
          <a:endParaRPr lang="sk-SK" sz="2400"/>
        </a:p>
      </dgm:t>
    </dgm:pt>
    <dgm:pt modelId="{1BF6D885-34A9-415C-9560-6EFC597112BF}" type="sibTrans" cxnId="{ED561270-CBB8-4084-BDC5-917186BA92C4}">
      <dgm:prSet/>
      <dgm:spPr/>
      <dgm:t>
        <a:bodyPr/>
        <a:lstStyle/>
        <a:p>
          <a:endParaRPr lang="sk-SK" sz="2400"/>
        </a:p>
      </dgm:t>
    </dgm:pt>
    <dgm:pt modelId="{F4FC7B28-07ED-4BC6-9A5F-8A010ED8B052}">
      <dgm:prSet phldrT="[Text]" custT="1"/>
      <dgm:spPr/>
      <dgm:t>
        <a:bodyPr/>
        <a:lstStyle/>
        <a:p>
          <a:r>
            <a:rPr lang="sk-SK" sz="2000" dirty="0" err="1"/>
            <a:t>Desriptive</a:t>
          </a:r>
          <a:r>
            <a:rPr lang="sk-SK" sz="2000" dirty="0"/>
            <a:t> </a:t>
          </a:r>
          <a:r>
            <a:rPr lang="sk-SK" sz="2000" dirty="0" err="1"/>
            <a:t>statistics</a:t>
          </a:r>
          <a:r>
            <a:rPr lang="sk-SK" sz="2000" dirty="0"/>
            <a:t> &amp; </a:t>
          </a:r>
          <a:r>
            <a:rPr lang="sk-SK" sz="2000" dirty="0" err="1"/>
            <a:t>trends</a:t>
          </a:r>
          <a:endParaRPr lang="sk-SK" sz="2000" dirty="0"/>
        </a:p>
      </dgm:t>
    </dgm:pt>
    <dgm:pt modelId="{B8F8E422-02CA-46F3-810B-A0702D96CE24}" type="parTrans" cxnId="{95BC8EF0-24BB-4852-BB55-440D94D3FEC8}">
      <dgm:prSet/>
      <dgm:spPr/>
      <dgm:t>
        <a:bodyPr/>
        <a:lstStyle/>
        <a:p>
          <a:endParaRPr lang="sk-SK" sz="2400"/>
        </a:p>
      </dgm:t>
    </dgm:pt>
    <dgm:pt modelId="{7E806E49-BC31-47C7-B34E-89BC705A3C3E}" type="sibTrans" cxnId="{95BC8EF0-24BB-4852-BB55-440D94D3FEC8}">
      <dgm:prSet/>
      <dgm:spPr/>
      <dgm:t>
        <a:bodyPr/>
        <a:lstStyle/>
        <a:p>
          <a:endParaRPr lang="sk-SK" sz="2400"/>
        </a:p>
      </dgm:t>
    </dgm:pt>
    <dgm:pt modelId="{7033D994-ABC5-4F45-AD5A-CF0F4AF5F801}">
      <dgm:prSet phldrT="[Text]" custT="1"/>
      <dgm:spPr/>
      <dgm:t>
        <a:bodyPr/>
        <a:lstStyle/>
        <a:p>
          <a:r>
            <a:rPr lang="sk-SK" sz="2000" dirty="0" err="1"/>
            <a:t>Graphs</a:t>
          </a:r>
          <a:r>
            <a:rPr lang="sk-SK" sz="2000" dirty="0"/>
            <a:t> and </a:t>
          </a:r>
          <a:r>
            <a:rPr lang="sk-SK" sz="2000" dirty="0" err="1"/>
            <a:t>tables</a:t>
          </a:r>
          <a:r>
            <a:rPr lang="sk-SK" sz="2000" dirty="0"/>
            <a:t> </a:t>
          </a:r>
          <a:r>
            <a:rPr lang="sk-SK" sz="2000" dirty="0" err="1"/>
            <a:t>for</a:t>
          </a:r>
          <a:r>
            <a:rPr lang="sk-SK" sz="2000" dirty="0"/>
            <a:t> </a:t>
          </a:r>
          <a:r>
            <a:rPr lang="sk-SK" sz="2000" dirty="0" err="1"/>
            <a:t>comparison</a:t>
          </a:r>
          <a:endParaRPr lang="sk-SK" sz="2000" dirty="0"/>
        </a:p>
      </dgm:t>
    </dgm:pt>
    <dgm:pt modelId="{D2BF1995-6437-4BD9-A9EA-B8653AB2FCD0}" type="parTrans" cxnId="{33B6D65E-E5EE-4485-A28F-0AA8999EB26E}">
      <dgm:prSet/>
      <dgm:spPr/>
      <dgm:t>
        <a:bodyPr/>
        <a:lstStyle/>
        <a:p>
          <a:endParaRPr lang="sk-SK" sz="2400"/>
        </a:p>
      </dgm:t>
    </dgm:pt>
    <dgm:pt modelId="{8B062E48-91E3-4D4B-AF37-E2AA385C3F99}" type="sibTrans" cxnId="{33B6D65E-E5EE-4485-A28F-0AA8999EB26E}">
      <dgm:prSet/>
      <dgm:spPr/>
      <dgm:t>
        <a:bodyPr/>
        <a:lstStyle/>
        <a:p>
          <a:endParaRPr lang="sk-SK" sz="2400"/>
        </a:p>
      </dgm:t>
    </dgm:pt>
    <dgm:pt modelId="{7B3540B6-43DE-4D17-86CA-B3934D4CD46A}">
      <dgm:prSet phldrT="[Text]" custT="1"/>
      <dgm:spPr/>
      <dgm:t>
        <a:bodyPr/>
        <a:lstStyle/>
        <a:p>
          <a:r>
            <a:rPr lang="sk-SK" sz="2000" dirty="0" err="1"/>
            <a:t>Public</a:t>
          </a:r>
          <a:r>
            <a:rPr lang="sk-SK" sz="2000" dirty="0"/>
            <a:t> transport </a:t>
          </a:r>
          <a:r>
            <a:rPr lang="sk-SK" sz="2000" dirty="0" err="1"/>
            <a:t>usage</a:t>
          </a:r>
          <a:endParaRPr lang="sk-SK" sz="2000" dirty="0"/>
        </a:p>
      </dgm:t>
    </dgm:pt>
    <dgm:pt modelId="{EE0A7F1A-0C52-445D-A4CD-E34F4637A45C}" type="parTrans" cxnId="{4416459E-96F6-471E-B9B7-7650FE1CD4F1}">
      <dgm:prSet/>
      <dgm:spPr/>
      <dgm:t>
        <a:bodyPr/>
        <a:lstStyle/>
        <a:p>
          <a:endParaRPr lang="sk-SK" sz="2400"/>
        </a:p>
      </dgm:t>
    </dgm:pt>
    <dgm:pt modelId="{9225FF6D-B4DD-48FE-B372-99B2B350434D}" type="sibTrans" cxnId="{4416459E-96F6-471E-B9B7-7650FE1CD4F1}">
      <dgm:prSet/>
      <dgm:spPr/>
      <dgm:t>
        <a:bodyPr/>
        <a:lstStyle/>
        <a:p>
          <a:endParaRPr lang="sk-SK" sz="2400"/>
        </a:p>
      </dgm:t>
    </dgm:pt>
    <dgm:pt modelId="{34FE0DCD-E5A5-476F-BB06-F1D070E8B602}">
      <dgm:prSet phldrT="[Text]" custT="1"/>
      <dgm:spPr/>
      <dgm:t>
        <a:bodyPr/>
        <a:lstStyle/>
        <a:p>
          <a:r>
            <a:rPr lang="sk-SK" sz="2000" dirty="0" err="1"/>
            <a:t>Noise</a:t>
          </a:r>
          <a:r>
            <a:rPr lang="sk-SK" sz="2000" dirty="0"/>
            <a:t> </a:t>
          </a:r>
          <a:r>
            <a:rPr lang="sk-SK" sz="2000" dirty="0" err="1"/>
            <a:t>disturbance</a:t>
          </a:r>
          <a:endParaRPr lang="sk-SK" sz="2000" dirty="0"/>
        </a:p>
      </dgm:t>
    </dgm:pt>
    <dgm:pt modelId="{594C054E-2549-4B96-A700-F33C14F29B24}" type="parTrans" cxnId="{74E2D40D-4644-47A7-8033-FA74FD1DE7A3}">
      <dgm:prSet/>
      <dgm:spPr/>
      <dgm:t>
        <a:bodyPr/>
        <a:lstStyle/>
        <a:p>
          <a:endParaRPr lang="sk-SK" sz="2400"/>
        </a:p>
      </dgm:t>
    </dgm:pt>
    <dgm:pt modelId="{A63488E1-639E-470F-A492-1B2CF2E61655}" type="sibTrans" cxnId="{74E2D40D-4644-47A7-8033-FA74FD1DE7A3}">
      <dgm:prSet/>
      <dgm:spPr/>
      <dgm:t>
        <a:bodyPr/>
        <a:lstStyle/>
        <a:p>
          <a:endParaRPr lang="sk-SK" sz="2400"/>
        </a:p>
      </dgm:t>
    </dgm:pt>
    <dgm:pt modelId="{C5D26F00-CF83-4ED7-B0A9-9ED2A28427B6}">
      <dgm:prSet phldrT="[Text]" custT="1"/>
      <dgm:spPr/>
      <dgm:t>
        <a:bodyPr/>
        <a:lstStyle/>
        <a:p>
          <a:r>
            <a:rPr lang="sk-SK" sz="2000" dirty="0" err="1"/>
            <a:t>Policy</a:t>
          </a:r>
          <a:r>
            <a:rPr lang="sk-SK" sz="2000" dirty="0"/>
            <a:t> </a:t>
          </a:r>
          <a:r>
            <a:rPr lang="sk-SK" sz="2000" dirty="0" err="1"/>
            <a:t>context</a:t>
          </a:r>
          <a:r>
            <a:rPr lang="sk-SK" sz="2000" dirty="0"/>
            <a:t> </a:t>
          </a:r>
          <a:r>
            <a:rPr lang="sk-SK" sz="2000" dirty="0" err="1"/>
            <a:t>interpretation</a:t>
          </a:r>
          <a:endParaRPr lang="sk-SK" sz="2000" dirty="0"/>
        </a:p>
      </dgm:t>
    </dgm:pt>
    <dgm:pt modelId="{5363966A-F501-4928-8AED-9404B8B03569}" type="parTrans" cxnId="{B5425206-3F04-48E4-8A2C-E21AB2C388E5}">
      <dgm:prSet/>
      <dgm:spPr/>
      <dgm:t>
        <a:bodyPr/>
        <a:lstStyle/>
        <a:p>
          <a:endParaRPr lang="sk-SK" sz="2400"/>
        </a:p>
      </dgm:t>
    </dgm:pt>
    <dgm:pt modelId="{184CB7DC-619E-4390-A070-44B6CD661CD1}" type="sibTrans" cxnId="{B5425206-3F04-48E4-8A2C-E21AB2C388E5}">
      <dgm:prSet/>
      <dgm:spPr/>
      <dgm:t>
        <a:bodyPr/>
        <a:lstStyle/>
        <a:p>
          <a:endParaRPr lang="sk-SK" sz="2400"/>
        </a:p>
      </dgm:t>
    </dgm:pt>
    <dgm:pt modelId="{553F3463-C1A9-4851-9E17-6D7895D31A22}" type="pres">
      <dgm:prSet presAssocID="{0B03FFFC-2F6F-4B93-99C2-97105F97483C}" presName="theList" presStyleCnt="0">
        <dgm:presLayoutVars>
          <dgm:dir/>
          <dgm:animLvl val="lvl"/>
          <dgm:resizeHandles val="exact"/>
        </dgm:presLayoutVars>
      </dgm:prSet>
      <dgm:spPr/>
    </dgm:pt>
    <dgm:pt modelId="{0DD17E52-2DC6-49C3-8467-8E085B4CD29C}" type="pres">
      <dgm:prSet presAssocID="{CF9DDF8E-5C39-49EA-A4FF-182FC7F14B84}" presName="compNode" presStyleCnt="0"/>
      <dgm:spPr/>
    </dgm:pt>
    <dgm:pt modelId="{74245D92-A3A0-4407-9D03-55B5B260F24E}" type="pres">
      <dgm:prSet presAssocID="{CF9DDF8E-5C39-49EA-A4FF-182FC7F14B84}" presName="noGeometry" presStyleCnt="0"/>
      <dgm:spPr/>
    </dgm:pt>
    <dgm:pt modelId="{5959355C-F6A7-40DC-8454-6DCCAC9D00FF}" type="pres">
      <dgm:prSet presAssocID="{CF9DDF8E-5C39-49EA-A4FF-182FC7F14B84}" presName="childTextVisible" presStyleLbl="bgAccFollowNode1" presStyleIdx="0" presStyleCnt="3" custScaleY="62506">
        <dgm:presLayoutVars>
          <dgm:bulletEnabled val="1"/>
        </dgm:presLayoutVars>
      </dgm:prSet>
      <dgm:spPr/>
    </dgm:pt>
    <dgm:pt modelId="{DC6830FE-415D-459B-AB70-633AD6FF8B61}" type="pres">
      <dgm:prSet presAssocID="{CF9DDF8E-5C39-49EA-A4FF-182FC7F14B84}" presName="childTextHidden" presStyleLbl="bgAccFollowNode1" presStyleIdx="0" presStyleCnt="3"/>
      <dgm:spPr/>
    </dgm:pt>
    <dgm:pt modelId="{E4A7B095-5B18-434F-BC52-DDBF025F7A38}" type="pres">
      <dgm:prSet presAssocID="{CF9DDF8E-5C39-49EA-A4FF-182FC7F14B84}" presName="parentText" presStyleLbl="node1" presStyleIdx="0" presStyleCnt="3">
        <dgm:presLayoutVars>
          <dgm:chMax val="1"/>
          <dgm:bulletEnabled val="1"/>
        </dgm:presLayoutVars>
      </dgm:prSet>
      <dgm:spPr/>
    </dgm:pt>
    <dgm:pt modelId="{857713B3-0C99-4167-86E7-CD37C9099784}" type="pres">
      <dgm:prSet presAssocID="{CF9DDF8E-5C39-49EA-A4FF-182FC7F14B84}" presName="aSpace" presStyleCnt="0"/>
      <dgm:spPr/>
    </dgm:pt>
    <dgm:pt modelId="{0279D671-DB95-4E39-AD62-A7BCCD7438E3}" type="pres">
      <dgm:prSet presAssocID="{E3FC12B9-53C4-48DC-BAFB-1493E5FBAF09}" presName="compNode" presStyleCnt="0"/>
      <dgm:spPr/>
    </dgm:pt>
    <dgm:pt modelId="{CAFDCD28-268C-494B-9908-A09BFB5A910D}" type="pres">
      <dgm:prSet presAssocID="{E3FC12B9-53C4-48DC-BAFB-1493E5FBAF09}" presName="noGeometry" presStyleCnt="0"/>
      <dgm:spPr/>
    </dgm:pt>
    <dgm:pt modelId="{F26C1057-5BF8-401E-AD21-E36CAF6AE9F5}" type="pres">
      <dgm:prSet presAssocID="{E3FC12B9-53C4-48DC-BAFB-1493E5FBAF09}" presName="childTextVisible" presStyleLbl="bgAccFollowNode1" presStyleIdx="1" presStyleCnt="3" custScaleY="74376">
        <dgm:presLayoutVars>
          <dgm:bulletEnabled val="1"/>
        </dgm:presLayoutVars>
      </dgm:prSet>
      <dgm:spPr/>
    </dgm:pt>
    <dgm:pt modelId="{E373DE7D-10D3-49B2-A7A0-1D2B75B46916}" type="pres">
      <dgm:prSet presAssocID="{E3FC12B9-53C4-48DC-BAFB-1493E5FBAF09}" presName="childTextHidden" presStyleLbl="bgAccFollowNode1" presStyleIdx="1" presStyleCnt="3"/>
      <dgm:spPr/>
    </dgm:pt>
    <dgm:pt modelId="{87D18F9F-1C46-41ED-8419-D765B5E3AB1E}" type="pres">
      <dgm:prSet presAssocID="{E3FC12B9-53C4-48DC-BAFB-1493E5FBAF09}" presName="parentText" presStyleLbl="node1" presStyleIdx="1" presStyleCnt="3">
        <dgm:presLayoutVars>
          <dgm:chMax val="1"/>
          <dgm:bulletEnabled val="1"/>
        </dgm:presLayoutVars>
      </dgm:prSet>
      <dgm:spPr/>
    </dgm:pt>
    <dgm:pt modelId="{ED92AAB3-5245-4F11-8452-5AF0C086FE0F}" type="pres">
      <dgm:prSet presAssocID="{E3FC12B9-53C4-48DC-BAFB-1493E5FBAF09}" presName="aSpace" presStyleCnt="0"/>
      <dgm:spPr/>
    </dgm:pt>
    <dgm:pt modelId="{C0604CFF-4C5D-4C56-B74C-64520D96E575}" type="pres">
      <dgm:prSet presAssocID="{2515BBCD-6D7A-4393-BFDC-752CBBA94A8E}" presName="compNode" presStyleCnt="0"/>
      <dgm:spPr/>
    </dgm:pt>
    <dgm:pt modelId="{D8AB0250-E545-4209-BCAE-7E6558476265}" type="pres">
      <dgm:prSet presAssocID="{2515BBCD-6D7A-4393-BFDC-752CBBA94A8E}" presName="noGeometry" presStyleCnt="0"/>
      <dgm:spPr/>
    </dgm:pt>
    <dgm:pt modelId="{9E4DA2B3-CCD4-4996-A8E6-311C9241688D}" type="pres">
      <dgm:prSet presAssocID="{2515BBCD-6D7A-4393-BFDC-752CBBA94A8E}" presName="childTextVisible" presStyleLbl="bgAccFollowNode1" presStyleIdx="2" presStyleCnt="3" custScaleY="62506">
        <dgm:presLayoutVars>
          <dgm:bulletEnabled val="1"/>
        </dgm:presLayoutVars>
      </dgm:prSet>
      <dgm:spPr/>
    </dgm:pt>
    <dgm:pt modelId="{75D7AE07-944D-4982-8530-3F89A15DEE31}" type="pres">
      <dgm:prSet presAssocID="{2515BBCD-6D7A-4393-BFDC-752CBBA94A8E}" presName="childTextHidden" presStyleLbl="bgAccFollowNode1" presStyleIdx="2" presStyleCnt="3"/>
      <dgm:spPr/>
    </dgm:pt>
    <dgm:pt modelId="{4E1CCD87-B7CA-4164-9C11-31B42FD94CBF}" type="pres">
      <dgm:prSet presAssocID="{2515BBCD-6D7A-4393-BFDC-752CBBA94A8E}" presName="parentText" presStyleLbl="node1" presStyleIdx="2" presStyleCnt="3">
        <dgm:presLayoutVars>
          <dgm:chMax val="1"/>
          <dgm:bulletEnabled val="1"/>
        </dgm:presLayoutVars>
      </dgm:prSet>
      <dgm:spPr/>
    </dgm:pt>
  </dgm:ptLst>
  <dgm:cxnLst>
    <dgm:cxn modelId="{B5425206-3F04-48E4-8A2C-E21AB2C388E5}" srcId="{2515BBCD-6D7A-4393-BFDC-752CBBA94A8E}" destId="{C5D26F00-CF83-4ED7-B0A9-9ED2A28427B6}" srcOrd="2" destOrd="0" parTransId="{5363966A-F501-4928-8AED-9404B8B03569}" sibTransId="{184CB7DC-619E-4390-A070-44B6CD661CD1}"/>
    <dgm:cxn modelId="{74E2D40D-4644-47A7-8033-FA74FD1DE7A3}" srcId="{E3FC12B9-53C4-48DC-BAFB-1493E5FBAF09}" destId="{34FE0DCD-E5A5-476F-BB06-F1D070E8B602}" srcOrd="3" destOrd="0" parTransId="{594C054E-2549-4B96-A700-F33C14F29B24}" sibTransId="{A63488E1-639E-470F-A492-1B2CF2E61655}"/>
    <dgm:cxn modelId="{8FD41618-154C-471F-869C-2FEF56447DBD}" srcId="{E3FC12B9-53C4-48DC-BAFB-1493E5FBAF09}" destId="{8690C499-FF93-4396-8EA0-C75838034A18}" srcOrd="1" destOrd="0" parTransId="{C5B18B2E-5315-4E29-9243-2AF00F78642C}" sibTransId="{3881C16E-7B2C-4AF2-87A4-55F757502675}"/>
    <dgm:cxn modelId="{85295A34-E01E-4143-88AD-EDF69826D630}" type="presOf" srcId="{34FE0DCD-E5A5-476F-BB06-F1D070E8B602}" destId="{F26C1057-5BF8-401E-AD21-E36CAF6AE9F5}" srcOrd="0" destOrd="3" presId="urn:microsoft.com/office/officeart/2005/8/layout/hProcess6"/>
    <dgm:cxn modelId="{E39E9740-6481-4735-8C35-16BF6E725017}" type="presOf" srcId="{CBE4DE7E-9A21-4678-B3B4-C0E8E00D68D9}" destId="{5959355C-F6A7-40DC-8454-6DCCAC9D00FF}" srcOrd="0" destOrd="0" presId="urn:microsoft.com/office/officeart/2005/8/layout/hProcess6"/>
    <dgm:cxn modelId="{33B6D65E-E5EE-4485-A28F-0AA8999EB26E}" srcId="{2515BBCD-6D7A-4393-BFDC-752CBBA94A8E}" destId="{7033D994-ABC5-4F45-AD5A-CF0F4AF5F801}" srcOrd="1" destOrd="0" parTransId="{D2BF1995-6437-4BD9-A9EA-B8653AB2FCD0}" sibTransId="{8B062E48-91E3-4D4B-AF37-E2AA385C3F99}"/>
    <dgm:cxn modelId="{BB327F61-FC13-4859-BB72-4B8E606132C3}" type="presOf" srcId="{0C344EA4-2177-41E6-93A0-DD7E90856B06}" destId="{5959355C-F6A7-40DC-8454-6DCCAC9D00FF}" srcOrd="0" destOrd="1" presId="urn:microsoft.com/office/officeart/2005/8/layout/hProcess6"/>
    <dgm:cxn modelId="{91B90E67-649A-4C2A-9643-1C063653FB3F}" type="presOf" srcId="{7B3540B6-43DE-4D17-86CA-B3934D4CD46A}" destId="{F26C1057-5BF8-401E-AD21-E36CAF6AE9F5}" srcOrd="0" destOrd="2" presId="urn:microsoft.com/office/officeart/2005/8/layout/hProcess6"/>
    <dgm:cxn modelId="{165DA348-B493-41CC-AA50-EBD1A334EF1D}" type="presOf" srcId="{F4FC7B28-07ED-4BC6-9A5F-8A010ED8B052}" destId="{9E4DA2B3-CCD4-4996-A8E6-311C9241688D}" srcOrd="0" destOrd="0" presId="urn:microsoft.com/office/officeart/2005/8/layout/hProcess6"/>
    <dgm:cxn modelId="{F82EC469-9999-40BE-9AA9-AB1D41B13FB5}" type="presOf" srcId="{2515BBCD-6D7A-4393-BFDC-752CBBA94A8E}" destId="{4E1CCD87-B7CA-4164-9C11-31B42FD94CBF}" srcOrd="0" destOrd="0" presId="urn:microsoft.com/office/officeart/2005/8/layout/hProcess6"/>
    <dgm:cxn modelId="{F95C494D-B090-487C-9972-3D0FDFBBAB1F}" type="presOf" srcId="{8690C499-FF93-4396-8EA0-C75838034A18}" destId="{E373DE7D-10D3-49B2-A7A0-1D2B75B46916}" srcOrd="1" destOrd="1" presId="urn:microsoft.com/office/officeart/2005/8/layout/hProcess6"/>
    <dgm:cxn modelId="{ED561270-CBB8-4084-BDC5-917186BA92C4}" srcId="{0B03FFFC-2F6F-4B93-99C2-97105F97483C}" destId="{2515BBCD-6D7A-4393-BFDC-752CBBA94A8E}" srcOrd="2" destOrd="0" parTransId="{D83B7047-BC5A-499A-827A-E7B2F88831E1}" sibTransId="{1BF6D885-34A9-415C-9560-6EFC597112BF}"/>
    <dgm:cxn modelId="{463C9E59-D1C8-45F2-801B-074FCA54BB5C}" type="presOf" srcId="{F4FC7B28-07ED-4BC6-9A5F-8A010ED8B052}" destId="{75D7AE07-944D-4982-8530-3F89A15DEE31}" srcOrd="1" destOrd="0" presId="urn:microsoft.com/office/officeart/2005/8/layout/hProcess6"/>
    <dgm:cxn modelId="{35F3DC59-B579-4AA4-90D1-7BEA8B211EDA}" type="presOf" srcId="{C5D26F00-CF83-4ED7-B0A9-9ED2A28427B6}" destId="{75D7AE07-944D-4982-8530-3F89A15DEE31}" srcOrd="1" destOrd="2" presId="urn:microsoft.com/office/officeart/2005/8/layout/hProcess6"/>
    <dgm:cxn modelId="{B400B67E-850F-4501-9D20-D769FCE73303}" type="presOf" srcId="{7033D994-ABC5-4F45-AD5A-CF0F4AF5F801}" destId="{9E4DA2B3-CCD4-4996-A8E6-311C9241688D}" srcOrd="0" destOrd="1" presId="urn:microsoft.com/office/officeart/2005/8/layout/hProcess6"/>
    <dgm:cxn modelId="{67408A85-2A82-4D57-BD78-3B938A7A5FCC}" type="presOf" srcId="{900B1F09-7B7E-4BDA-8D2B-6E6F50E9E0F4}" destId="{F26C1057-5BF8-401E-AD21-E36CAF6AE9F5}" srcOrd="0" destOrd="0" presId="urn:microsoft.com/office/officeart/2005/8/layout/hProcess6"/>
    <dgm:cxn modelId="{E088EF85-C324-46BD-B4B4-A2B21B82A9D0}" type="presOf" srcId="{0B03FFFC-2F6F-4B93-99C2-97105F97483C}" destId="{553F3463-C1A9-4851-9E17-6D7895D31A22}" srcOrd="0" destOrd="0" presId="urn:microsoft.com/office/officeart/2005/8/layout/hProcess6"/>
    <dgm:cxn modelId="{2AB10A8F-B8B3-4B42-B8CF-811B0E5C7531}" type="presOf" srcId="{CF9DDF8E-5C39-49EA-A4FF-182FC7F14B84}" destId="{E4A7B095-5B18-434F-BC52-DDBF025F7A38}" srcOrd="0" destOrd="0" presId="urn:microsoft.com/office/officeart/2005/8/layout/hProcess6"/>
    <dgm:cxn modelId="{817F1A92-343C-4FB1-A9FE-C6D0897AA8EC}" type="presOf" srcId="{34FE0DCD-E5A5-476F-BB06-F1D070E8B602}" destId="{E373DE7D-10D3-49B2-A7A0-1D2B75B46916}" srcOrd="1" destOrd="3" presId="urn:microsoft.com/office/officeart/2005/8/layout/hProcess6"/>
    <dgm:cxn modelId="{4923EC97-79F8-484A-8DDD-58F0D5BCA80E}" type="presOf" srcId="{8690C499-FF93-4396-8EA0-C75838034A18}" destId="{F26C1057-5BF8-401E-AD21-E36CAF6AE9F5}" srcOrd="0" destOrd="1" presId="urn:microsoft.com/office/officeart/2005/8/layout/hProcess6"/>
    <dgm:cxn modelId="{4416459E-96F6-471E-B9B7-7650FE1CD4F1}" srcId="{E3FC12B9-53C4-48DC-BAFB-1493E5FBAF09}" destId="{7B3540B6-43DE-4D17-86CA-B3934D4CD46A}" srcOrd="2" destOrd="0" parTransId="{EE0A7F1A-0C52-445D-A4CD-E34F4637A45C}" sibTransId="{9225FF6D-B4DD-48FE-B372-99B2B350434D}"/>
    <dgm:cxn modelId="{D487B0A5-DA65-474C-9C84-817F3E2D20A7}" type="presOf" srcId="{C5D26F00-CF83-4ED7-B0A9-9ED2A28427B6}" destId="{9E4DA2B3-CCD4-4996-A8E6-311C9241688D}" srcOrd="0" destOrd="2" presId="urn:microsoft.com/office/officeart/2005/8/layout/hProcess6"/>
    <dgm:cxn modelId="{CA7BA5AE-80AD-4569-B6C1-3AAD47AA560B}" type="presOf" srcId="{CBE4DE7E-9A21-4678-B3B4-C0E8E00D68D9}" destId="{DC6830FE-415D-459B-AB70-633AD6FF8B61}" srcOrd="1" destOrd="0" presId="urn:microsoft.com/office/officeart/2005/8/layout/hProcess6"/>
    <dgm:cxn modelId="{75614CC3-2300-41A7-9962-BC9A6923CF47}" srcId="{0B03FFFC-2F6F-4B93-99C2-97105F97483C}" destId="{CF9DDF8E-5C39-49EA-A4FF-182FC7F14B84}" srcOrd="0" destOrd="0" parTransId="{3F885CBB-3F7C-4E57-92AE-261DDA08DA4D}" sibTransId="{5FF233CD-B28C-492A-84DD-0826BA5F1D8A}"/>
    <dgm:cxn modelId="{40F0C1CA-3F39-4DAB-BFC0-CE78B748ADB4}" type="presOf" srcId="{7B3540B6-43DE-4D17-86CA-B3934D4CD46A}" destId="{E373DE7D-10D3-49B2-A7A0-1D2B75B46916}" srcOrd="1" destOrd="2" presId="urn:microsoft.com/office/officeart/2005/8/layout/hProcess6"/>
    <dgm:cxn modelId="{901DA7DF-E7D1-49C5-B351-5E6AE3869B1C}" type="presOf" srcId="{900B1F09-7B7E-4BDA-8D2B-6E6F50E9E0F4}" destId="{E373DE7D-10D3-49B2-A7A0-1D2B75B46916}" srcOrd="1" destOrd="0" presId="urn:microsoft.com/office/officeart/2005/8/layout/hProcess6"/>
    <dgm:cxn modelId="{B89358E3-E8C8-4E82-A852-FCF52C8BCFA5}" srcId="{E3FC12B9-53C4-48DC-BAFB-1493E5FBAF09}" destId="{900B1F09-7B7E-4BDA-8D2B-6E6F50E9E0F4}" srcOrd="0" destOrd="0" parTransId="{FA92D298-527F-44BC-B5FA-F4087A734658}" sibTransId="{A21BAD3A-97BA-4440-9104-9110D81096D7}"/>
    <dgm:cxn modelId="{B290F8E6-11BA-4971-A6B1-91BF05F5A616}" srcId="{0B03FFFC-2F6F-4B93-99C2-97105F97483C}" destId="{E3FC12B9-53C4-48DC-BAFB-1493E5FBAF09}" srcOrd="1" destOrd="0" parTransId="{70DCBE89-9296-4A1A-BCC9-F06AC3093C16}" sibTransId="{094516F4-BDC7-421F-8571-CECFC1125CE2}"/>
    <dgm:cxn modelId="{EB67DCEA-5631-4D05-80A9-920A909539A1}" type="presOf" srcId="{7033D994-ABC5-4F45-AD5A-CF0F4AF5F801}" destId="{75D7AE07-944D-4982-8530-3F89A15DEE31}" srcOrd="1" destOrd="1" presId="urn:microsoft.com/office/officeart/2005/8/layout/hProcess6"/>
    <dgm:cxn modelId="{F482E5EE-990B-4422-961D-3CE740737CCD}" srcId="{CF9DDF8E-5C39-49EA-A4FF-182FC7F14B84}" destId="{CBE4DE7E-9A21-4678-B3B4-C0E8E00D68D9}" srcOrd="0" destOrd="0" parTransId="{B62BC16F-A36E-4067-9EF1-7A9F808C7C6A}" sibTransId="{3F0B6983-E089-4249-8F7B-C1F00399FA0D}"/>
    <dgm:cxn modelId="{88D0CBEF-6C4D-4E6A-AB7A-BFC1F3883050}" type="presOf" srcId="{0C344EA4-2177-41E6-93A0-DD7E90856B06}" destId="{DC6830FE-415D-459B-AB70-633AD6FF8B61}" srcOrd="1" destOrd="1" presId="urn:microsoft.com/office/officeart/2005/8/layout/hProcess6"/>
    <dgm:cxn modelId="{95BC8EF0-24BB-4852-BB55-440D94D3FEC8}" srcId="{2515BBCD-6D7A-4393-BFDC-752CBBA94A8E}" destId="{F4FC7B28-07ED-4BC6-9A5F-8A010ED8B052}" srcOrd="0" destOrd="0" parTransId="{B8F8E422-02CA-46F3-810B-A0702D96CE24}" sibTransId="{7E806E49-BC31-47C7-B34E-89BC705A3C3E}"/>
    <dgm:cxn modelId="{BA341FF3-B20B-43FB-8132-79E9ADA0ECF8}" srcId="{CF9DDF8E-5C39-49EA-A4FF-182FC7F14B84}" destId="{0C344EA4-2177-41E6-93A0-DD7E90856B06}" srcOrd="1" destOrd="0" parTransId="{DA571096-390D-4E3C-8A9E-0AD1EC10598C}" sibTransId="{C672AB29-D771-46E7-9BFA-61D6FAF87B8E}"/>
    <dgm:cxn modelId="{CFAEEDF8-208A-4CFB-AB17-E81F44855A8B}" type="presOf" srcId="{E3FC12B9-53C4-48DC-BAFB-1493E5FBAF09}" destId="{87D18F9F-1C46-41ED-8419-D765B5E3AB1E}" srcOrd="0" destOrd="0" presId="urn:microsoft.com/office/officeart/2005/8/layout/hProcess6"/>
    <dgm:cxn modelId="{4409B787-EDBC-4B2C-BBF0-1C8BA83932F6}" type="presParOf" srcId="{553F3463-C1A9-4851-9E17-6D7895D31A22}" destId="{0DD17E52-2DC6-49C3-8467-8E085B4CD29C}" srcOrd="0" destOrd="0" presId="urn:microsoft.com/office/officeart/2005/8/layout/hProcess6"/>
    <dgm:cxn modelId="{FCA68908-27DA-4D90-A530-D409AEDA8487}" type="presParOf" srcId="{0DD17E52-2DC6-49C3-8467-8E085B4CD29C}" destId="{74245D92-A3A0-4407-9D03-55B5B260F24E}" srcOrd="0" destOrd="0" presId="urn:microsoft.com/office/officeart/2005/8/layout/hProcess6"/>
    <dgm:cxn modelId="{A40B412C-DAC5-484F-99D4-9FF720EF86BD}" type="presParOf" srcId="{0DD17E52-2DC6-49C3-8467-8E085B4CD29C}" destId="{5959355C-F6A7-40DC-8454-6DCCAC9D00FF}" srcOrd="1" destOrd="0" presId="urn:microsoft.com/office/officeart/2005/8/layout/hProcess6"/>
    <dgm:cxn modelId="{920BE18D-F104-4CFC-A74D-B908DC6ECA1B}" type="presParOf" srcId="{0DD17E52-2DC6-49C3-8467-8E085B4CD29C}" destId="{DC6830FE-415D-459B-AB70-633AD6FF8B61}" srcOrd="2" destOrd="0" presId="urn:microsoft.com/office/officeart/2005/8/layout/hProcess6"/>
    <dgm:cxn modelId="{3DAC4E34-3C72-4503-BAF8-28B95EFA6C2E}" type="presParOf" srcId="{0DD17E52-2DC6-49C3-8467-8E085B4CD29C}" destId="{E4A7B095-5B18-434F-BC52-DDBF025F7A38}" srcOrd="3" destOrd="0" presId="urn:microsoft.com/office/officeart/2005/8/layout/hProcess6"/>
    <dgm:cxn modelId="{6745E3FE-63AC-4D71-B716-409CE41E35EC}" type="presParOf" srcId="{553F3463-C1A9-4851-9E17-6D7895D31A22}" destId="{857713B3-0C99-4167-86E7-CD37C9099784}" srcOrd="1" destOrd="0" presId="urn:microsoft.com/office/officeart/2005/8/layout/hProcess6"/>
    <dgm:cxn modelId="{D70C1FFE-5274-4DEF-9E2D-F8D8B722093D}" type="presParOf" srcId="{553F3463-C1A9-4851-9E17-6D7895D31A22}" destId="{0279D671-DB95-4E39-AD62-A7BCCD7438E3}" srcOrd="2" destOrd="0" presId="urn:microsoft.com/office/officeart/2005/8/layout/hProcess6"/>
    <dgm:cxn modelId="{CAE700F4-8137-49B1-B38F-04EB864E123C}" type="presParOf" srcId="{0279D671-DB95-4E39-AD62-A7BCCD7438E3}" destId="{CAFDCD28-268C-494B-9908-A09BFB5A910D}" srcOrd="0" destOrd="0" presId="urn:microsoft.com/office/officeart/2005/8/layout/hProcess6"/>
    <dgm:cxn modelId="{3F9940BD-E61B-4389-A305-D90B48519ECB}" type="presParOf" srcId="{0279D671-DB95-4E39-AD62-A7BCCD7438E3}" destId="{F26C1057-5BF8-401E-AD21-E36CAF6AE9F5}" srcOrd="1" destOrd="0" presId="urn:microsoft.com/office/officeart/2005/8/layout/hProcess6"/>
    <dgm:cxn modelId="{33B5C008-5214-4E62-B7EC-553D04EA982A}" type="presParOf" srcId="{0279D671-DB95-4E39-AD62-A7BCCD7438E3}" destId="{E373DE7D-10D3-49B2-A7A0-1D2B75B46916}" srcOrd="2" destOrd="0" presId="urn:microsoft.com/office/officeart/2005/8/layout/hProcess6"/>
    <dgm:cxn modelId="{1AB0110C-A064-4DF4-9D97-4B1A1F4F602E}" type="presParOf" srcId="{0279D671-DB95-4E39-AD62-A7BCCD7438E3}" destId="{87D18F9F-1C46-41ED-8419-D765B5E3AB1E}" srcOrd="3" destOrd="0" presId="urn:microsoft.com/office/officeart/2005/8/layout/hProcess6"/>
    <dgm:cxn modelId="{85903726-8044-415E-BEF7-37F0C0773B65}" type="presParOf" srcId="{553F3463-C1A9-4851-9E17-6D7895D31A22}" destId="{ED92AAB3-5245-4F11-8452-5AF0C086FE0F}" srcOrd="3" destOrd="0" presId="urn:microsoft.com/office/officeart/2005/8/layout/hProcess6"/>
    <dgm:cxn modelId="{2B11C93B-F382-46D8-A03F-561C4B6F8D69}" type="presParOf" srcId="{553F3463-C1A9-4851-9E17-6D7895D31A22}" destId="{C0604CFF-4C5D-4C56-B74C-64520D96E575}" srcOrd="4" destOrd="0" presId="urn:microsoft.com/office/officeart/2005/8/layout/hProcess6"/>
    <dgm:cxn modelId="{74171D0F-0B57-4D8F-B016-A2D2EA32F1B4}" type="presParOf" srcId="{C0604CFF-4C5D-4C56-B74C-64520D96E575}" destId="{D8AB0250-E545-4209-BCAE-7E6558476265}" srcOrd="0" destOrd="0" presId="urn:microsoft.com/office/officeart/2005/8/layout/hProcess6"/>
    <dgm:cxn modelId="{36532471-C443-4C3F-BE25-2CAD166CB62D}" type="presParOf" srcId="{C0604CFF-4C5D-4C56-B74C-64520D96E575}" destId="{9E4DA2B3-CCD4-4996-A8E6-311C9241688D}" srcOrd="1" destOrd="0" presId="urn:microsoft.com/office/officeart/2005/8/layout/hProcess6"/>
    <dgm:cxn modelId="{063933D4-012D-4B8E-8823-0BF736BD7220}" type="presParOf" srcId="{C0604CFF-4C5D-4C56-B74C-64520D96E575}" destId="{75D7AE07-944D-4982-8530-3F89A15DEE31}" srcOrd="2" destOrd="0" presId="urn:microsoft.com/office/officeart/2005/8/layout/hProcess6"/>
    <dgm:cxn modelId="{47D82729-6AC2-467F-A45C-F520DFEB9F9C}" type="presParOf" srcId="{C0604CFF-4C5D-4C56-B74C-64520D96E575}" destId="{4E1CCD87-B7CA-4164-9C11-31B42FD94CBF}" srcOrd="3" destOrd="0" presId="urn:microsoft.com/office/officeart/2005/8/layout/hProcess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9355C-F6A7-40DC-8454-6DCCAC9D00FF}">
      <dsp:nvSpPr>
        <dsp:cNvPr id="0" name=""/>
        <dsp:cNvSpPr/>
      </dsp:nvSpPr>
      <dsp:spPr>
        <a:xfrm>
          <a:off x="1281494" y="1617839"/>
          <a:ext cx="5087436" cy="2779679"/>
        </a:xfrm>
        <a:prstGeom prst="rightArrow">
          <a:avLst>
            <a:gd name="adj1" fmla="val 70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7780" rIns="35560" bIns="17780" numCol="1" spcCol="1270" anchor="ctr" anchorCtr="0">
          <a:noAutofit/>
        </a:bodyPr>
        <a:lstStyle/>
        <a:p>
          <a:pPr marL="285750" lvl="1" indent="-285750" algn="l" defTabSz="1244600">
            <a:lnSpc>
              <a:spcPct val="90000"/>
            </a:lnSpc>
            <a:spcBef>
              <a:spcPct val="0"/>
            </a:spcBef>
            <a:spcAft>
              <a:spcPct val="15000"/>
            </a:spcAft>
            <a:buChar char="•"/>
          </a:pPr>
          <a:r>
            <a:rPr lang="sk-SK" sz="2800" kern="1200" dirty="0"/>
            <a:t>2019-2023</a:t>
          </a:r>
        </a:p>
        <a:p>
          <a:pPr marL="285750" lvl="1" indent="-285750" algn="l" defTabSz="1244600">
            <a:lnSpc>
              <a:spcPct val="90000"/>
            </a:lnSpc>
            <a:spcBef>
              <a:spcPct val="0"/>
            </a:spcBef>
            <a:spcAft>
              <a:spcPct val="15000"/>
            </a:spcAft>
            <a:buChar char="•"/>
          </a:pPr>
          <a:r>
            <a:rPr lang="sk-SK" sz="2800" kern="1200" dirty="0" err="1"/>
            <a:t>Eurostat</a:t>
          </a:r>
          <a:endParaRPr lang="sk-SK" sz="2800" kern="1200" dirty="0"/>
        </a:p>
      </dsp:txBody>
      <dsp:txXfrm>
        <a:off x="2553353" y="2034791"/>
        <a:ext cx="2842689" cy="1945775"/>
      </dsp:txXfrm>
    </dsp:sp>
    <dsp:sp modelId="{E4A7B095-5B18-434F-BC52-DDBF025F7A38}">
      <dsp:nvSpPr>
        <dsp:cNvPr id="0" name=""/>
        <dsp:cNvSpPr/>
      </dsp:nvSpPr>
      <dsp:spPr>
        <a:xfrm>
          <a:off x="9635" y="1735819"/>
          <a:ext cx="2543718" cy="254371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sk-SK" sz="2400" b="1" kern="1200" dirty="0"/>
            <a:t>DATA</a:t>
          </a:r>
        </a:p>
      </dsp:txBody>
      <dsp:txXfrm>
        <a:off x="382154" y="2108338"/>
        <a:ext cx="1798680" cy="1798680"/>
      </dsp:txXfrm>
    </dsp:sp>
    <dsp:sp modelId="{F26C1057-5BF8-401E-AD21-E36CAF6AE9F5}">
      <dsp:nvSpPr>
        <dsp:cNvPr id="0" name=""/>
        <dsp:cNvSpPr/>
      </dsp:nvSpPr>
      <dsp:spPr>
        <a:xfrm>
          <a:off x="7958754" y="1353906"/>
          <a:ext cx="5087436" cy="3307545"/>
        </a:xfrm>
        <a:prstGeom prst="rightArrow">
          <a:avLst>
            <a:gd name="adj1" fmla="val 70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25400" bIns="12700" numCol="1" spcCol="1270" anchor="ctr" anchorCtr="0">
          <a:noAutofit/>
        </a:bodyPr>
        <a:lstStyle/>
        <a:p>
          <a:pPr marL="228600" lvl="1" indent="-228600" algn="l" defTabSz="889000">
            <a:lnSpc>
              <a:spcPct val="90000"/>
            </a:lnSpc>
            <a:spcBef>
              <a:spcPct val="0"/>
            </a:spcBef>
            <a:spcAft>
              <a:spcPct val="15000"/>
            </a:spcAft>
            <a:buChar char="•"/>
          </a:pPr>
          <a:r>
            <a:rPr lang="sk-SK" sz="2000" kern="1200" dirty="0"/>
            <a:t>Road </a:t>
          </a:r>
          <a:r>
            <a:rPr lang="sk-SK" sz="2000" kern="1200" dirty="0" err="1"/>
            <a:t>traffic</a:t>
          </a:r>
          <a:r>
            <a:rPr lang="sk-SK" sz="2000" kern="1200" dirty="0"/>
            <a:t> </a:t>
          </a:r>
          <a:r>
            <a:rPr lang="sk-SK" sz="2000" kern="1200" dirty="0" err="1"/>
            <a:t>fatalities</a:t>
          </a:r>
          <a:endParaRPr lang="sk-SK" sz="2000" kern="1200" dirty="0"/>
        </a:p>
        <a:p>
          <a:pPr marL="228600" lvl="1" indent="-228600" algn="l" defTabSz="889000">
            <a:lnSpc>
              <a:spcPct val="90000"/>
            </a:lnSpc>
            <a:spcBef>
              <a:spcPct val="0"/>
            </a:spcBef>
            <a:spcAft>
              <a:spcPct val="15000"/>
            </a:spcAft>
            <a:buChar char="•"/>
          </a:pPr>
          <a:r>
            <a:rPr lang="sk-SK" sz="2000" kern="1200" dirty="0"/>
            <a:t>PM 2.5- </a:t>
          </a:r>
          <a:r>
            <a:rPr lang="sk-SK" sz="2000" kern="1200" dirty="0" err="1"/>
            <a:t>related</a:t>
          </a:r>
          <a:r>
            <a:rPr lang="sk-SK" sz="2000" kern="1200" dirty="0"/>
            <a:t> </a:t>
          </a:r>
          <a:r>
            <a:rPr lang="sk-SK" sz="2000" kern="1200" dirty="0" err="1"/>
            <a:t>premature</a:t>
          </a:r>
          <a:r>
            <a:rPr lang="sk-SK" sz="2000" kern="1200" dirty="0"/>
            <a:t> </a:t>
          </a:r>
          <a:r>
            <a:rPr lang="sk-SK" sz="2000" kern="1200" dirty="0" err="1"/>
            <a:t>deaths</a:t>
          </a:r>
          <a:endParaRPr lang="sk-SK" sz="2000" kern="1200" dirty="0"/>
        </a:p>
        <a:p>
          <a:pPr marL="228600" lvl="1" indent="-228600" algn="l" defTabSz="889000">
            <a:lnSpc>
              <a:spcPct val="90000"/>
            </a:lnSpc>
            <a:spcBef>
              <a:spcPct val="0"/>
            </a:spcBef>
            <a:spcAft>
              <a:spcPct val="15000"/>
            </a:spcAft>
            <a:buChar char="•"/>
          </a:pPr>
          <a:r>
            <a:rPr lang="sk-SK" sz="2000" kern="1200" dirty="0" err="1"/>
            <a:t>Public</a:t>
          </a:r>
          <a:r>
            <a:rPr lang="sk-SK" sz="2000" kern="1200" dirty="0"/>
            <a:t> transport </a:t>
          </a:r>
          <a:r>
            <a:rPr lang="sk-SK" sz="2000" kern="1200" dirty="0" err="1"/>
            <a:t>usage</a:t>
          </a:r>
          <a:endParaRPr lang="sk-SK" sz="2000" kern="1200" dirty="0"/>
        </a:p>
        <a:p>
          <a:pPr marL="228600" lvl="1" indent="-228600" algn="l" defTabSz="889000">
            <a:lnSpc>
              <a:spcPct val="90000"/>
            </a:lnSpc>
            <a:spcBef>
              <a:spcPct val="0"/>
            </a:spcBef>
            <a:spcAft>
              <a:spcPct val="15000"/>
            </a:spcAft>
            <a:buChar char="•"/>
          </a:pPr>
          <a:r>
            <a:rPr lang="sk-SK" sz="2000" kern="1200" dirty="0" err="1"/>
            <a:t>Noise</a:t>
          </a:r>
          <a:r>
            <a:rPr lang="sk-SK" sz="2000" kern="1200" dirty="0"/>
            <a:t> </a:t>
          </a:r>
          <a:r>
            <a:rPr lang="sk-SK" sz="2000" kern="1200" dirty="0" err="1"/>
            <a:t>disturbance</a:t>
          </a:r>
          <a:endParaRPr lang="sk-SK" sz="2000" kern="1200" dirty="0"/>
        </a:p>
      </dsp:txBody>
      <dsp:txXfrm>
        <a:off x="9230613" y="1850038"/>
        <a:ext cx="2657936" cy="2315281"/>
      </dsp:txXfrm>
    </dsp:sp>
    <dsp:sp modelId="{87D18F9F-1C46-41ED-8419-D765B5E3AB1E}">
      <dsp:nvSpPr>
        <dsp:cNvPr id="0" name=""/>
        <dsp:cNvSpPr/>
      </dsp:nvSpPr>
      <dsp:spPr>
        <a:xfrm>
          <a:off x="6686895" y="1735819"/>
          <a:ext cx="2543718" cy="254371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sk-SK" sz="2400" b="1" kern="1200" dirty="0"/>
            <a:t>INDICATORS ANALYZED</a:t>
          </a:r>
        </a:p>
      </dsp:txBody>
      <dsp:txXfrm>
        <a:off x="7059414" y="2108338"/>
        <a:ext cx="1798680" cy="1798680"/>
      </dsp:txXfrm>
    </dsp:sp>
    <dsp:sp modelId="{9E4DA2B3-CCD4-4996-A8E6-311C9241688D}">
      <dsp:nvSpPr>
        <dsp:cNvPr id="0" name=""/>
        <dsp:cNvSpPr/>
      </dsp:nvSpPr>
      <dsp:spPr>
        <a:xfrm>
          <a:off x="14636014" y="1617839"/>
          <a:ext cx="5087436" cy="2779679"/>
        </a:xfrm>
        <a:prstGeom prst="rightArrow">
          <a:avLst>
            <a:gd name="adj1" fmla="val 70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25400" bIns="12700" numCol="1" spcCol="1270" anchor="ctr" anchorCtr="0">
          <a:noAutofit/>
        </a:bodyPr>
        <a:lstStyle/>
        <a:p>
          <a:pPr marL="228600" lvl="1" indent="-228600" algn="l" defTabSz="889000">
            <a:lnSpc>
              <a:spcPct val="90000"/>
            </a:lnSpc>
            <a:spcBef>
              <a:spcPct val="0"/>
            </a:spcBef>
            <a:spcAft>
              <a:spcPct val="15000"/>
            </a:spcAft>
            <a:buChar char="•"/>
          </a:pPr>
          <a:r>
            <a:rPr lang="sk-SK" sz="2000" kern="1200" dirty="0" err="1"/>
            <a:t>Desriptive</a:t>
          </a:r>
          <a:r>
            <a:rPr lang="sk-SK" sz="2000" kern="1200" dirty="0"/>
            <a:t> </a:t>
          </a:r>
          <a:r>
            <a:rPr lang="sk-SK" sz="2000" kern="1200" dirty="0" err="1"/>
            <a:t>statistics</a:t>
          </a:r>
          <a:r>
            <a:rPr lang="sk-SK" sz="2000" kern="1200" dirty="0"/>
            <a:t> &amp; </a:t>
          </a:r>
          <a:r>
            <a:rPr lang="sk-SK" sz="2000" kern="1200" dirty="0" err="1"/>
            <a:t>trends</a:t>
          </a:r>
          <a:endParaRPr lang="sk-SK" sz="2000" kern="1200" dirty="0"/>
        </a:p>
        <a:p>
          <a:pPr marL="228600" lvl="1" indent="-228600" algn="l" defTabSz="889000">
            <a:lnSpc>
              <a:spcPct val="90000"/>
            </a:lnSpc>
            <a:spcBef>
              <a:spcPct val="0"/>
            </a:spcBef>
            <a:spcAft>
              <a:spcPct val="15000"/>
            </a:spcAft>
            <a:buChar char="•"/>
          </a:pPr>
          <a:r>
            <a:rPr lang="sk-SK" sz="2000" kern="1200" dirty="0" err="1"/>
            <a:t>Graphs</a:t>
          </a:r>
          <a:r>
            <a:rPr lang="sk-SK" sz="2000" kern="1200" dirty="0"/>
            <a:t> and </a:t>
          </a:r>
          <a:r>
            <a:rPr lang="sk-SK" sz="2000" kern="1200" dirty="0" err="1"/>
            <a:t>tables</a:t>
          </a:r>
          <a:r>
            <a:rPr lang="sk-SK" sz="2000" kern="1200" dirty="0"/>
            <a:t> </a:t>
          </a:r>
          <a:r>
            <a:rPr lang="sk-SK" sz="2000" kern="1200" dirty="0" err="1"/>
            <a:t>for</a:t>
          </a:r>
          <a:r>
            <a:rPr lang="sk-SK" sz="2000" kern="1200" dirty="0"/>
            <a:t> </a:t>
          </a:r>
          <a:r>
            <a:rPr lang="sk-SK" sz="2000" kern="1200" dirty="0" err="1"/>
            <a:t>comparison</a:t>
          </a:r>
          <a:endParaRPr lang="sk-SK" sz="2000" kern="1200" dirty="0"/>
        </a:p>
        <a:p>
          <a:pPr marL="228600" lvl="1" indent="-228600" algn="l" defTabSz="889000">
            <a:lnSpc>
              <a:spcPct val="90000"/>
            </a:lnSpc>
            <a:spcBef>
              <a:spcPct val="0"/>
            </a:spcBef>
            <a:spcAft>
              <a:spcPct val="15000"/>
            </a:spcAft>
            <a:buChar char="•"/>
          </a:pPr>
          <a:r>
            <a:rPr lang="sk-SK" sz="2000" kern="1200" dirty="0" err="1"/>
            <a:t>Policy</a:t>
          </a:r>
          <a:r>
            <a:rPr lang="sk-SK" sz="2000" kern="1200" dirty="0"/>
            <a:t> </a:t>
          </a:r>
          <a:r>
            <a:rPr lang="sk-SK" sz="2000" kern="1200" dirty="0" err="1"/>
            <a:t>context</a:t>
          </a:r>
          <a:r>
            <a:rPr lang="sk-SK" sz="2000" kern="1200" dirty="0"/>
            <a:t> </a:t>
          </a:r>
          <a:r>
            <a:rPr lang="sk-SK" sz="2000" kern="1200" dirty="0" err="1"/>
            <a:t>interpretation</a:t>
          </a:r>
          <a:endParaRPr lang="sk-SK" sz="2000" kern="1200" dirty="0"/>
        </a:p>
      </dsp:txBody>
      <dsp:txXfrm>
        <a:off x="15907873" y="2034791"/>
        <a:ext cx="2842689" cy="1945775"/>
      </dsp:txXfrm>
    </dsp:sp>
    <dsp:sp modelId="{4E1CCD87-B7CA-4164-9C11-31B42FD94CBF}">
      <dsp:nvSpPr>
        <dsp:cNvPr id="0" name=""/>
        <dsp:cNvSpPr/>
      </dsp:nvSpPr>
      <dsp:spPr>
        <a:xfrm>
          <a:off x="13364155" y="1735819"/>
          <a:ext cx="2543718" cy="254371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sk-SK" sz="2400" b="1" kern="1200" dirty="0"/>
            <a:t>ANALYTICAL APPROACH</a:t>
          </a:r>
        </a:p>
      </dsp:txBody>
      <dsp:txXfrm>
        <a:off x="13736674" y="2108338"/>
        <a:ext cx="1798680" cy="179868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10. 4. 2025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10. 4. 2025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10. 4. 2025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10. 4. 2025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2.png"/><Relationship Id="rId7" Type="http://schemas.openxmlformats.org/officeDocument/2006/relationships/chart" Target="../charts/chart4.xml"/><Relationship Id="rId12"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hart" Target="../charts/chart3.xml"/><Relationship Id="rId11" Type="http://schemas.openxmlformats.org/officeDocument/2006/relationships/diagramColors" Target="../diagrams/colors1.xml"/><Relationship Id="rId5" Type="http://schemas.openxmlformats.org/officeDocument/2006/relationships/chart" Target="../charts/chart2.xml"/><Relationship Id="rId10" Type="http://schemas.openxmlformats.org/officeDocument/2006/relationships/diagramQuickStyle" Target="../diagrams/quickStyle1.xml"/><Relationship Id="rId4" Type="http://schemas.openxmlformats.org/officeDocument/2006/relationships/chart" Target="../charts/chart1.xml"/><Relationship Id="rId9"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7200" b="1" dirty="0">
                <a:solidFill>
                  <a:srgbClr val="002060"/>
                </a:solidFill>
                <a:latin typeface="Arial" panose="020B0604020202020204" pitchFamily="34" charset="0"/>
                <a:cs typeface="Arial" panose="020B0604020202020204" pitchFamily="34" charset="0"/>
              </a:rPr>
              <a:t>Comparative Analysis of Road Safety, Air Pollution, Public Transport and Noise Disturbance Policies in the V4 Countries</a:t>
            </a:r>
            <a:endParaRPr lang="sk-SK" sz="7200" b="1"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Sabina Janikovičová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Petra Partlová</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František Pollák</a:t>
            </a:r>
            <a:r>
              <a:rPr lang="sk-SK" sz="4500" baseline="30000" dirty="0">
                <a:solidFill>
                  <a:srgbClr val="002060"/>
                </a:solidFill>
                <a:latin typeface="Arial" panose="020B0604020202020204" pitchFamily="34" charset="0"/>
                <a:cs typeface="Arial" panose="020B0604020202020204" pitchFamily="34" charset="0"/>
              </a:rPr>
              <a:t>3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fontScale="925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Economics</a:t>
            </a:r>
            <a:r>
              <a:rPr lang="sk-SK" sz="3600" i="1" dirty="0">
                <a:solidFill>
                  <a:srgbClr val="002060"/>
                </a:solidFill>
                <a:latin typeface="Arial" panose="020B0604020202020204" pitchFamily="34" charset="0"/>
                <a:cs typeface="Arial" panose="020B0604020202020204" pitchFamily="34" charset="0"/>
              </a:rPr>
              <a:t> in Bratislava, Bratislava,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sk-SK" sz="3600" i="1" dirty="0" err="1">
                <a:solidFill>
                  <a:srgbClr val="002060"/>
                </a:solidFill>
                <a:latin typeface="Arial" panose="020B0604020202020204" pitchFamily="34" charset="0"/>
                <a:cs typeface="Arial" panose="020B0604020202020204" pitchFamily="34" charset="0"/>
              </a:rPr>
              <a:t>Intitute</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Technology</a:t>
            </a:r>
            <a:r>
              <a:rPr lang="sk-SK" sz="3600" i="1" dirty="0">
                <a:solidFill>
                  <a:srgbClr val="002060"/>
                </a:solidFill>
                <a:latin typeface="Arial" panose="020B0604020202020204" pitchFamily="34" charset="0"/>
                <a:cs typeface="Arial" panose="020B0604020202020204" pitchFamily="34" charset="0"/>
              </a:rPr>
              <a:t> and Business in České Budějovice, </a:t>
            </a:r>
            <a:r>
              <a:rPr lang="sk-SK" sz="3600" i="1" dirty="0" err="1">
                <a:solidFill>
                  <a:srgbClr val="002060"/>
                </a:solidFill>
                <a:latin typeface="Arial" panose="020B0604020202020204" pitchFamily="34" charset="0"/>
                <a:cs typeface="Arial" panose="020B0604020202020204" pitchFamily="34" charset="0"/>
              </a:rPr>
              <a:t>Czech</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3 </a:t>
            </a:r>
            <a:r>
              <a:rPr lang="sk-SK" sz="3600" i="1" dirty="0" err="1">
                <a:solidFill>
                  <a:srgbClr val="002060"/>
                </a:solidFill>
                <a:latin typeface="Arial" panose="020B0604020202020204" pitchFamily="34" charset="0"/>
                <a:cs typeface="Arial" panose="020B0604020202020204" pitchFamily="34" charset="0"/>
              </a:rPr>
              <a:t>Czech</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Univeristy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Life</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Sciences</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Prague</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Czech</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08456910"/>
              </p:ext>
            </p:extLst>
          </p:nvPr>
        </p:nvGraphicFramePr>
        <p:xfrm>
          <a:off x="1347570" y="7769152"/>
          <a:ext cx="29764038" cy="511723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sk-SK" sz="3500" dirty="0" err="1">
                          <a:solidFill>
                            <a:srgbClr val="002060"/>
                          </a:solidFill>
                          <a:latin typeface="Arial" panose="020B0604020202020204" pitchFamily="34" charset="0"/>
                          <a:cs typeface="Arial" panose="020B0604020202020204" pitchFamily="34" charset="0"/>
                        </a:rPr>
                        <a:t>Backround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information</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Market</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Context</a:t>
                      </a:r>
                      <a:endParaRPr lang="sk-SK" sz="3500" dirty="0">
                        <a:solidFill>
                          <a:srgbClr val="002060"/>
                        </a:solidFill>
                        <a:latin typeface="Arial" panose="020B0604020202020204" pitchFamily="34" charset="0"/>
                        <a:cs typeface="Arial" panose="020B0604020202020204" pitchFamily="34" charset="0"/>
                      </a:endParaRPr>
                    </a:p>
                    <a:p>
                      <a:r>
                        <a:rPr lang="en-US" sz="2400" dirty="0"/>
                        <a:t>Transport systems significantly influence urban environments across the Visegrad Four (V4) countries. While essential for mobility and economic growth, they contribute to negative externalities such as road traffic fatalities, air pollution (PM2.5), noise disturbance, and public health risks. With the European Green Deal and the Sustainable Development Goals (particularly SDG 11), there is growing pressure on V4 countries to transition toward safer and more sustainable urban mobility systems.</a:t>
                      </a:r>
                      <a:endParaRPr lang="sk-SK" sz="2400" dirty="0">
                        <a:solidFill>
                          <a:srgbClr val="002060"/>
                        </a:solidFill>
                        <a:latin typeface="Arial" panose="020B0604020202020204" pitchFamily="34" charset="0"/>
                        <a:cs typeface="Arial" panose="020B0604020202020204" pitchFamily="34" charset="0"/>
                      </a:endParaRPr>
                    </a:p>
                    <a:p>
                      <a:endParaRPr lang="sk-SK" sz="24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err="1">
                          <a:solidFill>
                            <a:srgbClr val="002060"/>
                          </a:solidFill>
                          <a:latin typeface="Arial" panose="020B0604020202020204" pitchFamily="34" charset="0"/>
                          <a:cs typeface="Arial" panose="020B0604020202020204" pitchFamily="34" charset="0"/>
                        </a:rPr>
                        <a:t>Problem</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Statement</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Stakeholders</a:t>
                      </a:r>
                      <a:endParaRPr lang="sk-SK" sz="3500" dirty="0">
                        <a:solidFill>
                          <a:srgbClr val="002060"/>
                        </a:solidFill>
                        <a:latin typeface="Arial" panose="020B0604020202020204" pitchFamily="34" charset="0"/>
                        <a:cs typeface="Arial" panose="020B0604020202020204" pitchFamily="34" charset="0"/>
                      </a:endParaRPr>
                    </a:p>
                    <a:p>
                      <a:r>
                        <a:rPr lang="en-US" sz="2400" dirty="0"/>
                        <a:t>Despite shared EU membership and similar regional challenges, V4 countries display substantial differences in transport-related indicators. It remains unclear why some countries achieve lower road fatality rates or better public transport usage than others with comparable infrastructure investments. Key stakeholders—including policymakers, urban planners, environmental agencies, and public transport authorities—require evidence-based insights to develop targeted, effective transport strategies.</a:t>
                      </a:r>
                      <a:endParaRPr lang="sk-SK" sz="24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dirty="0" err="1">
                          <a:solidFill>
                            <a:srgbClr val="002060"/>
                          </a:solidFill>
                          <a:latin typeface="Arial" panose="020B0604020202020204" pitchFamily="34" charset="0"/>
                          <a:cs typeface="Arial" panose="020B0604020202020204" pitchFamily="34" charset="0"/>
                        </a:rPr>
                        <a:t>Research</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Objectives</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Expected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Impact</a:t>
                      </a:r>
                      <a:endParaRPr lang="sk-SK" sz="3500" dirty="0">
                        <a:solidFill>
                          <a:srgbClr val="002060"/>
                        </a:solidFill>
                        <a:latin typeface="Arial" panose="020B0604020202020204" pitchFamily="34" charset="0"/>
                        <a:cs typeface="Arial" panose="020B0604020202020204" pitchFamily="34" charset="0"/>
                      </a:endParaRPr>
                    </a:p>
                    <a:p>
                      <a:r>
                        <a:rPr lang="en-US" sz="2400" dirty="0"/>
                        <a:t>The objective of this study is to conduct a comparative analysis of four key indicators—road traffic fatalities, PM2.5-related mortality, public transport usage, and noise disturbance—across Slovakia, Czechia, Hungary, and Poland between 2015 and 2023. The expected impact is to identify gaps and strengths in national transport policies and to provide recommendations that support more sustainable, equitable, and health-oriented mobility across the V4 region.</a:t>
                      </a:r>
                      <a:endParaRPr lang="sk-SK" sz="24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4075783608"/>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751545127"/>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841760175"/>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682523396"/>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marL="0" marR="0" lvl="0" indent="0" algn="ctr" defTabSz="3239902" rtl="0" eaLnBrk="1" fontAlgn="auto" latinLnBrk="0" hangingPunct="1">
                        <a:lnSpc>
                          <a:spcPct val="100000"/>
                        </a:lnSpc>
                        <a:spcBef>
                          <a:spcPts val="0"/>
                        </a:spcBef>
                        <a:spcAft>
                          <a:spcPts val="0"/>
                        </a:spcAft>
                        <a:buClrTx/>
                        <a:buSzTx/>
                        <a:buFontTx/>
                        <a:buNone/>
                        <a:tabLst/>
                        <a:defRPr/>
                      </a:pPr>
                      <a:endParaRPr lang="sk-SK" sz="3200" kern="1200" dirty="0">
                        <a:solidFill>
                          <a:schemeClr val="dk1"/>
                        </a:solidFill>
                        <a:effectLst/>
                        <a:latin typeface="+mn-lt"/>
                        <a:ea typeface="+mn-ea"/>
                        <a:cs typeface="+mn-cs"/>
                      </a:endParaRPr>
                    </a:p>
                    <a:p>
                      <a:pPr marL="0" marR="0" lvl="0" indent="0" algn="ctr" defTabSz="3239902" rtl="0" eaLnBrk="1" fontAlgn="auto" latinLnBrk="0" hangingPunct="1">
                        <a:lnSpc>
                          <a:spcPct val="100000"/>
                        </a:lnSpc>
                        <a:spcBef>
                          <a:spcPts val="0"/>
                        </a:spcBef>
                        <a:spcAft>
                          <a:spcPts val="0"/>
                        </a:spcAft>
                        <a:buClrTx/>
                        <a:buSzTx/>
                        <a:buFontTx/>
                        <a:buNone/>
                        <a:tabLst/>
                        <a:defRPr/>
                      </a:pPr>
                      <a:endParaRPr lang="sk-SK" sz="3200" kern="1200" dirty="0">
                        <a:solidFill>
                          <a:schemeClr val="dk1"/>
                        </a:solidFill>
                        <a:effectLst/>
                        <a:latin typeface="+mn-lt"/>
                        <a:ea typeface="+mn-ea"/>
                        <a:cs typeface="+mn-cs"/>
                      </a:endParaRP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kern="1200" dirty="0">
                          <a:solidFill>
                            <a:schemeClr val="dk1"/>
                          </a:solidFill>
                          <a:effectLst/>
                          <a:latin typeface="+mn-lt"/>
                          <a:ea typeface="+mn-ea"/>
                          <a:cs typeface="+mn-cs"/>
                        </a:rPr>
                        <a:t>This article is one of the partial outputs of the currently implemented research grant VEGA no. 1/0110/24 &amp; project of University of Economics in Bratislava no. I-25-105-00.</a:t>
                      </a:r>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graphicFrame>
        <p:nvGraphicFramePr>
          <p:cNvPr id="15" name="Graf 14">
            <a:extLst>
              <a:ext uri="{FF2B5EF4-FFF2-40B4-BE49-F238E27FC236}">
                <a16:creationId xmlns:a16="http://schemas.microsoft.com/office/drawing/2014/main" id="{284D41F8-6FAF-A32D-5F13-4F5CE143A1DD}"/>
              </a:ext>
            </a:extLst>
          </p:cNvPr>
          <p:cNvGraphicFramePr/>
          <p:nvPr>
            <p:extLst>
              <p:ext uri="{D42A27DB-BD31-4B8C-83A1-F6EECF244321}">
                <p14:modId xmlns:p14="http://schemas.microsoft.com/office/powerpoint/2010/main" val="3278774765"/>
              </p:ext>
            </p:extLst>
          </p:nvPr>
        </p:nvGraphicFramePr>
        <p:xfrm>
          <a:off x="1509627" y="19390537"/>
          <a:ext cx="6355773" cy="46590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Graf 15">
            <a:extLst>
              <a:ext uri="{FF2B5EF4-FFF2-40B4-BE49-F238E27FC236}">
                <a16:creationId xmlns:a16="http://schemas.microsoft.com/office/drawing/2014/main" id="{CCC5E99D-3023-49AC-1DCD-A28B32C1D07B}"/>
              </a:ext>
            </a:extLst>
          </p:cNvPr>
          <p:cNvGraphicFramePr/>
          <p:nvPr>
            <p:extLst>
              <p:ext uri="{D42A27DB-BD31-4B8C-83A1-F6EECF244321}">
                <p14:modId xmlns:p14="http://schemas.microsoft.com/office/powerpoint/2010/main" val="3705305584"/>
              </p:ext>
            </p:extLst>
          </p:nvPr>
        </p:nvGraphicFramePr>
        <p:xfrm>
          <a:off x="8990251" y="19390537"/>
          <a:ext cx="6355108" cy="46590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Graf 21">
            <a:extLst>
              <a:ext uri="{FF2B5EF4-FFF2-40B4-BE49-F238E27FC236}">
                <a16:creationId xmlns:a16="http://schemas.microsoft.com/office/drawing/2014/main" id="{1167B134-7AC9-19F1-0CFB-0320703A50D0}"/>
              </a:ext>
            </a:extLst>
          </p:cNvPr>
          <p:cNvGraphicFramePr/>
          <p:nvPr>
            <p:extLst>
              <p:ext uri="{D42A27DB-BD31-4B8C-83A1-F6EECF244321}">
                <p14:modId xmlns:p14="http://schemas.microsoft.com/office/powerpoint/2010/main" val="2538925102"/>
              </p:ext>
            </p:extLst>
          </p:nvPr>
        </p:nvGraphicFramePr>
        <p:xfrm>
          <a:off x="16076708" y="19390537"/>
          <a:ext cx="6355107" cy="465905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3" name="Graf 22">
            <a:extLst>
              <a:ext uri="{FF2B5EF4-FFF2-40B4-BE49-F238E27FC236}">
                <a16:creationId xmlns:a16="http://schemas.microsoft.com/office/drawing/2014/main" id="{A4D2FA78-5717-6C11-2A1B-D68FB404C163}"/>
              </a:ext>
            </a:extLst>
          </p:cNvPr>
          <p:cNvGraphicFramePr/>
          <p:nvPr>
            <p:extLst>
              <p:ext uri="{D42A27DB-BD31-4B8C-83A1-F6EECF244321}">
                <p14:modId xmlns:p14="http://schemas.microsoft.com/office/powerpoint/2010/main" val="875758852"/>
              </p:ext>
            </p:extLst>
          </p:nvPr>
        </p:nvGraphicFramePr>
        <p:xfrm>
          <a:off x="23711988" y="19390537"/>
          <a:ext cx="6355107" cy="4659052"/>
        </p:xfrm>
        <a:graphic>
          <a:graphicData uri="http://schemas.openxmlformats.org/drawingml/2006/chart">
            <c:chart xmlns:c="http://schemas.openxmlformats.org/drawingml/2006/chart" xmlns:r="http://schemas.openxmlformats.org/officeDocument/2006/relationships" r:id="rId7"/>
          </a:graphicData>
        </a:graphic>
      </p:graphicFrame>
      <p:sp>
        <p:nvSpPr>
          <p:cNvPr id="24" name="BlokTextu 23">
            <a:extLst>
              <a:ext uri="{FF2B5EF4-FFF2-40B4-BE49-F238E27FC236}">
                <a16:creationId xmlns:a16="http://schemas.microsoft.com/office/drawing/2014/main" id="{B04B87B3-0948-D0A7-0914-B17C07B746BC}"/>
              </a:ext>
            </a:extLst>
          </p:cNvPr>
          <p:cNvSpPr txBox="1"/>
          <p:nvPr/>
        </p:nvSpPr>
        <p:spPr>
          <a:xfrm>
            <a:off x="2108201" y="24601530"/>
            <a:ext cx="6092138" cy="5078313"/>
          </a:xfrm>
          <a:prstGeom prst="rect">
            <a:avLst/>
          </a:prstGeom>
          <a:noFill/>
          <a:ln>
            <a:noFill/>
          </a:ln>
        </p:spPr>
        <p:txBody>
          <a:bodyPr wrap="square" rtlCol="0">
            <a:spAutoFit/>
          </a:bodyPr>
          <a:lstStyle/>
          <a:p>
            <a:pPr>
              <a:buNone/>
            </a:pPr>
            <a:r>
              <a:rPr lang="en-US" sz="3600" b="1" dirty="0"/>
              <a:t>ROAD TRAFFIC FATALITIES</a:t>
            </a:r>
            <a:endParaRPr lang="en-US" sz="3600" dirty="0"/>
          </a:p>
          <a:p>
            <a:pPr>
              <a:buFont typeface="Arial" panose="020B0604020202020204" pitchFamily="34" charset="0"/>
              <a:buChar char="•"/>
            </a:pPr>
            <a:r>
              <a:rPr lang="en-US" sz="3200" dirty="0"/>
              <a:t>All V4 countries showed a decline in fatalities (2015–2022).</a:t>
            </a:r>
          </a:p>
          <a:p>
            <a:pPr>
              <a:buFont typeface="Arial" panose="020B0604020202020204" pitchFamily="34" charset="0"/>
              <a:buChar char="•"/>
            </a:pPr>
            <a:r>
              <a:rPr lang="en-US" sz="3200" dirty="0"/>
              <a:t>Czechia had the lowest fatality rate (4.9 in 2022), linked to ITS adoption and strict speed control.</a:t>
            </a:r>
          </a:p>
          <a:p>
            <a:pPr>
              <a:buFont typeface="Arial" panose="020B0604020202020204" pitchFamily="34" charset="0"/>
              <a:buChar char="•"/>
            </a:pPr>
            <a:r>
              <a:rPr lang="en-US" sz="3200" dirty="0"/>
              <a:t>Poland had the highest rate in 2015 but showed significant improvement by 2022.</a:t>
            </a:r>
          </a:p>
        </p:txBody>
      </p:sp>
      <p:sp>
        <p:nvSpPr>
          <p:cNvPr id="25" name="BlokTextu 24">
            <a:extLst>
              <a:ext uri="{FF2B5EF4-FFF2-40B4-BE49-F238E27FC236}">
                <a16:creationId xmlns:a16="http://schemas.microsoft.com/office/drawing/2014/main" id="{0E185754-B613-F20E-BAD2-7B93D651C964}"/>
              </a:ext>
            </a:extLst>
          </p:cNvPr>
          <p:cNvSpPr txBox="1"/>
          <p:nvPr/>
        </p:nvSpPr>
        <p:spPr>
          <a:xfrm>
            <a:off x="9253221" y="24601530"/>
            <a:ext cx="6092138" cy="4154984"/>
          </a:xfrm>
          <a:prstGeom prst="rect">
            <a:avLst/>
          </a:prstGeom>
          <a:noFill/>
          <a:ln>
            <a:noFill/>
          </a:ln>
        </p:spPr>
        <p:txBody>
          <a:bodyPr wrap="square" rtlCol="0">
            <a:spAutoFit/>
          </a:bodyPr>
          <a:lstStyle/>
          <a:p>
            <a:pPr>
              <a:buNone/>
            </a:pPr>
            <a:r>
              <a:rPr lang="en-US" sz="3600" b="1" dirty="0"/>
              <a:t>PM2.5-RELATED PREMATURE DEATHS</a:t>
            </a:r>
          </a:p>
          <a:p>
            <a:pPr>
              <a:buFont typeface="Arial" panose="020B0604020202020204" pitchFamily="34" charset="0"/>
              <a:buChar char="•"/>
            </a:pPr>
            <a:r>
              <a:rPr lang="en-US" sz="3200" dirty="0"/>
              <a:t>Poland had the highest mortality, with over 47,000 premature deaths in 2021.</a:t>
            </a:r>
          </a:p>
          <a:p>
            <a:pPr>
              <a:buFont typeface="Arial" panose="020B0604020202020204" pitchFamily="34" charset="0"/>
              <a:buChar char="•"/>
            </a:pPr>
            <a:r>
              <a:rPr lang="en-US" sz="3200" dirty="0"/>
              <a:t>Slovakia recorded the lowest figures, reflecting less industrial activity and cleaner energy use.</a:t>
            </a:r>
          </a:p>
        </p:txBody>
      </p:sp>
      <p:sp>
        <p:nvSpPr>
          <p:cNvPr id="26" name="BlokTextu 25">
            <a:extLst>
              <a:ext uri="{FF2B5EF4-FFF2-40B4-BE49-F238E27FC236}">
                <a16:creationId xmlns:a16="http://schemas.microsoft.com/office/drawing/2014/main" id="{A1289C79-2DE5-920A-28BB-3077164ABF43}"/>
              </a:ext>
            </a:extLst>
          </p:cNvPr>
          <p:cNvSpPr txBox="1"/>
          <p:nvPr/>
        </p:nvSpPr>
        <p:spPr>
          <a:xfrm>
            <a:off x="16777867" y="24601530"/>
            <a:ext cx="6092138" cy="5078313"/>
          </a:xfrm>
          <a:prstGeom prst="rect">
            <a:avLst/>
          </a:prstGeom>
          <a:noFill/>
          <a:ln>
            <a:noFill/>
          </a:ln>
        </p:spPr>
        <p:txBody>
          <a:bodyPr wrap="square" rtlCol="0">
            <a:spAutoFit/>
          </a:bodyPr>
          <a:lstStyle/>
          <a:p>
            <a:pPr>
              <a:buNone/>
            </a:pPr>
            <a:r>
              <a:rPr lang="en-US" sz="3600" b="1" dirty="0"/>
              <a:t>PUBLIC TRANSPORT USAGE</a:t>
            </a:r>
            <a:endParaRPr lang="en-US" sz="3600" dirty="0"/>
          </a:p>
          <a:p>
            <a:pPr>
              <a:buFont typeface="Arial" panose="020B0604020202020204" pitchFamily="34" charset="0"/>
              <a:buChar char="•"/>
            </a:pPr>
            <a:r>
              <a:rPr lang="en-US" sz="3200" dirty="0"/>
              <a:t>A sharp decline across all countries during the COVID-19 period (2020–2021).</a:t>
            </a:r>
          </a:p>
          <a:p>
            <a:pPr>
              <a:buFont typeface="Arial" panose="020B0604020202020204" pitchFamily="34" charset="0"/>
              <a:buChar char="•"/>
            </a:pPr>
            <a:r>
              <a:rPr lang="en-US" sz="3200" dirty="0"/>
              <a:t>Hungary had the highest usage in 2015 but dropped to 13.8% in 2021.</a:t>
            </a:r>
          </a:p>
          <a:p>
            <a:pPr>
              <a:buFont typeface="Arial" panose="020B0604020202020204" pitchFamily="34" charset="0"/>
              <a:buChar char="•"/>
            </a:pPr>
            <a:r>
              <a:rPr lang="en-US" sz="3200" dirty="0"/>
              <a:t>Slovakia showed a rebound to 21% in 2022, likely due to modernization and integration.</a:t>
            </a:r>
          </a:p>
        </p:txBody>
      </p:sp>
      <p:sp>
        <p:nvSpPr>
          <p:cNvPr id="27" name="BlokTextu 26">
            <a:extLst>
              <a:ext uri="{FF2B5EF4-FFF2-40B4-BE49-F238E27FC236}">
                <a16:creationId xmlns:a16="http://schemas.microsoft.com/office/drawing/2014/main" id="{11C0C65D-DDCB-1C3C-4831-87792F6104C7}"/>
              </a:ext>
            </a:extLst>
          </p:cNvPr>
          <p:cNvSpPr txBox="1"/>
          <p:nvPr/>
        </p:nvSpPr>
        <p:spPr>
          <a:xfrm>
            <a:off x="23711988" y="24601530"/>
            <a:ext cx="6845369" cy="5078313"/>
          </a:xfrm>
          <a:prstGeom prst="rect">
            <a:avLst/>
          </a:prstGeom>
          <a:noFill/>
          <a:ln>
            <a:noFill/>
          </a:ln>
        </p:spPr>
        <p:txBody>
          <a:bodyPr wrap="square" rtlCol="0">
            <a:spAutoFit/>
          </a:bodyPr>
          <a:lstStyle/>
          <a:p>
            <a:pPr>
              <a:buNone/>
            </a:pPr>
            <a:r>
              <a:rPr lang="en-US" sz="3600" b="1" dirty="0"/>
              <a:t>NOISE DISTURBANCE</a:t>
            </a:r>
            <a:endParaRPr lang="en-US" sz="3600" dirty="0"/>
          </a:p>
          <a:p>
            <a:pPr>
              <a:buFont typeface="Arial" panose="020B0604020202020204" pitchFamily="34" charset="0"/>
              <a:buChar char="•"/>
            </a:pPr>
            <a:r>
              <a:rPr lang="en-US" sz="3200" dirty="0"/>
              <a:t>Slovakia and Hungary showed steady improvement (Slovakia: from 12.8% in 2015 to 8.6% in 2023).</a:t>
            </a:r>
          </a:p>
          <a:p>
            <a:pPr>
              <a:buFont typeface="Arial" panose="020B0604020202020204" pitchFamily="34" charset="0"/>
              <a:buChar char="•"/>
            </a:pPr>
            <a:r>
              <a:rPr lang="en-US" sz="3200" dirty="0"/>
              <a:t>Czechia experienced an increase in noise complaints, potentially linked to urbanization and traffic.</a:t>
            </a:r>
          </a:p>
          <a:p>
            <a:pPr>
              <a:buFont typeface="Arial" panose="020B0604020202020204" pitchFamily="34" charset="0"/>
              <a:buChar char="•"/>
            </a:pPr>
            <a:r>
              <a:rPr lang="en-US" sz="3200" dirty="0"/>
              <a:t>Poland showed a decline, possibly due to infrastructure upgrades and urban noise management.</a:t>
            </a:r>
          </a:p>
        </p:txBody>
      </p:sp>
      <p:graphicFrame>
        <p:nvGraphicFramePr>
          <p:cNvPr id="28" name="Diagram 27">
            <a:extLst>
              <a:ext uri="{FF2B5EF4-FFF2-40B4-BE49-F238E27FC236}">
                <a16:creationId xmlns:a16="http://schemas.microsoft.com/office/drawing/2014/main" id="{0D332A43-7182-FC9E-BF7A-AB49C76EE4EA}"/>
              </a:ext>
            </a:extLst>
          </p:cNvPr>
          <p:cNvGraphicFramePr/>
          <p:nvPr>
            <p:extLst>
              <p:ext uri="{D42A27DB-BD31-4B8C-83A1-F6EECF244321}">
                <p14:modId xmlns:p14="http://schemas.microsoft.com/office/powerpoint/2010/main" val="3732590572"/>
              </p:ext>
            </p:extLst>
          </p:nvPr>
        </p:nvGraphicFramePr>
        <p:xfrm>
          <a:off x="6911324" y="12617515"/>
          <a:ext cx="19733086" cy="601535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9" name="BlokTextu 28">
            <a:extLst>
              <a:ext uri="{FF2B5EF4-FFF2-40B4-BE49-F238E27FC236}">
                <a16:creationId xmlns:a16="http://schemas.microsoft.com/office/drawing/2014/main" id="{AF72CC08-3F57-01D1-7BA1-14C0FAB20B84}"/>
              </a:ext>
            </a:extLst>
          </p:cNvPr>
          <p:cNvSpPr txBox="1"/>
          <p:nvPr/>
        </p:nvSpPr>
        <p:spPr>
          <a:xfrm>
            <a:off x="2161525" y="32043730"/>
            <a:ext cx="8925576" cy="5570756"/>
          </a:xfrm>
          <a:prstGeom prst="rect">
            <a:avLst/>
          </a:prstGeom>
          <a:noFill/>
          <a:ln>
            <a:noFill/>
          </a:ln>
        </p:spPr>
        <p:txBody>
          <a:bodyPr wrap="square" rtlCol="0">
            <a:spAutoFit/>
          </a:bodyPr>
          <a:lstStyle/>
          <a:p>
            <a:pPr>
              <a:buNone/>
            </a:pPr>
            <a:r>
              <a:rPr lang="sk-SK" sz="3600" b="1" dirty="0"/>
              <a:t>CONCLUSIONS</a:t>
            </a:r>
            <a:endParaRPr lang="en-US" sz="3600" dirty="0"/>
          </a:p>
          <a:p>
            <a:pPr>
              <a:buFont typeface="Arial" panose="020B0604020202020204" pitchFamily="34" charset="0"/>
              <a:buChar char="•"/>
            </a:pPr>
            <a:r>
              <a:rPr lang="en-US" sz="3200" dirty="0"/>
              <a:t>V4 countries show mixed progress in achieving SDG 11 transport-related targets.</a:t>
            </a:r>
          </a:p>
          <a:p>
            <a:pPr>
              <a:buFont typeface="Arial" panose="020B0604020202020204" pitchFamily="34" charset="0"/>
              <a:buChar char="•"/>
            </a:pPr>
            <a:r>
              <a:rPr lang="en-US" sz="3200" dirty="0"/>
              <a:t>Road safety has improved significantly in Czechia and Poland.</a:t>
            </a:r>
          </a:p>
          <a:p>
            <a:pPr>
              <a:buFont typeface="Arial" panose="020B0604020202020204" pitchFamily="34" charset="0"/>
              <a:buChar char="•"/>
            </a:pPr>
            <a:r>
              <a:rPr lang="en-US" sz="3200" dirty="0"/>
              <a:t>Air quality remains a major issue, especially in Poland.</a:t>
            </a:r>
          </a:p>
          <a:p>
            <a:pPr>
              <a:buFont typeface="Arial" panose="020B0604020202020204" pitchFamily="34" charset="0"/>
              <a:buChar char="•"/>
            </a:pPr>
            <a:r>
              <a:rPr lang="en-US" sz="3200" dirty="0"/>
              <a:t>Public transport usage dropped during COVID-19 but is slowly recovering.</a:t>
            </a:r>
          </a:p>
          <a:p>
            <a:pPr>
              <a:buFont typeface="Arial" panose="020B0604020202020204" pitchFamily="34" charset="0"/>
              <a:buChar char="•"/>
            </a:pPr>
            <a:r>
              <a:rPr lang="en-US" sz="3200" dirty="0"/>
              <a:t>Noise disturbance is declining in most countries, but urban areas face persistent challenges.</a:t>
            </a:r>
          </a:p>
        </p:txBody>
      </p:sp>
      <p:sp>
        <p:nvSpPr>
          <p:cNvPr id="30" name="BlokTextu 29">
            <a:extLst>
              <a:ext uri="{FF2B5EF4-FFF2-40B4-BE49-F238E27FC236}">
                <a16:creationId xmlns:a16="http://schemas.microsoft.com/office/drawing/2014/main" id="{4790AD3D-20A3-4A26-A137-99B9105EEAD6}"/>
              </a:ext>
            </a:extLst>
          </p:cNvPr>
          <p:cNvSpPr txBox="1"/>
          <p:nvPr/>
        </p:nvSpPr>
        <p:spPr>
          <a:xfrm>
            <a:off x="13301333" y="32043730"/>
            <a:ext cx="16936430" cy="5570756"/>
          </a:xfrm>
          <a:prstGeom prst="rect">
            <a:avLst/>
          </a:prstGeom>
          <a:noFill/>
          <a:ln>
            <a:noFill/>
          </a:ln>
        </p:spPr>
        <p:txBody>
          <a:bodyPr wrap="square" rtlCol="0">
            <a:spAutoFit/>
          </a:bodyPr>
          <a:lstStyle/>
          <a:p>
            <a:pPr algn="r">
              <a:buNone/>
            </a:pPr>
            <a:r>
              <a:rPr lang="en-US" sz="3600" b="1" dirty="0"/>
              <a:t>IMPLEMENTATION PATH</a:t>
            </a:r>
            <a:endParaRPr lang="en-US" sz="3600" dirty="0"/>
          </a:p>
          <a:p>
            <a:pPr algn="r">
              <a:buFont typeface="+mj-lt"/>
              <a:buAutoNum type="arabicPeriod"/>
            </a:pPr>
            <a:r>
              <a:rPr lang="en-US" sz="3200" i="1" dirty="0"/>
              <a:t>Targeted Investment</a:t>
            </a:r>
            <a:br>
              <a:rPr lang="en-US" sz="3200" dirty="0"/>
            </a:br>
            <a:r>
              <a:rPr lang="en-US" sz="3200" dirty="0"/>
              <a:t>→ Improve urban transport infrastructure and green mobility options.</a:t>
            </a:r>
          </a:p>
          <a:p>
            <a:pPr algn="r">
              <a:buFont typeface="+mj-lt"/>
              <a:buAutoNum type="arabicPeriod"/>
            </a:pPr>
            <a:r>
              <a:rPr lang="en-US" sz="3200" i="1" dirty="0"/>
              <a:t>Data-driven Policy</a:t>
            </a:r>
            <a:br>
              <a:rPr lang="en-US" sz="3200" dirty="0"/>
            </a:br>
            <a:r>
              <a:rPr lang="en-US" sz="3200" dirty="0"/>
              <a:t>→ Monitor transport-related health indicators and adjust strategies.</a:t>
            </a:r>
          </a:p>
          <a:p>
            <a:pPr algn="r">
              <a:buFont typeface="+mj-lt"/>
              <a:buAutoNum type="arabicPeriod"/>
            </a:pPr>
            <a:r>
              <a:rPr lang="en-US" sz="3200" i="1" dirty="0"/>
              <a:t>Cross-country Learning</a:t>
            </a:r>
            <a:br>
              <a:rPr lang="en-US" sz="3200" dirty="0"/>
            </a:br>
            <a:r>
              <a:rPr lang="en-US" sz="3200" dirty="0"/>
              <a:t>→ Share best practices (e.g., Czech road safety measures, Slovak rebound in public transport).</a:t>
            </a:r>
          </a:p>
          <a:p>
            <a:pPr algn="r">
              <a:buFont typeface="+mj-lt"/>
              <a:buAutoNum type="arabicPeriod"/>
            </a:pPr>
            <a:r>
              <a:rPr lang="en-US" sz="3200" i="1" dirty="0"/>
              <a:t>Support for Vulnerable Groups</a:t>
            </a:r>
            <a:br>
              <a:rPr lang="en-US" sz="3200" dirty="0"/>
            </a:br>
            <a:r>
              <a:rPr lang="en-US" sz="3200" dirty="0"/>
              <a:t>→ Address noise and pollution in low-income communities.</a:t>
            </a:r>
          </a:p>
          <a:p>
            <a:pPr algn="r">
              <a:buFont typeface="+mj-lt"/>
              <a:buAutoNum type="arabicPeriod"/>
            </a:pPr>
            <a:r>
              <a:rPr lang="en-US" sz="3200" i="1" dirty="0"/>
              <a:t>Green Transition Alignment</a:t>
            </a:r>
            <a:br>
              <a:rPr lang="en-US" sz="3200" dirty="0"/>
            </a:br>
            <a:r>
              <a:rPr lang="en-US" sz="3200" dirty="0"/>
              <a:t>→ Coordinate transport policies with energy and environmental goals.</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73</TotalTime>
  <Words>757</Words>
  <Application>Microsoft Office PowerPoint</Application>
  <PresentationFormat>Vlastná</PresentationFormat>
  <Paragraphs>73</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Comparative Analysis of Road Safety, Air Pollution, Public Transport and Noise Disturbance Policies in the V4 Countries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Sabina Janikovičová</cp:lastModifiedBy>
  <cp:revision>3</cp:revision>
  <dcterms:created xsi:type="dcterms:W3CDTF">2024-08-16T05:44:32Z</dcterms:created>
  <dcterms:modified xsi:type="dcterms:W3CDTF">2025-04-10T14:49:13Z</dcterms:modified>
</cp:coreProperties>
</file>