
<file path=[Content_Types].xml><?xml version="1.0" encoding="utf-8"?>
<Types xmlns="http://schemas.openxmlformats.org/package/2006/content-types">
  <Default Extension="docx" ContentType="application/vnd.openxmlformats-officedocument.wordprocessingml.documen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A68E8-A382-44F4-B997-08310C5FB5AB}" v="13" dt="2025-04-01T18:07:23.803"/>
    <p1510:client id="{2197E06F-5FE1-4982-B1F4-FE3CB5F19DAD}" v="186" dt="2025-04-01T13:35:16.086"/>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412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D - Samuel Hubočan" userId="2d613b59-966d-42f1-b1d2-1a26134a4e12" providerId="ADAL" clId="{2197E06F-5FE1-4982-B1F4-FE3CB5F19DAD}"/>
    <pc:docChg chg="undo redo custSel modSld">
      <pc:chgData name="STUD - Samuel Hubočan" userId="2d613b59-966d-42f1-b1d2-1a26134a4e12" providerId="ADAL" clId="{2197E06F-5FE1-4982-B1F4-FE3CB5F19DAD}" dt="2025-04-01T13:35:24.386" v="656" actId="20577"/>
      <pc:docMkLst>
        <pc:docMk/>
      </pc:docMkLst>
      <pc:sldChg chg="addSp delSp modSp mod">
        <pc:chgData name="STUD - Samuel Hubočan" userId="2d613b59-966d-42f1-b1d2-1a26134a4e12" providerId="ADAL" clId="{2197E06F-5FE1-4982-B1F4-FE3CB5F19DAD}" dt="2025-04-01T13:35:24.386" v="656" actId="20577"/>
        <pc:sldMkLst>
          <pc:docMk/>
          <pc:sldMk cId="4012650382" sldId="256"/>
        </pc:sldMkLst>
        <pc:spChg chg="mod">
          <ac:chgData name="STUD - Samuel Hubočan" userId="2d613b59-966d-42f1-b1d2-1a26134a4e12" providerId="ADAL" clId="{2197E06F-5FE1-4982-B1F4-FE3CB5F19DAD}" dt="2025-04-01T13:32:58.470" v="556" actId="20577"/>
          <ac:spMkLst>
            <pc:docMk/>
            <pc:sldMk cId="4012650382" sldId="256"/>
            <ac:spMk id="2" creationId="{04485B6B-23BC-231D-64B8-F3879E81DC40}"/>
          </ac:spMkLst>
        </pc:spChg>
        <pc:spChg chg="mod">
          <ac:chgData name="STUD - Samuel Hubočan" userId="2d613b59-966d-42f1-b1d2-1a26134a4e12" providerId="ADAL" clId="{2197E06F-5FE1-4982-B1F4-FE3CB5F19DAD}" dt="2025-04-01T13:34:57.046" v="641"/>
          <ac:spMkLst>
            <pc:docMk/>
            <pc:sldMk cId="4012650382" sldId="256"/>
            <ac:spMk id="6" creationId="{DF8CDE15-6E90-630A-763A-5AC0CFF0B2A5}"/>
          </ac:spMkLst>
        </pc:spChg>
        <pc:spChg chg="mod">
          <ac:chgData name="STUD - Samuel Hubočan" userId="2d613b59-966d-42f1-b1d2-1a26134a4e12" providerId="ADAL" clId="{2197E06F-5FE1-4982-B1F4-FE3CB5F19DAD}" dt="2025-04-01T13:35:24.386" v="656" actId="20577"/>
          <ac:spMkLst>
            <pc:docMk/>
            <pc:sldMk cId="4012650382" sldId="256"/>
            <ac:spMk id="7" creationId="{20F7CD64-85F1-247D-E70C-3773FAB96CA9}"/>
          </ac:spMkLst>
        </pc:spChg>
        <pc:spChg chg="add mod">
          <ac:chgData name="STUD - Samuel Hubočan" userId="2d613b59-966d-42f1-b1d2-1a26134a4e12" providerId="ADAL" clId="{2197E06F-5FE1-4982-B1F4-FE3CB5F19DAD}" dt="2025-04-01T13:12:51.807" v="175" actId="1076"/>
          <ac:spMkLst>
            <pc:docMk/>
            <pc:sldMk cId="4012650382" sldId="256"/>
            <ac:spMk id="8" creationId="{46A2FEEB-DF1F-D497-B80F-6374AEECEC26}"/>
          </ac:spMkLst>
        </pc:spChg>
        <pc:spChg chg="add mod">
          <ac:chgData name="STUD - Samuel Hubočan" userId="2d613b59-966d-42f1-b1d2-1a26134a4e12" providerId="ADAL" clId="{2197E06F-5FE1-4982-B1F4-FE3CB5F19DAD}" dt="2025-04-01T13:21:42.459" v="352" actId="1076"/>
          <ac:spMkLst>
            <pc:docMk/>
            <pc:sldMk cId="4012650382" sldId="256"/>
            <ac:spMk id="15" creationId="{6608ACEE-4001-826F-0874-7369C316DCB5}"/>
          </ac:spMkLst>
        </pc:spChg>
        <pc:graphicFrameChg chg="add mod">
          <ac:chgData name="STUD - Samuel Hubočan" userId="2d613b59-966d-42f1-b1d2-1a26134a4e12" providerId="ADAL" clId="{2197E06F-5FE1-4982-B1F4-FE3CB5F19DAD}" dt="2025-04-01T13:35:16.086" v="649"/>
          <ac:graphicFrameMkLst>
            <pc:docMk/>
            <pc:sldMk cId="4012650382" sldId="256"/>
            <ac:graphicFrameMk id="13" creationId="{A42E49DC-0EA4-419D-7D60-601155D14F11}"/>
          </ac:graphicFrameMkLst>
        </pc:graphicFrameChg>
        <pc:graphicFrameChg chg="add mod">
          <ac:chgData name="STUD - Samuel Hubočan" userId="2d613b59-966d-42f1-b1d2-1a26134a4e12" providerId="ADAL" clId="{2197E06F-5FE1-4982-B1F4-FE3CB5F19DAD}" dt="2025-04-01T13:35:16.086" v="650"/>
          <ac:graphicFrameMkLst>
            <pc:docMk/>
            <pc:sldMk cId="4012650382" sldId="256"/>
            <ac:graphicFrameMk id="14" creationId="{5F9D6EAE-9A34-1FA0-39DC-266744BE1494}"/>
          </ac:graphicFrameMkLst>
        </pc:graphicFrameChg>
        <pc:graphicFrameChg chg="mod modGraphic">
          <ac:chgData name="STUD - Samuel Hubočan" userId="2d613b59-966d-42f1-b1d2-1a26134a4e12" providerId="ADAL" clId="{2197E06F-5FE1-4982-B1F4-FE3CB5F19DAD}" dt="2025-04-01T13:06:41.557" v="102" actId="123"/>
          <ac:graphicFrameMkLst>
            <pc:docMk/>
            <pc:sldMk cId="4012650382" sldId="256"/>
            <ac:graphicFrameMk id="17" creationId="{DF5353FD-5685-A5A2-FD19-A44C8EE41F2C}"/>
          </ac:graphicFrameMkLst>
        </pc:graphicFrameChg>
        <pc:graphicFrameChg chg="mod modGraphic">
          <ac:chgData name="STUD - Samuel Hubočan" userId="2d613b59-966d-42f1-b1d2-1a26134a4e12" providerId="ADAL" clId="{2197E06F-5FE1-4982-B1F4-FE3CB5F19DAD}" dt="2025-04-01T13:12:47.534" v="174" actId="14100"/>
          <ac:graphicFrameMkLst>
            <pc:docMk/>
            <pc:sldMk cId="4012650382" sldId="256"/>
            <ac:graphicFrameMk id="18" creationId="{F44B0654-B2C0-F3DE-3695-CD7C25B59000}"/>
          </ac:graphicFrameMkLst>
        </pc:graphicFrameChg>
        <pc:graphicFrameChg chg="mod modGraphic">
          <ac:chgData name="STUD - Samuel Hubočan" userId="2d613b59-966d-42f1-b1d2-1a26134a4e12" providerId="ADAL" clId="{2197E06F-5FE1-4982-B1F4-FE3CB5F19DAD}" dt="2025-04-01T13:21:00.417" v="345" actId="14100"/>
          <ac:graphicFrameMkLst>
            <pc:docMk/>
            <pc:sldMk cId="4012650382" sldId="256"/>
            <ac:graphicFrameMk id="19" creationId="{07FF1C1F-8FAD-4F1C-164D-C2C476E30DE7}"/>
          </ac:graphicFrameMkLst>
        </pc:graphicFrameChg>
        <pc:graphicFrameChg chg="mod modGraphic">
          <ac:chgData name="STUD - Samuel Hubočan" userId="2d613b59-966d-42f1-b1d2-1a26134a4e12" providerId="ADAL" clId="{2197E06F-5FE1-4982-B1F4-FE3CB5F19DAD}" dt="2025-04-01T13:32:28.537" v="513" actId="313"/>
          <ac:graphicFrameMkLst>
            <pc:docMk/>
            <pc:sldMk cId="4012650382" sldId="256"/>
            <ac:graphicFrameMk id="20" creationId="{D0F106D9-201F-5D9A-4D9A-2EA92CABBE94}"/>
          </ac:graphicFrameMkLst>
        </pc:graphicFrameChg>
        <pc:graphicFrameChg chg="mod modGraphic">
          <ac:chgData name="STUD - Samuel Hubočan" userId="2d613b59-966d-42f1-b1d2-1a26134a4e12" providerId="ADAL" clId="{2197E06F-5FE1-4982-B1F4-FE3CB5F19DAD}" dt="2025-04-01T13:30:11.915" v="441" actId="123"/>
          <ac:graphicFrameMkLst>
            <pc:docMk/>
            <pc:sldMk cId="4012650382" sldId="256"/>
            <ac:graphicFrameMk id="21" creationId="{2236D02C-5E6A-15DC-1B00-CB28F0624DD4}"/>
          </ac:graphicFrameMkLst>
        </pc:graphicFrameChg>
        <pc:picChg chg="add del mod">
          <ac:chgData name="STUD - Samuel Hubočan" userId="2d613b59-966d-42f1-b1d2-1a26134a4e12" providerId="ADAL" clId="{2197E06F-5FE1-4982-B1F4-FE3CB5F19DAD}" dt="2025-04-01T13:17:29.163" v="306" actId="478"/>
          <ac:picMkLst>
            <pc:docMk/>
            <pc:sldMk cId="4012650382" sldId="256"/>
            <ac:picMk id="10" creationId="{A752A61B-44E4-F5DD-E7FD-11972AA1F4CA}"/>
          </ac:picMkLst>
        </pc:picChg>
        <pc:picChg chg="add del mod">
          <ac:chgData name="STUD - Samuel Hubočan" userId="2d613b59-966d-42f1-b1d2-1a26134a4e12" providerId="ADAL" clId="{2197E06F-5FE1-4982-B1F4-FE3CB5F19DAD}" dt="2025-04-01T13:16:26.824" v="297" actId="478"/>
          <ac:picMkLst>
            <pc:docMk/>
            <pc:sldMk cId="4012650382" sldId="256"/>
            <ac:picMk id="12" creationId="{E1344276-3BA7-BC7E-F205-51C60470ECC9}"/>
          </ac:picMkLst>
        </pc:picChg>
      </pc:sldChg>
    </pc:docChg>
  </pc:docChgLst>
  <pc:docChgLst>
    <pc:chgData name="STUD - Samuel Hubočan" userId="2d613b59-966d-42f1-b1d2-1a26134a4e12" providerId="ADAL" clId="{0ACA68E8-A382-44F4-B997-08310C5FB5AB}"/>
    <pc:docChg chg="undo custSel modSld">
      <pc:chgData name="STUD - Samuel Hubočan" userId="2d613b59-966d-42f1-b1d2-1a26134a4e12" providerId="ADAL" clId="{0ACA68E8-A382-44F4-B997-08310C5FB5AB}" dt="2025-04-01T18:07:28.241" v="291" actId="14100"/>
      <pc:docMkLst>
        <pc:docMk/>
      </pc:docMkLst>
      <pc:sldChg chg="modSp mod">
        <pc:chgData name="STUD - Samuel Hubočan" userId="2d613b59-966d-42f1-b1d2-1a26134a4e12" providerId="ADAL" clId="{0ACA68E8-A382-44F4-B997-08310C5FB5AB}" dt="2025-04-01T18:07:28.241" v="291" actId="14100"/>
        <pc:sldMkLst>
          <pc:docMk/>
          <pc:sldMk cId="4012650382" sldId="256"/>
        </pc:sldMkLst>
        <pc:spChg chg="mod">
          <ac:chgData name="STUD - Samuel Hubočan" userId="2d613b59-966d-42f1-b1d2-1a26134a4e12" providerId="ADAL" clId="{0ACA68E8-A382-44F4-B997-08310C5FB5AB}" dt="2025-04-01T18:01:01.805" v="161" actId="1076"/>
          <ac:spMkLst>
            <pc:docMk/>
            <pc:sldMk cId="4012650382" sldId="256"/>
            <ac:spMk id="8" creationId="{46A2FEEB-DF1F-D497-B80F-6374AEECEC26}"/>
          </ac:spMkLst>
        </pc:spChg>
        <pc:spChg chg="mod">
          <ac:chgData name="STUD - Samuel Hubočan" userId="2d613b59-966d-42f1-b1d2-1a26134a4e12" providerId="ADAL" clId="{0ACA68E8-A382-44F4-B997-08310C5FB5AB}" dt="2025-04-01T18:02:58.840" v="228" actId="20577"/>
          <ac:spMkLst>
            <pc:docMk/>
            <pc:sldMk cId="4012650382" sldId="256"/>
            <ac:spMk id="15" creationId="{6608ACEE-4001-826F-0874-7369C316DCB5}"/>
          </ac:spMkLst>
        </pc:spChg>
        <pc:graphicFrameChg chg="mod">
          <ac:chgData name="STUD - Samuel Hubočan" userId="2d613b59-966d-42f1-b1d2-1a26134a4e12" providerId="ADAL" clId="{0ACA68E8-A382-44F4-B997-08310C5FB5AB}" dt="2025-04-01T18:07:23.803" v="289"/>
          <ac:graphicFrameMkLst>
            <pc:docMk/>
            <pc:sldMk cId="4012650382" sldId="256"/>
            <ac:graphicFrameMk id="13" creationId="{A42E49DC-0EA4-419D-7D60-601155D14F11}"/>
          </ac:graphicFrameMkLst>
        </pc:graphicFrameChg>
        <pc:graphicFrameChg chg="mod">
          <ac:chgData name="STUD - Samuel Hubočan" userId="2d613b59-966d-42f1-b1d2-1a26134a4e12" providerId="ADAL" clId="{0ACA68E8-A382-44F4-B997-08310C5FB5AB}" dt="2025-04-01T18:04:40.783" v="238" actId="14100"/>
          <ac:graphicFrameMkLst>
            <pc:docMk/>
            <pc:sldMk cId="4012650382" sldId="256"/>
            <ac:graphicFrameMk id="14" creationId="{5F9D6EAE-9A34-1FA0-39DC-266744BE1494}"/>
          </ac:graphicFrameMkLst>
        </pc:graphicFrameChg>
        <pc:graphicFrameChg chg="modGraphic">
          <ac:chgData name="STUD - Samuel Hubočan" userId="2d613b59-966d-42f1-b1d2-1a26134a4e12" providerId="ADAL" clId="{0ACA68E8-A382-44F4-B997-08310C5FB5AB}" dt="2025-04-01T17:38:33.221" v="61" actId="790"/>
          <ac:graphicFrameMkLst>
            <pc:docMk/>
            <pc:sldMk cId="4012650382" sldId="256"/>
            <ac:graphicFrameMk id="17" creationId="{DF5353FD-5685-A5A2-FD19-A44C8EE41F2C}"/>
          </ac:graphicFrameMkLst>
        </pc:graphicFrameChg>
        <pc:graphicFrameChg chg="modGraphic">
          <ac:chgData name="STUD - Samuel Hubočan" userId="2d613b59-966d-42f1-b1d2-1a26134a4e12" providerId="ADAL" clId="{0ACA68E8-A382-44F4-B997-08310C5FB5AB}" dt="2025-04-01T18:00:40.560" v="159" actId="20577"/>
          <ac:graphicFrameMkLst>
            <pc:docMk/>
            <pc:sldMk cId="4012650382" sldId="256"/>
            <ac:graphicFrameMk id="18" creationId="{F44B0654-B2C0-F3DE-3695-CD7C25B59000}"/>
          </ac:graphicFrameMkLst>
        </pc:graphicFrameChg>
        <pc:graphicFrameChg chg="modGraphic">
          <ac:chgData name="STUD - Samuel Hubočan" userId="2d613b59-966d-42f1-b1d2-1a26134a4e12" providerId="ADAL" clId="{0ACA68E8-A382-44F4-B997-08310C5FB5AB}" dt="2025-04-01T18:02:10.873" v="167" actId="20577"/>
          <ac:graphicFrameMkLst>
            <pc:docMk/>
            <pc:sldMk cId="4012650382" sldId="256"/>
            <ac:graphicFrameMk id="19" creationId="{07FF1C1F-8FAD-4F1C-164D-C2C476E30DE7}"/>
          </ac:graphicFrameMkLst>
        </pc:graphicFrameChg>
        <pc:graphicFrameChg chg="mod modGraphic">
          <ac:chgData name="STUD - Samuel Hubočan" userId="2d613b59-966d-42f1-b1d2-1a26134a4e12" providerId="ADAL" clId="{0ACA68E8-A382-44F4-B997-08310C5FB5AB}" dt="2025-04-01T18:07:28.241" v="291" actId="14100"/>
          <ac:graphicFrameMkLst>
            <pc:docMk/>
            <pc:sldMk cId="4012650382" sldId="256"/>
            <ac:graphicFrameMk id="20" creationId="{D0F106D9-201F-5D9A-4D9A-2EA92CABBE94}"/>
          </ac:graphicFrameMkLst>
        </pc:graphicFrameChg>
        <pc:graphicFrameChg chg="mod modGraphic">
          <ac:chgData name="STUD - Samuel Hubočan" userId="2d613b59-966d-42f1-b1d2-1a26134a4e12" providerId="ADAL" clId="{0ACA68E8-A382-44F4-B997-08310C5FB5AB}" dt="2025-04-01T18:07:01.576" v="282" actId="14100"/>
          <ac:graphicFrameMkLst>
            <pc:docMk/>
            <pc:sldMk cId="4012650382" sldId="256"/>
            <ac:graphicFrameMk id="21" creationId="{2236D02C-5E6A-15DC-1B00-CB28F0624DD4}"/>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28. 4. 2025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28. 4. 2025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28. 4. 2025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28. 4. 2025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package" Target="../embeddings/Microsoft_Word_Document1.docx"/><Relationship Id="rId5" Type="http://schemas.openxmlformats.org/officeDocument/2006/relationships/image" Target="../media/image3.emf"/><Relationship Id="rId4" Type="http://schemas.openxmlformats.org/officeDocument/2006/relationships/package" Target="../embeddings/Microsoft_Word_Document.docx"/></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Possible Effects of MDMA on Vehicle Driving Competencies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Samuel Hubočan</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Matúš Madleňák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a:solidFill>
                  <a:srgbClr val="002060"/>
                </a:solidFill>
                <a:latin typeface="Arial" panose="020B0604020202020204" pitchFamily="34" charset="0"/>
                <a:cs typeface="Arial" panose="020B0604020202020204" pitchFamily="34" charset="0"/>
              </a:rPr>
              <a:t>1 </a:t>
            </a:r>
            <a:r>
              <a:rPr lang="en-US" sz="3600" i="1">
                <a:solidFill>
                  <a:srgbClr val="002060"/>
                </a:solidFill>
                <a:latin typeface="Arial" panose="020B0604020202020204" pitchFamily="34" charset="0"/>
                <a:cs typeface="Arial" panose="020B0604020202020204" pitchFamily="34" charset="0"/>
              </a:rPr>
              <a:t>University </a:t>
            </a:r>
            <a:r>
              <a:rPr lang="en-US" sz="3600" i="1" dirty="0">
                <a:solidFill>
                  <a:srgbClr val="002060"/>
                </a:solidFill>
                <a:latin typeface="Arial" panose="020B0604020202020204" pitchFamily="34" charset="0"/>
                <a:cs typeface="Arial" panose="020B0604020202020204" pitchFamily="34" charset="0"/>
              </a:rPr>
              <a:t>of Zilina, Faculty of Security Engineering, Department of Security Management, 1. </a:t>
            </a:r>
            <a:r>
              <a:rPr lang="en-US" sz="3600" i="1" dirty="0" err="1">
                <a:solidFill>
                  <a:srgbClr val="002060"/>
                </a:solidFill>
                <a:latin typeface="Arial" panose="020B0604020202020204" pitchFamily="34" charset="0"/>
                <a:cs typeface="Arial" panose="020B0604020202020204" pitchFamily="34" charset="0"/>
              </a:rPr>
              <a:t>Mája</a:t>
            </a:r>
            <a:r>
              <a:rPr lang="en-US" sz="3600" i="1" dirty="0">
                <a:solidFill>
                  <a:srgbClr val="002060"/>
                </a:solidFill>
                <a:latin typeface="Arial" panose="020B0604020202020204" pitchFamily="34" charset="0"/>
                <a:cs typeface="Arial" panose="020B0604020202020204" pitchFamily="34" charset="0"/>
              </a:rPr>
              <a:t> 32, Žilina 01026, Slovak 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318639239"/>
              </p:ext>
            </p:extLst>
          </p:nvPr>
        </p:nvGraphicFramePr>
        <p:xfrm>
          <a:off x="1347570" y="7769152"/>
          <a:ext cx="29764038" cy="548299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600" b="0" i="0" dirty="0">
                          <a:effectLst/>
                          <a:latin typeface="fkGroteskNeue"/>
                        </a:rPr>
                        <a:t>Traffic safety</a:t>
                      </a:r>
                      <a:r>
                        <a:rPr lang="sk-SK" sz="3600" b="0" i="0" dirty="0">
                          <a:effectLst/>
                          <a:latin typeface="fkGroteskNeue"/>
                        </a:rPr>
                        <a:t> and </a:t>
                      </a:r>
                      <a:r>
                        <a:rPr lang="en-US" sz="3600" b="0" i="0" noProof="0" dirty="0">
                          <a:effectLst/>
                          <a:latin typeface="fkGroteskNeue"/>
                        </a:rPr>
                        <a:t>security</a:t>
                      </a:r>
                      <a:r>
                        <a:rPr lang="en-US" sz="3600" b="0" i="0" dirty="0">
                          <a:effectLst/>
                          <a:latin typeface="fkGroteskNeue"/>
                        </a:rPr>
                        <a:t> is a fundamental need for all road users. Among the factors influencing safety</a:t>
                      </a:r>
                      <a:r>
                        <a:rPr lang="sk-SK" sz="3600" b="0" i="0" dirty="0">
                          <a:effectLst/>
                          <a:latin typeface="fkGroteskNeue"/>
                        </a:rPr>
                        <a:t> and </a:t>
                      </a:r>
                      <a:r>
                        <a:rPr lang="en-GB" sz="3600" b="0" i="0" noProof="0" dirty="0">
                          <a:effectLst/>
                          <a:latin typeface="fkGroteskNeue"/>
                        </a:rPr>
                        <a:t>security</a:t>
                      </a:r>
                      <a:r>
                        <a:rPr lang="en-US" sz="3600" b="0" i="0" dirty="0">
                          <a:effectLst/>
                          <a:latin typeface="fkGroteskNeue"/>
                        </a:rPr>
                        <a:t>, substance abuse</a:t>
                      </a:r>
                      <a:r>
                        <a:rPr lang="sk-SK" sz="3600" b="0" i="0" dirty="0">
                          <a:effectLst/>
                          <a:latin typeface="fkGroteskNeue"/>
                        </a:rPr>
                        <a:t> </a:t>
                      </a:r>
                      <a:r>
                        <a:rPr lang="en-US" sz="3600" b="0" i="0" dirty="0">
                          <a:effectLst/>
                          <a:latin typeface="fkGroteskNeue"/>
                        </a:rPr>
                        <a:t>poses significant </a:t>
                      </a:r>
                      <a:r>
                        <a:rPr lang="en-GB" sz="3600" b="0" i="0" noProof="0" dirty="0">
                          <a:effectLst/>
                          <a:latin typeface="fkGroteskNeue"/>
                        </a:rPr>
                        <a:t>threat</a:t>
                      </a:r>
                      <a:r>
                        <a:rPr lang="en-US" sz="3600" b="0" i="0" dirty="0">
                          <a:effectLst/>
                          <a:latin typeface="fkGroteskNeue"/>
                        </a:rPr>
                        <a:t>. MDMA impairs visual perception, spatial orientation, and decision-making, increasing the likelihood of traffic accidents.</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b="0" i="0" dirty="0">
                          <a:effectLst/>
                          <a:latin typeface="fkGroteskNeue"/>
                        </a:rPr>
                        <a:t>Although alcohol-related traffic accidents are more prevalent, drug-related accidents also represent a growing concern. Understanding the effects of substances like MDMA on driving competencies is essential for improving road </a:t>
                      </a:r>
                      <a:r>
                        <a:rPr lang="en-GB" sz="3600" b="0" i="0" noProof="0" dirty="0">
                          <a:effectLst/>
                          <a:latin typeface="fkGroteskNeue"/>
                        </a:rPr>
                        <a:t>security</a:t>
                      </a:r>
                      <a:r>
                        <a:rPr lang="en-US" sz="3600" b="0" i="0" dirty="0">
                          <a:effectLst/>
                          <a:latin typeface="fkGroteskNeue"/>
                        </a:rPr>
                        <a:t> and designing preventive measures.</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600" b="0" i="0" dirty="0">
                          <a:effectLst/>
                          <a:latin typeface="fkGroteskNeue"/>
                        </a:rPr>
                        <a:t>This </a:t>
                      </a:r>
                      <a:r>
                        <a:rPr lang="en-GB" sz="3600" b="0" i="0" noProof="0" dirty="0">
                          <a:effectLst/>
                          <a:latin typeface="fkGroteskNeue"/>
                        </a:rPr>
                        <a:t>paper</a:t>
                      </a:r>
                      <a:r>
                        <a:rPr lang="en-US" sz="3600" b="0" i="0" dirty="0">
                          <a:effectLst/>
                          <a:latin typeface="fkGroteskNeue"/>
                        </a:rPr>
                        <a:t> aims to simulate the effects of MDMA on driving abilities using specialized goggles that mimic visual impairments caused by the drug. By analyzing driving performance under controlled conditions, the research seeks to highlight the potential dangers of MDMA use and contribute to evidence-based crime prevention strategies.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873236902"/>
              </p:ext>
            </p:extLst>
          </p:nvPr>
        </p:nvGraphicFramePr>
        <p:xfrm>
          <a:off x="1317621" y="12662926"/>
          <a:ext cx="29764038" cy="934715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93424">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353727">
                <a:tc>
                  <a:txBody>
                    <a:bodyPr/>
                    <a:lstStyle/>
                    <a:p>
                      <a:pPr algn="just"/>
                      <a:r>
                        <a:rPr lang="en-US" sz="3600" b="0" i="0" dirty="0">
                          <a:effectLst/>
                          <a:latin typeface="fkGroteskNeue"/>
                        </a:rPr>
                        <a:t>To simulate MDMA's visual</a:t>
                      </a:r>
                      <a:r>
                        <a:rPr lang="sk-SK" sz="3600" b="0" i="0" dirty="0">
                          <a:effectLst/>
                          <a:latin typeface="fkGroteskNeue"/>
                        </a:rPr>
                        <a:t> </a:t>
                      </a:r>
                      <a:r>
                        <a:rPr lang="en-GB" sz="3600" b="0" i="0" noProof="0" dirty="0">
                          <a:effectLst/>
                          <a:latin typeface="fkGroteskNeue"/>
                        </a:rPr>
                        <a:t>impairment</a:t>
                      </a:r>
                      <a:r>
                        <a:rPr lang="en-US" sz="3600" b="0" i="0" dirty="0">
                          <a:effectLst/>
                          <a:latin typeface="fkGroteskNeue"/>
                        </a:rPr>
                        <a:t> effects, specialized goggles (</a:t>
                      </a:r>
                      <a:r>
                        <a:rPr lang="en-GB" sz="3600" b="0" i="0" noProof="0" dirty="0">
                          <a:effectLst/>
                          <a:latin typeface="fkGroteskNeue"/>
                        </a:rPr>
                        <a:t>developed</a:t>
                      </a:r>
                      <a:r>
                        <a:rPr lang="sk-SK" sz="3600" b="0" i="0" dirty="0">
                          <a:effectLst/>
                          <a:latin typeface="fkGroteskNeue"/>
                        </a:rPr>
                        <a:t> by </a:t>
                      </a:r>
                      <a:r>
                        <a:rPr lang="en-US" sz="3600" b="0" i="0" dirty="0">
                          <a:effectLst/>
                          <a:latin typeface="fkGroteskNeue"/>
                        </a:rPr>
                        <a:t>Drunk Busters of America) were used to replicate blurred vision, distorted color perception, and impaired spatial awareness. A male driver completed a standardized driving </a:t>
                      </a:r>
                      <a:r>
                        <a:rPr lang="en-GB" sz="3600" b="0" i="0" noProof="0" dirty="0">
                          <a:effectLst/>
                          <a:latin typeface="fkGroteskNeue"/>
                        </a:rPr>
                        <a:t>cone</a:t>
                      </a:r>
                      <a:r>
                        <a:rPr lang="sk-SK" sz="3600" b="0" i="0" dirty="0">
                          <a:effectLst/>
                          <a:latin typeface="fkGroteskNeue"/>
                        </a:rPr>
                        <a:t> </a:t>
                      </a:r>
                      <a:r>
                        <a:rPr lang="en-US" sz="3600" b="0" i="0" dirty="0">
                          <a:effectLst/>
                          <a:latin typeface="fkGroteskNeue"/>
                        </a:rPr>
                        <a:t>course under both normal conditions </a:t>
                      </a:r>
                      <a:r>
                        <a:rPr lang="sk-SK" sz="3600" b="0" i="0" dirty="0">
                          <a:effectLst/>
                          <a:latin typeface="fkGroteskNeue"/>
                        </a:rPr>
                        <a:t>(</a:t>
                      </a:r>
                      <a:r>
                        <a:rPr lang="en-GB" sz="3600" b="0" i="0" noProof="0" dirty="0">
                          <a:effectLst/>
                          <a:latin typeface="fkGroteskNeue"/>
                        </a:rPr>
                        <a:t>in daylight and nighttime</a:t>
                      </a:r>
                      <a:r>
                        <a:rPr lang="sk-SK" sz="3600" b="0" i="0" dirty="0">
                          <a:effectLst/>
                          <a:latin typeface="fkGroteskNeue"/>
                        </a:rPr>
                        <a:t>) </a:t>
                      </a:r>
                      <a:r>
                        <a:rPr lang="en-US" sz="3600" b="0" i="0" dirty="0">
                          <a:effectLst/>
                          <a:latin typeface="fkGroteskNeue"/>
                        </a:rPr>
                        <a:t>and while wearing the goggles.</a:t>
                      </a:r>
                      <a:endParaRPr lang="sk-SK" sz="3600" b="0" i="0" dirty="0">
                        <a:effectLst/>
                        <a:latin typeface="fkGroteskNeue"/>
                      </a:endParaRPr>
                    </a:p>
                    <a:p>
                      <a:pPr algn="just"/>
                      <a:endParaRPr lang="en-US" sz="3600" b="0" i="0" dirty="0">
                        <a:effectLst/>
                        <a:latin typeface="fkGroteskNeue"/>
                      </a:endParaRPr>
                    </a:p>
                    <a:p>
                      <a:pPr algn="just">
                        <a:buNone/>
                      </a:pPr>
                      <a:r>
                        <a:rPr lang="en-US" sz="3600" b="0" i="0" dirty="0">
                          <a:effectLst/>
                          <a:latin typeface="fkGroteskNeue"/>
                        </a:rPr>
                        <a:t>The course consisted of eight tasks:</a:t>
                      </a:r>
                    </a:p>
                    <a:p>
                      <a:pPr algn="just">
                        <a:buFont typeface="+mj-lt"/>
                        <a:buAutoNum type="arabicPeriod"/>
                      </a:pPr>
                      <a:r>
                        <a:rPr lang="sk-SK" sz="3600" b="0" i="0" dirty="0">
                          <a:effectLst/>
                          <a:latin typeface="fkGroteskNeue"/>
                        </a:rPr>
                        <a:t> </a:t>
                      </a:r>
                      <a:r>
                        <a:rPr lang="en-GB" sz="3600" b="0" i="0" noProof="0" dirty="0">
                          <a:effectLst/>
                          <a:latin typeface="fkGroteskNeue"/>
                        </a:rPr>
                        <a:t>exit</a:t>
                      </a:r>
                      <a:r>
                        <a:rPr lang="en-US" sz="3600" b="0" i="0" dirty="0">
                          <a:effectLst/>
                          <a:latin typeface="fkGroteskNeue"/>
                        </a:rPr>
                        <a:t> from the garage and entry to the start of the traffic cone slalom, </a:t>
                      </a:r>
                    </a:p>
                    <a:p>
                      <a:pPr algn="just">
                        <a:buFont typeface="+mj-lt"/>
                        <a:buAutoNum type="arabicPeriod"/>
                      </a:pPr>
                      <a:r>
                        <a:rPr lang="sk-SK" sz="3600" b="0" i="0" dirty="0">
                          <a:effectLst/>
                          <a:latin typeface="fkGroteskNeue"/>
                        </a:rPr>
                        <a:t> </a:t>
                      </a:r>
                      <a:r>
                        <a:rPr lang="en-GB" sz="3600" b="0" i="0" noProof="0" dirty="0">
                          <a:effectLst/>
                          <a:latin typeface="fkGroteskNeue"/>
                        </a:rPr>
                        <a:t>crossing</a:t>
                      </a:r>
                      <a:r>
                        <a:rPr lang="en-US" sz="3600" b="0" i="0" dirty="0">
                          <a:effectLst/>
                          <a:latin typeface="fkGroteskNeue"/>
                        </a:rPr>
                        <a:t> the first, second and third cone of the slalom, </a:t>
                      </a:r>
                    </a:p>
                    <a:p>
                      <a:pPr algn="just">
                        <a:buFont typeface="+mj-lt"/>
                        <a:buAutoNum type="arabicPeriod"/>
                      </a:pPr>
                      <a:r>
                        <a:rPr lang="sk-SK" sz="3600" b="0" i="0" dirty="0">
                          <a:effectLst/>
                          <a:latin typeface="fkGroteskNeue"/>
                        </a:rPr>
                        <a:t> </a:t>
                      </a:r>
                      <a:r>
                        <a:rPr lang="en-US" sz="3600" b="0" i="0" dirty="0">
                          <a:effectLst/>
                          <a:latin typeface="fkGroteskNeue"/>
                        </a:rPr>
                        <a:t>passing the fourth slalom cone and preparing to start reversing,</a:t>
                      </a:r>
                    </a:p>
                    <a:p>
                      <a:pPr algn="just">
                        <a:buFont typeface="+mj-lt"/>
                        <a:buAutoNum type="arabicPeriod"/>
                      </a:pPr>
                      <a:r>
                        <a:rPr lang="sk-SK" sz="3600" b="0" i="0" dirty="0">
                          <a:effectLst/>
                          <a:latin typeface="fkGroteskNeue"/>
                        </a:rPr>
                        <a:t> </a:t>
                      </a:r>
                      <a:r>
                        <a:rPr lang="en-US" sz="3600" b="0" i="0" dirty="0">
                          <a:effectLst/>
                          <a:latin typeface="fkGroteskNeue"/>
                        </a:rPr>
                        <a:t>reversing and perpendicular back parking, </a:t>
                      </a:r>
                    </a:p>
                    <a:p>
                      <a:pPr algn="just">
                        <a:buFont typeface="+mj-lt"/>
                        <a:buAutoNum type="arabicPeriod"/>
                      </a:pPr>
                      <a:r>
                        <a:rPr lang="sk-SK" sz="3600" b="0" i="0" dirty="0">
                          <a:effectLst/>
                          <a:latin typeface="fkGroteskNeue"/>
                        </a:rPr>
                        <a:t> </a:t>
                      </a:r>
                      <a:r>
                        <a:rPr lang="en-US" sz="3600" b="0" i="0" dirty="0">
                          <a:effectLst/>
                          <a:latin typeface="fkGroteskNeue"/>
                        </a:rPr>
                        <a:t>exiting the perpendicular back parking and levelling the car, </a:t>
                      </a:r>
                    </a:p>
                    <a:p>
                      <a:pPr algn="just">
                        <a:buFont typeface="+mj-lt"/>
                        <a:buAutoNum type="arabicPeriod"/>
                      </a:pPr>
                      <a:r>
                        <a:rPr lang="sk-SK" sz="3600" b="0" i="0" dirty="0">
                          <a:effectLst/>
                          <a:latin typeface="fkGroteskNeue"/>
                        </a:rPr>
                        <a:t> </a:t>
                      </a:r>
                      <a:r>
                        <a:rPr lang="en-US" sz="3600" b="0" i="0" dirty="0">
                          <a:effectLst/>
                          <a:latin typeface="fkGroteskNeue"/>
                        </a:rPr>
                        <a:t>parallel parking,</a:t>
                      </a:r>
                    </a:p>
                    <a:p>
                      <a:pPr algn="just">
                        <a:buFont typeface="+mj-lt"/>
                        <a:buAutoNum type="arabicPeriod"/>
                      </a:pPr>
                      <a:r>
                        <a:rPr lang="sk-SK" sz="3600" b="0" i="0" dirty="0">
                          <a:effectLst/>
                          <a:latin typeface="fkGroteskNeue"/>
                        </a:rPr>
                        <a:t> </a:t>
                      </a:r>
                      <a:r>
                        <a:rPr lang="en-US" sz="3600" b="0" i="0" dirty="0">
                          <a:effectLst/>
                          <a:latin typeface="fkGroteskNeue"/>
                        </a:rPr>
                        <a:t>exiting a parallel parking and reversing into a garage,  </a:t>
                      </a:r>
                    </a:p>
                    <a:p>
                      <a:pPr algn="just">
                        <a:buFont typeface="+mj-lt"/>
                        <a:buAutoNum type="arabicPeriod"/>
                      </a:pPr>
                      <a:r>
                        <a:rPr lang="sk-SK" sz="3600" b="0" i="0" dirty="0">
                          <a:effectLst/>
                          <a:latin typeface="fkGroteskNeue"/>
                        </a:rPr>
                        <a:t> </a:t>
                      </a:r>
                      <a:r>
                        <a:rPr lang="en-US" sz="3600" b="0" i="0" dirty="0">
                          <a:effectLst/>
                          <a:latin typeface="fkGroteskNeue"/>
                        </a:rPr>
                        <a:t>parking into the garage and thereby ending the journey.</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208086456"/>
              </p:ext>
            </p:extLst>
          </p:nvPr>
        </p:nvGraphicFramePr>
        <p:xfrm>
          <a:off x="1347570" y="21306692"/>
          <a:ext cx="29764038" cy="1239717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25493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200833">
                <a:tc>
                  <a:txBody>
                    <a:bodyPr/>
                    <a:lstStyle/>
                    <a:p>
                      <a:r>
                        <a:rPr lang="en-US" sz="3600" b="0" i="0" kern="1200" dirty="0">
                          <a:solidFill>
                            <a:schemeClr val="dk1"/>
                          </a:solidFill>
                          <a:effectLst/>
                          <a:latin typeface="fkGroteskNeue"/>
                          <a:ea typeface="+mn-ea"/>
                          <a:cs typeface="+mn-cs"/>
                        </a:rPr>
                        <a:t>The experiment demonstrated that simulated MDMA-induced visual impairment significantly affects driving performance:</a:t>
                      </a:r>
                    </a:p>
                    <a:p>
                      <a:r>
                        <a:rPr lang="en-US" sz="3600" b="0" i="0" kern="1200" dirty="0">
                          <a:solidFill>
                            <a:schemeClr val="dk1"/>
                          </a:solidFill>
                          <a:effectLst/>
                          <a:latin typeface="fkGroteskNeue"/>
                          <a:ea typeface="+mn-ea"/>
                          <a:cs typeface="+mn-cs"/>
                        </a:rPr>
                        <a:t>Daylight Conditions:</a:t>
                      </a:r>
                    </a:p>
                    <a:p>
                      <a:pPr lvl="1"/>
                      <a:r>
                        <a:rPr lang="en-US" sz="3600" b="0" i="0" kern="1200" dirty="0">
                          <a:solidFill>
                            <a:schemeClr val="dk1"/>
                          </a:solidFill>
                          <a:effectLst/>
                          <a:latin typeface="fkGroteskNeue"/>
                          <a:ea typeface="+mn-ea"/>
                          <a:cs typeface="+mn-cs"/>
                        </a:rPr>
                        <a:t>Without goggles: Average time = 2:04:43; Collisions = 0.</a:t>
                      </a:r>
                    </a:p>
                    <a:p>
                      <a:pPr lvl="1"/>
                      <a:r>
                        <a:rPr lang="en-US" sz="3600" b="0" i="0" kern="1200" dirty="0">
                          <a:solidFill>
                            <a:schemeClr val="dk1"/>
                          </a:solidFill>
                          <a:effectLst/>
                          <a:latin typeface="fkGroteskNeue"/>
                          <a:ea typeface="+mn-ea"/>
                          <a:cs typeface="+mn-cs"/>
                        </a:rPr>
                        <a:t>With goggles: Average time = 2:22:75; Collisions = 2 (average).</a:t>
                      </a:r>
                    </a:p>
                    <a:p>
                      <a:endParaRPr lang="en-US" sz="3600" b="1" dirty="0">
                        <a:solidFill>
                          <a:schemeClr val="tx2"/>
                        </a:solidFill>
                        <a:effectLst/>
                        <a:latin typeface="fkGroteskNeue"/>
                      </a:endParaRPr>
                    </a:p>
                    <a:p>
                      <a:endParaRPr lang="sk-SK" sz="3600" dirty="0">
                        <a:solidFill>
                          <a:srgbClr val="002060"/>
                        </a:solidFill>
                        <a:latin typeface="fkGroteskNeue"/>
                        <a:cs typeface="Arial"/>
                      </a:endParaRPr>
                    </a:p>
                    <a:p>
                      <a:endParaRPr lang="sk-SK" sz="3600" dirty="0">
                        <a:solidFill>
                          <a:srgbClr val="002060"/>
                        </a:solidFill>
                        <a:latin typeface="fkGroteskNeue"/>
                        <a:cs typeface="Arial"/>
                      </a:endParaRPr>
                    </a:p>
                    <a:p>
                      <a:endParaRPr lang="sk-SK" sz="3600" dirty="0">
                        <a:solidFill>
                          <a:srgbClr val="002060"/>
                        </a:solidFill>
                        <a:latin typeface="fkGroteskNeue"/>
                        <a:cs typeface="Arial"/>
                      </a:endParaRPr>
                    </a:p>
                    <a:p>
                      <a:endParaRPr lang="sk-SK" sz="3600" dirty="0">
                        <a:latin typeface="fkGroteskNeue"/>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941407">
                <a:tc>
                  <a:txBody>
                    <a:bodyPr/>
                    <a:lstStyle/>
                    <a:p>
                      <a:endParaRPr lang="sk-SK" sz="3600" dirty="0">
                        <a:latin typeface="fkGroteskNeue"/>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380392126"/>
              </p:ext>
            </p:extLst>
          </p:nvPr>
        </p:nvGraphicFramePr>
        <p:xfrm>
          <a:off x="1317621" y="33440076"/>
          <a:ext cx="29764038" cy="581134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1707">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939640">
                <a:tc>
                  <a:txBody>
                    <a:bodyPr/>
                    <a:lstStyle/>
                    <a:p>
                      <a:pPr algn="just"/>
                      <a:r>
                        <a:rPr lang="en-US" sz="3600" b="0" i="0" dirty="0">
                          <a:effectLst/>
                          <a:latin typeface="fkGroteskNeue"/>
                        </a:rPr>
                        <a:t>The conducted experiment highlights the significant negative impact of MDMA-induced visual impairment on driving competencies. Simulated effects using specialized goggles demonstrated increased susceptibility to collisions and extended completion times during controlled driving scenarios. These findings underscore the importance of addressing psychoactive substance abuse as a critical factor in traffic </a:t>
                      </a:r>
                      <a:r>
                        <a:rPr lang="en-GB" sz="3600" b="0" i="0" noProof="0" dirty="0">
                          <a:effectLst/>
                          <a:latin typeface="fkGroteskNeue"/>
                        </a:rPr>
                        <a:t>security</a:t>
                      </a:r>
                      <a:r>
                        <a:rPr lang="en-US" sz="3600" b="0" i="0" dirty="0">
                          <a:effectLst/>
                          <a:latin typeface="fkGroteskNeue"/>
                        </a:rPr>
                        <a:t>. While the study focused solely on visual distortion, other effects of MDMA—such as heightened risk-taking behavior—could </a:t>
                      </a:r>
                      <a:r>
                        <a:rPr lang="en-GB" sz="3600" b="0" i="0" noProof="0" dirty="0">
                          <a:effectLst/>
                          <a:latin typeface="fkGroteskNeue"/>
                        </a:rPr>
                        <a:t>have further impact</a:t>
                      </a:r>
                      <a:r>
                        <a:rPr lang="sk-SK" sz="3600" b="0" i="0" dirty="0">
                          <a:effectLst/>
                          <a:latin typeface="fkGroteskNeue"/>
                        </a:rPr>
                        <a:t> on </a:t>
                      </a:r>
                      <a:r>
                        <a:rPr lang="en-US" sz="3600" b="0" i="0" dirty="0">
                          <a:effectLst/>
                          <a:latin typeface="fkGroteskNeue"/>
                        </a:rPr>
                        <a:t>driving impairments, increasing the likelihood of traffic accidents.</a:t>
                      </a:r>
                      <a:endParaRPr lang="sk-SK" sz="3600" b="0" i="0" dirty="0">
                        <a:effectLst/>
                        <a:latin typeface="fkGroteskNeue"/>
                      </a:endParaRPr>
                    </a:p>
                    <a:p>
                      <a:pPr algn="just"/>
                      <a:r>
                        <a:rPr lang="sk-SK" sz="3500" dirty="0">
                          <a:latin typeface="Arial" panose="020B0604020202020204" pitchFamily="34" charset="0"/>
                          <a:cs typeface="Arial" panose="020B0604020202020204" pitchFamily="34" charset="0"/>
                        </a:rPr>
                        <a:t>I</a:t>
                      </a:r>
                      <a:r>
                        <a:rPr lang="en-US" sz="3500" dirty="0">
                          <a:latin typeface="Arial" panose="020B0604020202020204" pitchFamily="34" charset="0"/>
                          <a:cs typeface="Arial" panose="020B0604020202020204" pitchFamily="34" charset="0"/>
                        </a:rPr>
                        <a:t>t is recommended for crime prevention specialist</a:t>
                      </a:r>
                      <a:r>
                        <a:rPr lang="sk-SK" sz="3500" dirty="0">
                          <a:latin typeface="Arial" panose="020B0604020202020204" pitchFamily="34" charset="0"/>
                          <a:cs typeface="Arial" panose="020B0604020202020204" pitchFamily="34" charset="0"/>
                        </a:rPr>
                        <a:t>s</a:t>
                      </a:r>
                      <a:r>
                        <a:rPr lang="en-US" sz="3500" dirty="0">
                          <a:latin typeface="Arial" panose="020B0604020202020204" pitchFamily="34" charset="0"/>
                          <a:cs typeface="Arial" panose="020B0604020202020204" pitchFamily="34" charset="0"/>
                        </a:rPr>
                        <a:t> to</a:t>
                      </a:r>
                      <a:r>
                        <a:rPr lang="sk-SK" sz="3500" dirty="0">
                          <a:latin typeface="Arial" panose="020B0604020202020204" pitchFamily="34" charset="0"/>
                          <a:cs typeface="Arial" panose="020B0604020202020204" pitchFamily="34" charset="0"/>
                        </a:rPr>
                        <a:t> </a:t>
                      </a:r>
                      <a:r>
                        <a:rPr lang="en-US" sz="3500" dirty="0">
                          <a:latin typeface="Arial" panose="020B0604020202020204" pitchFamily="34" charset="0"/>
                          <a:cs typeface="Arial" panose="020B0604020202020204" pitchFamily="34" charset="0"/>
                        </a:rPr>
                        <a:t>conduct broader studies involving multiple participants to analyze additional effects of MDMA (e.g., cognitive and behavioral impairments) on driving performance.</a:t>
                      </a:r>
                      <a:r>
                        <a:rPr lang="sk-SK" sz="3500" dirty="0">
                          <a:latin typeface="Arial" panose="020B0604020202020204" pitchFamily="34" charset="0"/>
                          <a:cs typeface="Arial" panose="020B0604020202020204" pitchFamily="34" charset="0"/>
                        </a:rPr>
                        <a:t> </a:t>
                      </a:r>
                      <a:r>
                        <a:rPr lang="en-AU" sz="3500" noProof="0" dirty="0">
                          <a:latin typeface="Arial" panose="020B0604020202020204" pitchFamily="34" charset="0"/>
                          <a:cs typeface="Arial" panose="020B0604020202020204" pitchFamily="34" charset="0"/>
                        </a:rPr>
                        <a:t>It is also recommended </a:t>
                      </a:r>
                      <a:r>
                        <a:rPr lang="sk-SK" sz="3500" dirty="0">
                          <a:latin typeface="Arial" panose="020B0604020202020204" pitchFamily="34" charset="0"/>
                          <a:cs typeface="Arial" panose="020B0604020202020204" pitchFamily="34" charset="0"/>
                        </a:rPr>
                        <a:t>to </a:t>
                      </a:r>
                      <a:r>
                        <a:rPr lang="en-US" sz="3500" dirty="0">
                          <a:latin typeface="Arial" panose="020B0604020202020204" pitchFamily="34" charset="0"/>
                          <a:cs typeface="Arial" panose="020B0604020202020204" pitchFamily="34" charset="0"/>
                        </a:rPr>
                        <a:t>design an effective strategy to prevent usage of MDMA or other psychoactive substances, since the usage of MDMA might have a rising trend in the upcoming years. </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378084383"/>
              </p:ext>
            </p:extLst>
          </p:nvPr>
        </p:nvGraphicFramePr>
        <p:xfrm>
          <a:off x="1317621" y="39314574"/>
          <a:ext cx="29764038" cy="327419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42301">
                <a:tc>
                  <a:txBody>
                    <a:bodyPr/>
                    <a:lstStyle/>
                    <a:p>
                      <a:pPr algn="just"/>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431898">
                <a:tc>
                  <a:txBody>
                    <a:bodyPr/>
                    <a:lstStyle/>
                    <a:p>
                      <a:pPr lvl="0" algn="just">
                        <a:buNone/>
                      </a:pPr>
                      <a:r>
                        <a:rPr lang="en-US" sz="3500" kern="1200" noProof="1">
                          <a:solidFill>
                            <a:schemeClr val="tx1"/>
                          </a:solidFill>
                          <a:latin typeface="Arial"/>
                          <a:ea typeface="+mn-ea"/>
                          <a:cs typeface="Arial"/>
                        </a:rPr>
                        <a:t>The article was supported by The Ministry of Education, Research, Development and Youth of the Slovak Republic grant number VEGA1/0257/23 Cyber risk assessment as an essential tool for increasing cyber security in public administration and within the framework of the project KEGA 031ŽU-4/2022.</a:t>
                      </a:r>
                      <a:endParaRPr lang="sk-SK" sz="3500" kern="1200" noProof="1">
                        <a:solidFill>
                          <a:schemeClr val="tx1"/>
                        </a:solidFill>
                        <a:latin typeface="Arial"/>
                        <a:ea typeface="+mn-ea"/>
                        <a:cs typeface="Arial"/>
                      </a:endParaRPr>
                    </a:p>
                    <a:p>
                      <a:pPr lvl="0" algn="just">
                        <a:buNone/>
                      </a:pPr>
                      <a:r>
                        <a:rPr lang="en-US" sz="3500" kern="1200" dirty="0">
                          <a:solidFill>
                            <a:schemeClr val="tx1"/>
                          </a:solidFill>
                          <a:latin typeface="Arial"/>
                          <a:ea typeface="+mn-ea"/>
                          <a:cs typeface="Arial"/>
                        </a:rPr>
                        <a:t>Funded by the EU </a:t>
                      </a:r>
                      <a:r>
                        <a:rPr lang="en-US" sz="3500" kern="1200" dirty="0" err="1">
                          <a:solidFill>
                            <a:schemeClr val="tx1"/>
                          </a:solidFill>
                          <a:latin typeface="Arial"/>
                          <a:ea typeface="+mn-ea"/>
                          <a:cs typeface="Arial"/>
                        </a:rPr>
                        <a:t>NextGenerationEU</a:t>
                      </a:r>
                      <a:r>
                        <a:rPr lang="en-US" sz="3500" kern="1200" dirty="0">
                          <a:solidFill>
                            <a:schemeClr val="tx1"/>
                          </a:solidFill>
                          <a:latin typeface="Arial"/>
                          <a:ea typeface="+mn-ea"/>
                          <a:cs typeface="Arial"/>
                        </a:rPr>
                        <a:t> through the Recovery and Resilience Plan for Slovakia under the project </a:t>
                      </a:r>
                      <a:r>
                        <a:rPr lang="en-US" sz="3500" kern="1200" dirty="0" err="1">
                          <a:solidFill>
                            <a:schemeClr val="tx1"/>
                          </a:solidFill>
                          <a:latin typeface="Arial"/>
                          <a:ea typeface="+mn-ea"/>
                          <a:cs typeface="Arial"/>
                        </a:rPr>
                        <a:t>No.17R05</a:t>
                      </a:r>
                      <a:r>
                        <a:rPr lang="en-US" sz="3500" kern="1200" dirty="0">
                          <a:solidFill>
                            <a:schemeClr val="tx1"/>
                          </a:solidFill>
                          <a:latin typeface="Arial"/>
                          <a:ea typeface="+mn-ea"/>
                          <a:cs typeface="Arial"/>
                        </a:rPr>
                        <a:t>-04-</a:t>
                      </a:r>
                      <a:r>
                        <a:rPr lang="en-US" sz="3500" kern="1200" dirty="0" err="1">
                          <a:solidFill>
                            <a:schemeClr val="tx1"/>
                          </a:solidFill>
                          <a:latin typeface="Arial"/>
                          <a:ea typeface="+mn-ea"/>
                          <a:cs typeface="Arial"/>
                        </a:rPr>
                        <a:t>V01</a:t>
                      </a:r>
                      <a:r>
                        <a:rPr lang="en-US" sz="3500" kern="1200" dirty="0">
                          <a:solidFill>
                            <a:schemeClr val="tx1"/>
                          </a:solidFill>
                          <a:latin typeface="Arial"/>
                          <a:ea typeface="+mn-ea"/>
                          <a:cs typeface="Arial"/>
                        </a:rPr>
                        <a:t>-00005.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8" name="BlokTextu 7">
            <a:extLst>
              <a:ext uri="{FF2B5EF4-FFF2-40B4-BE49-F238E27FC236}">
                <a16:creationId xmlns:a16="http://schemas.microsoft.com/office/drawing/2014/main" id="{46A2FEEB-DF1F-D497-B80F-6374AEECEC26}"/>
              </a:ext>
            </a:extLst>
          </p:cNvPr>
          <p:cNvSpPr txBox="1"/>
          <p:nvPr/>
        </p:nvSpPr>
        <p:spPr>
          <a:xfrm>
            <a:off x="16842321" y="15870619"/>
            <a:ext cx="11935741" cy="3416320"/>
          </a:xfrm>
          <a:prstGeom prst="rect">
            <a:avLst/>
          </a:prstGeom>
          <a:noFill/>
        </p:spPr>
        <p:txBody>
          <a:bodyPr wrap="square" rtlCol="0">
            <a:spAutoFit/>
          </a:bodyPr>
          <a:lstStyle/>
          <a:p>
            <a:pPr algn="just"/>
            <a:r>
              <a:rPr lang="en-US" sz="3600" b="0" i="0" dirty="0">
                <a:effectLst/>
                <a:latin typeface="fkGroteskNeue"/>
              </a:rPr>
              <a:t>The experiment was conducted in both daylight and nighttime conditions, with ten repetitions per scenario. Performance metrics included completion time (measured in </a:t>
            </a:r>
            <a:r>
              <a:rPr lang="en-US" sz="3600" b="0" i="0" dirty="0" err="1">
                <a:effectLst/>
                <a:latin typeface="fkGroteskNeue"/>
              </a:rPr>
              <a:t>minutes:seconds:milliseconds</a:t>
            </a:r>
            <a:r>
              <a:rPr lang="en-US" sz="3600" b="0" i="0" dirty="0">
                <a:effectLst/>
                <a:latin typeface="fkGroteskNeue"/>
              </a:rPr>
              <a:t>) and the number of collisions with cones.</a:t>
            </a:r>
          </a:p>
          <a:p>
            <a:endParaRPr lang="sk-SK" sz="3600" dirty="0"/>
          </a:p>
        </p:txBody>
      </p:sp>
      <p:graphicFrame>
        <p:nvGraphicFramePr>
          <p:cNvPr id="13" name="Objekt 12">
            <a:extLst>
              <a:ext uri="{FF2B5EF4-FFF2-40B4-BE49-F238E27FC236}">
                <a16:creationId xmlns:a16="http://schemas.microsoft.com/office/drawing/2014/main" id="{A42E49DC-0EA4-419D-7D60-601155D14F11}"/>
              </a:ext>
            </a:extLst>
          </p:cNvPr>
          <p:cNvGraphicFramePr>
            <a:graphicFrameLocks noChangeAspect="1"/>
          </p:cNvGraphicFramePr>
          <p:nvPr>
            <p:extLst>
              <p:ext uri="{D42A27DB-BD31-4B8C-83A1-F6EECF244321}">
                <p14:modId xmlns:p14="http://schemas.microsoft.com/office/powerpoint/2010/main" val="1253912424"/>
              </p:ext>
            </p:extLst>
          </p:nvPr>
        </p:nvGraphicFramePr>
        <p:xfrm>
          <a:off x="16173450" y="25150763"/>
          <a:ext cx="14592300" cy="8523288"/>
        </p:xfrm>
        <a:graphic>
          <a:graphicData uri="http://schemas.openxmlformats.org/presentationml/2006/ole">
            <mc:AlternateContent xmlns:mc="http://schemas.openxmlformats.org/markup-compatibility/2006">
              <mc:Choice xmlns:v="urn:schemas-microsoft-com:vml" Requires="v">
                <p:oleObj name="Document" r:id="rId4" imgW="6078905" imgH="3407779" progId="Word.Document.12">
                  <p:embed/>
                </p:oleObj>
              </mc:Choice>
              <mc:Fallback>
                <p:oleObj name="Document" r:id="rId4" imgW="6078905" imgH="3407779" progId="Word.Document.12">
                  <p:embed/>
                  <p:pic>
                    <p:nvPicPr>
                      <p:cNvPr id="13" name="Objekt 12">
                        <a:extLst>
                          <a:ext uri="{FF2B5EF4-FFF2-40B4-BE49-F238E27FC236}">
                            <a16:creationId xmlns:a16="http://schemas.microsoft.com/office/drawing/2014/main" id="{A42E49DC-0EA4-419D-7D60-601155D14F11}"/>
                          </a:ext>
                        </a:extLst>
                      </p:cNvPr>
                      <p:cNvPicPr/>
                      <p:nvPr/>
                    </p:nvPicPr>
                    <p:blipFill>
                      <a:blip r:embed="rId5"/>
                      <a:stretch>
                        <a:fillRect/>
                      </a:stretch>
                    </p:blipFill>
                    <p:spPr>
                      <a:xfrm>
                        <a:off x="16173450" y="25150763"/>
                        <a:ext cx="14592300" cy="8523288"/>
                      </a:xfrm>
                      <a:prstGeom prst="rect">
                        <a:avLst/>
                      </a:prstGeom>
                    </p:spPr>
                  </p:pic>
                </p:oleObj>
              </mc:Fallback>
            </mc:AlternateContent>
          </a:graphicData>
        </a:graphic>
      </p:graphicFrame>
      <p:graphicFrame>
        <p:nvGraphicFramePr>
          <p:cNvPr id="14" name="Objekt 13">
            <a:extLst>
              <a:ext uri="{FF2B5EF4-FFF2-40B4-BE49-F238E27FC236}">
                <a16:creationId xmlns:a16="http://schemas.microsoft.com/office/drawing/2014/main" id="{5F9D6EAE-9A34-1FA0-39DC-266744BE1494}"/>
              </a:ext>
            </a:extLst>
          </p:cNvPr>
          <p:cNvGraphicFramePr>
            <a:graphicFrameLocks noChangeAspect="1"/>
          </p:cNvGraphicFramePr>
          <p:nvPr>
            <p:extLst>
              <p:ext uri="{D42A27DB-BD31-4B8C-83A1-F6EECF244321}">
                <p14:modId xmlns:p14="http://schemas.microsoft.com/office/powerpoint/2010/main" val="2956031019"/>
              </p:ext>
            </p:extLst>
          </p:nvPr>
        </p:nvGraphicFramePr>
        <p:xfrm>
          <a:off x="1538288" y="25117425"/>
          <a:ext cx="15176500" cy="8523288"/>
        </p:xfrm>
        <a:graphic>
          <a:graphicData uri="http://schemas.openxmlformats.org/presentationml/2006/ole">
            <mc:AlternateContent xmlns:mc="http://schemas.openxmlformats.org/markup-compatibility/2006">
              <mc:Choice xmlns:v="urn:schemas-microsoft-com:vml" Requires="v">
                <p:oleObj name="Document" r:id="rId6" imgW="6094240" imgH="3429734" progId="Word.Document.12">
                  <p:embed/>
                </p:oleObj>
              </mc:Choice>
              <mc:Fallback>
                <p:oleObj name="Document" r:id="rId6" imgW="6094240" imgH="3429734" progId="Word.Document.12">
                  <p:embed/>
                  <p:pic>
                    <p:nvPicPr>
                      <p:cNvPr id="14" name="Objekt 13">
                        <a:extLst>
                          <a:ext uri="{FF2B5EF4-FFF2-40B4-BE49-F238E27FC236}">
                            <a16:creationId xmlns:a16="http://schemas.microsoft.com/office/drawing/2014/main" id="{5F9D6EAE-9A34-1FA0-39DC-266744BE1494}"/>
                          </a:ext>
                        </a:extLst>
                      </p:cNvPr>
                      <p:cNvPicPr/>
                      <p:nvPr/>
                    </p:nvPicPr>
                    <p:blipFill>
                      <a:blip r:embed="rId7"/>
                      <a:stretch>
                        <a:fillRect/>
                      </a:stretch>
                    </p:blipFill>
                    <p:spPr>
                      <a:xfrm>
                        <a:off x="1538288" y="25117425"/>
                        <a:ext cx="15176500" cy="8523288"/>
                      </a:xfrm>
                      <a:prstGeom prst="rect">
                        <a:avLst/>
                      </a:prstGeom>
                    </p:spPr>
                  </p:pic>
                </p:oleObj>
              </mc:Fallback>
            </mc:AlternateContent>
          </a:graphicData>
        </a:graphic>
      </p:graphicFrame>
      <p:sp>
        <p:nvSpPr>
          <p:cNvPr id="15" name="BlokTextu 14">
            <a:extLst>
              <a:ext uri="{FF2B5EF4-FFF2-40B4-BE49-F238E27FC236}">
                <a16:creationId xmlns:a16="http://schemas.microsoft.com/office/drawing/2014/main" id="{6608ACEE-4001-826F-0874-7369C316DCB5}"/>
              </a:ext>
            </a:extLst>
          </p:cNvPr>
          <p:cNvSpPr txBox="1"/>
          <p:nvPr/>
        </p:nvSpPr>
        <p:spPr>
          <a:xfrm>
            <a:off x="16842321" y="23167485"/>
            <a:ext cx="13661125" cy="2031325"/>
          </a:xfrm>
          <a:prstGeom prst="rect">
            <a:avLst/>
          </a:prstGeom>
          <a:noFill/>
        </p:spPr>
        <p:txBody>
          <a:bodyPr wrap="square" rtlCol="0">
            <a:spAutoFit/>
          </a:bodyPr>
          <a:lstStyle/>
          <a:p>
            <a:r>
              <a:rPr lang="en-US" sz="3600" b="0" i="0" kern="1200" dirty="0">
                <a:solidFill>
                  <a:schemeClr val="dk1"/>
                </a:solidFill>
                <a:effectLst/>
                <a:latin typeface="fkGroteskNeue"/>
                <a:ea typeface="+mn-ea"/>
                <a:cs typeface="+mn-cs"/>
              </a:rPr>
              <a:t>Nighttime Conditions:</a:t>
            </a:r>
            <a:r>
              <a:rPr lang="sk-SK" sz="3600" b="0" i="0" kern="1200" dirty="0">
                <a:solidFill>
                  <a:schemeClr val="dk1"/>
                </a:solidFill>
                <a:effectLst/>
                <a:latin typeface="fkGroteskNeue"/>
                <a:ea typeface="+mn-ea"/>
                <a:cs typeface="+mn-cs"/>
              </a:rPr>
              <a:t>	</a:t>
            </a:r>
          </a:p>
          <a:p>
            <a:r>
              <a:rPr lang="sk-SK" sz="3600" dirty="0">
                <a:solidFill>
                  <a:schemeClr val="dk1"/>
                </a:solidFill>
                <a:latin typeface="fkGroteskNeue"/>
              </a:rPr>
              <a:t>	              </a:t>
            </a:r>
            <a:r>
              <a:rPr lang="en-US" sz="3600" b="0" i="0" kern="1200" dirty="0">
                <a:solidFill>
                  <a:schemeClr val="dk1"/>
                </a:solidFill>
                <a:effectLst/>
                <a:latin typeface="fkGroteskNeue"/>
                <a:ea typeface="+mn-ea"/>
                <a:cs typeface="+mn-cs"/>
              </a:rPr>
              <a:t>Without goggles: Average time = 2:01:32; Collisions = 0.</a:t>
            </a:r>
          </a:p>
          <a:p>
            <a:pPr lvl="1"/>
            <a:r>
              <a:rPr lang="sk-SK" sz="3600" b="0" i="0" kern="1200" dirty="0">
                <a:solidFill>
                  <a:schemeClr val="dk1"/>
                </a:solidFill>
                <a:effectLst/>
                <a:latin typeface="fkGroteskNeue"/>
                <a:ea typeface="+mn-ea"/>
                <a:cs typeface="+mn-cs"/>
              </a:rPr>
              <a:t>              </a:t>
            </a:r>
            <a:r>
              <a:rPr lang="en-US" sz="3600" b="0" i="0" kern="1200" dirty="0">
                <a:solidFill>
                  <a:schemeClr val="dk1"/>
                </a:solidFill>
                <a:effectLst/>
                <a:latin typeface="fkGroteskNeue"/>
                <a:ea typeface="+mn-ea"/>
                <a:cs typeface="+mn-cs"/>
              </a:rPr>
              <a:t>With goggles: Average time = 2:28:14; Collisions = 1 (average)</a:t>
            </a:r>
          </a:p>
          <a:p>
            <a:r>
              <a:rPr lang="sk-SK" dirty="0"/>
              <a:t>  </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83</TotalTime>
  <Words>687</Words>
  <Application>Microsoft Office PowerPoint</Application>
  <PresentationFormat>Vlastná</PresentationFormat>
  <Paragraphs>39</Paragraphs>
  <Slides>1</Slides>
  <Notes>0</Notes>
  <HiddenSlides>0</HiddenSlides>
  <MMClips>0</MMClips>
  <ScaleCrop>false</ScaleCrop>
  <HeadingPairs>
    <vt:vector size="8" baseType="variant">
      <vt:variant>
        <vt:lpstr>Použité písma</vt:lpstr>
      </vt:variant>
      <vt:variant>
        <vt:i4>4</vt:i4>
      </vt:variant>
      <vt:variant>
        <vt:lpstr>Motív</vt:lpstr>
      </vt:variant>
      <vt:variant>
        <vt:i4>1</vt:i4>
      </vt:variant>
      <vt:variant>
        <vt:lpstr>Vložené servery OLE</vt:lpstr>
      </vt:variant>
      <vt:variant>
        <vt:i4>1</vt:i4>
      </vt:variant>
      <vt:variant>
        <vt:lpstr>Nadpisy snímok</vt:lpstr>
      </vt:variant>
      <vt:variant>
        <vt:i4>1</vt:i4>
      </vt:variant>
    </vt:vector>
  </HeadingPairs>
  <TitlesOfParts>
    <vt:vector size="7" baseType="lpstr">
      <vt:lpstr>Aptos</vt:lpstr>
      <vt:lpstr>Aptos Display</vt:lpstr>
      <vt:lpstr>Arial</vt:lpstr>
      <vt:lpstr>fkGroteskNeue</vt:lpstr>
      <vt:lpstr>Motív Office</vt:lpstr>
      <vt:lpstr>Document</vt:lpstr>
      <vt:lpstr>Possible Effects of MDMA on Vehicle Driving Competencies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Matúš Madleňák</cp:lastModifiedBy>
  <cp:revision>3</cp:revision>
  <dcterms:created xsi:type="dcterms:W3CDTF">2024-08-16T05:44:32Z</dcterms:created>
  <dcterms:modified xsi:type="dcterms:W3CDTF">2025-04-28T10:39:05Z</dcterms:modified>
</cp:coreProperties>
</file>