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316" y="-477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 of the current state of motor units with single-axle bogies</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GB"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GB"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GB" sz="4500" noProof="0" dirty="0">
                <a:solidFill>
                  <a:srgbClr val="002060"/>
                </a:solidFill>
                <a:latin typeface="Arial" panose="020B0604020202020204" pitchFamily="34" charset="0"/>
                <a:cs typeface="Arial" panose="020B0604020202020204" pitchFamily="34" charset="0"/>
              </a:rPr>
              <a:t>Martin Bučko</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a:t>
            </a:r>
            <a:r>
              <a:rPr lang="en-GB" sz="4500" baseline="30000" noProof="0" dirty="0">
                <a:solidFill>
                  <a:srgbClr val="002060"/>
                </a:solidFill>
                <a:latin typeface="Arial" panose="020B0604020202020204" pitchFamily="34" charset="0"/>
                <a:cs typeface="Arial" panose="020B0604020202020204" pitchFamily="34" charset="0"/>
              </a:rPr>
              <a:t> </a:t>
            </a:r>
            <a:r>
              <a:rPr lang="en-GB" sz="4500" noProof="0" dirty="0">
                <a:solidFill>
                  <a:srgbClr val="002060"/>
                </a:solidFill>
                <a:latin typeface="Arial" panose="020B0604020202020204" pitchFamily="34" charset="0"/>
                <a:cs typeface="Arial" panose="020B0604020202020204" pitchFamily="34" charset="0"/>
              </a:rPr>
              <a:t>Dalibor Barta</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Ján Dižo</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Miroslav Blatnický</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Alyona Lovska</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Slavomir Kowalski</a:t>
            </a:r>
            <a:r>
              <a:rPr lang="en-GB" sz="4500" baseline="30000" noProof="0" dirty="0">
                <a:solidFill>
                  <a:srgbClr val="002060"/>
                </a:solidFill>
                <a:latin typeface="Arial" panose="020B0604020202020204" pitchFamily="34" charset="0"/>
                <a:cs typeface="Arial" panose="020B0604020202020204" pitchFamily="34" charset="0"/>
              </a:rPr>
              <a:t>2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30064076"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1 University of Žilina, Žilina, Slovak Republic</a:t>
            </a:r>
          </a:p>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2 State University of Applied Sciences in Nowy </a:t>
            </a:r>
            <a:r>
              <a:rPr lang="en-GB" sz="3600" i="1" noProof="0" dirty="0" err="1">
                <a:solidFill>
                  <a:srgbClr val="002060"/>
                </a:solidFill>
                <a:latin typeface="Arial" panose="020B0604020202020204" pitchFamily="34" charset="0"/>
                <a:cs typeface="Arial" panose="020B0604020202020204" pitchFamily="34" charset="0"/>
              </a:rPr>
              <a:t>Sacz</a:t>
            </a:r>
            <a:r>
              <a:rPr lang="en-GB" sz="3600" i="1" noProof="0" dirty="0">
                <a:solidFill>
                  <a:srgbClr val="002060"/>
                </a:solidFill>
                <a:latin typeface="Arial" panose="020B0604020202020204" pitchFamily="34" charset="0"/>
                <a:cs typeface="Arial" panose="020B0604020202020204" pitchFamily="34" charset="0"/>
              </a:rPr>
              <a:t>, Nowy </a:t>
            </a:r>
            <a:r>
              <a:rPr lang="en-GB" sz="3600" i="1" noProof="0" dirty="0" err="1">
                <a:solidFill>
                  <a:srgbClr val="002060"/>
                </a:solidFill>
                <a:latin typeface="Arial" panose="020B0604020202020204" pitchFamily="34" charset="0"/>
                <a:cs typeface="Arial" panose="020B0604020202020204" pitchFamily="34" charset="0"/>
              </a:rPr>
              <a:t>Sacz</a:t>
            </a:r>
            <a:r>
              <a:rPr lang="en-GB" sz="3600" i="1" noProof="0" dirty="0">
                <a:solidFill>
                  <a:srgbClr val="002060"/>
                </a:solidFill>
                <a:latin typeface="Arial" panose="020B0604020202020204" pitchFamily="34" charset="0"/>
                <a:cs typeface="Arial" panose="020B0604020202020204" pitchFamily="34" charset="0"/>
              </a:rPr>
              <a:t>,</a:t>
            </a:r>
            <a:r>
              <a:rPr lang="sk-SK" sz="3600" i="1" noProof="0" dirty="0">
                <a:solidFill>
                  <a:srgbClr val="002060"/>
                </a:solidFill>
                <a:latin typeface="Arial" panose="020B0604020202020204" pitchFamily="34" charset="0"/>
                <a:cs typeface="Arial" panose="020B0604020202020204" pitchFamily="34" charset="0"/>
              </a:rPr>
              <a:t> </a:t>
            </a:r>
            <a:r>
              <a:rPr lang="en-GB" sz="3600" i="1" noProof="0" dirty="0">
                <a:solidFill>
                  <a:srgbClr val="002060"/>
                </a:solidFill>
                <a:latin typeface="Arial" panose="020B0604020202020204" pitchFamily="34" charset="0"/>
                <a:cs typeface="Arial" panose="020B0604020202020204" pitchFamily="34" charset="0"/>
              </a:rPr>
              <a:t>Poland</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083772654"/>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GB"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GB" sz="3500" noProof="0" dirty="0">
                          <a:solidFill>
                            <a:srgbClr val="002060"/>
                          </a:solidFill>
                          <a:latin typeface="Arial" panose="020B0604020202020204" pitchFamily="34" charset="0"/>
                          <a:cs typeface="Arial" panose="020B0604020202020204" pitchFamily="34" charset="0"/>
                        </a:rPr>
                        <a:t>Rail transport is widely regarded as a leader in sustainable mobility, and its to enjoy significant popularity among passengers, largely attributed to its comfort, safety and speed and ecology of its operation. This study aims to </a:t>
                      </a:r>
                      <a:r>
                        <a:rPr lang="en-GB" sz="3500" noProof="0" dirty="0" err="1">
                          <a:solidFill>
                            <a:srgbClr val="002060"/>
                          </a:solidFill>
                          <a:latin typeface="Arial" panose="020B0604020202020204" pitchFamily="34" charset="0"/>
                          <a:cs typeface="Arial" panose="020B0604020202020204" pitchFamily="34" charset="0"/>
                        </a:rPr>
                        <a:t>analyze</a:t>
                      </a:r>
                      <a:r>
                        <a:rPr lang="en-GB" sz="3500" noProof="0" dirty="0">
                          <a:solidFill>
                            <a:srgbClr val="002060"/>
                          </a:solidFill>
                          <a:latin typeface="Arial" panose="020B0604020202020204" pitchFamily="34" charset="0"/>
                          <a:cs typeface="Arial" panose="020B0604020202020204" pitchFamily="34" charset="0"/>
                        </a:rPr>
                        <a:t> a regional railway vehicle equipped with independent traction and single- axle bogies.</a:t>
                      </a:r>
                      <a:endParaRPr lang="sk-SK" sz="3500" noProof="0" dirty="0">
                        <a:solidFill>
                          <a:srgbClr val="002060"/>
                        </a:solidFill>
                        <a:latin typeface="Arial" panose="020B0604020202020204" pitchFamily="34" charset="0"/>
                        <a:cs typeface="Arial" panose="020B0604020202020204" pitchFamily="34" charset="0"/>
                      </a:endParaRPr>
                    </a:p>
                    <a:p>
                      <a:endParaRPr lang="en-GB"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The rail vehicles being compared is based on the original Class 810 motor wagon, which has been improved by various upgrades. Also compared are the power</a:t>
                      </a:r>
                      <a:r>
                        <a:rPr lang="sk-SK" sz="3500" noProof="0" dirty="0">
                          <a:solidFill>
                            <a:srgbClr val="002060"/>
                          </a:solidFill>
                          <a:latin typeface="Arial" panose="020B0604020202020204" pitchFamily="34" charset="0"/>
                          <a:cs typeface="Arial" panose="020B0604020202020204" pitchFamily="34" charset="0"/>
                        </a:rPr>
                        <a:t> </a:t>
                      </a:r>
                      <a:r>
                        <a:rPr lang="sk-SK" sz="3500" noProof="0" dirty="0" err="1">
                          <a:solidFill>
                            <a:srgbClr val="002060"/>
                          </a:solidFill>
                          <a:latin typeface="Arial" panose="020B0604020202020204" pitchFamily="34" charset="0"/>
                          <a:cs typeface="Arial" panose="020B0604020202020204" pitchFamily="34" charset="0"/>
                        </a:rPr>
                        <a:t>transmission</a:t>
                      </a:r>
                      <a:r>
                        <a:rPr lang="en-GB" sz="3500" noProof="0" dirty="0">
                          <a:solidFill>
                            <a:srgbClr val="002060"/>
                          </a:solidFill>
                          <a:latin typeface="Arial" panose="020B0604020202020204" pitchFamily="34" charset="0"/>
                          <a:cs typeface="Arial" panose="020B0604020202020204" pitchFamily="34" charset="0"/>
                        </a:rPr>
                        <a:t> of these rail vehicles, which are of the same type, but each with certain modifications for the most economical operation.</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noProof="0" dirty="0">
                          <a:solidFill>
                            <a:srgbClr val="002060"/>
                          </a:solidFill>
                          <a:latin typeface="Arial" panose="020B0604020202020204" pitchFamily="34" charset="0"/>
                          <a:cs typeface="Arial" panose="020B0604020202020204" pitchFamily="34" charset="0"/>
                        </a:rPr>
                        <a:t>The analysis of the current state of </a:t>
                      </a:r>
                      <a:r>
                        <a:rPr lang="sk-SK" sz="3500" noProof="0" dirty="0" err="1">
                          <a:solidFill>
                            <a:srgbClr val="002060"/>
                          </a:solidFill>
                          <a:latin typeface="Arial" panose="020B0604020202020204" pitchFamily="34" charset="0"/>
                          <a:cs typeface="Arial" panose="020B0604020202020204" pitchFamily="34" charset="0"/>
                        </a:rPr>
                        <a:t>rail</a:t>
                      </a:r>
                      <a:r>
                        <a:rPr lang="sk-SK" sz="3500" noProof="0" dirty="0">
                          <a:solidFill>
                            <a:srgbClr val="002060"/>
                          </a:solidFill>
                          <a:latin typeface="Arial" panose="020B0604020202020204" pitchFamily="34" charset="0"/>
                          <a:cs typeface="Arial" panose="020B0604020202020204" pitchFamily="34" charset="0"/>
                        </a:rPr>
                        <a:t> </a:t>
                      </a:r>
                      <a:r>
                        <a:rPr lang="sk-SK" sz="3500" noProof="0" dirty="0" err="1">
                          <a:solidFill>
                            <a:srgbClr val="002060"/>
                          </a:solidFill>
                          <a:latin typeface="Arial" panose="020B0604020202020204" pitchFamily="34" charset="0"/>
                          <a:cs typeface="Arial" panose="020B0604020202020204" pitchFamily="34" charset="0"/>
                        </a:rPr>
                        <a:t>units</a:t>
                      </a:r>
                      <a:r>
                        <a:rPr lang="sk-SK" sz="3500" noProof="0" dirty="0">
                          <a:solidFill>
                            <a:srgbClr val="002060"/>
                          </a:solidFill>
                          <a:latin typeface="Arial" panose="020B0604020202020204" pitchFamily="34" charset="0"/>
                          <a:cs typeface="Arial" panose="020B0604020202020204" pitchFamily="34" charset="0"/>
                        </a:rPr>
                        <a:t> </a:t>
                      </a:r>
                      <a:r>
                        <a:rPr lang="en-US" sz="3500" noProof="0" dirty="0">
                          <a:solidFill>
                            <a:srgbClr val="002060"/>
                          </a:solidFill>
                          <a:latin typeface="Arial" panose="020B0604020202020204" pitchFamily="34" charset="0"/>
                          <a:cs typeface="Arial" panose="020B0604020202020204" pitchFamily="34" charset="0"/>
                        </a:rPr>
                        <a:t>with independent traction and single-axle bogies can serve as a basis for the future development of these vehicles, which will offer greater passenger comfort and safety, more economical and environmentally friendly operation on lines where electrification will not be feasible.</a:t>
                      </a:r>
                      <a:endParaRPr lang="en-GB" sz="3500"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135800564"/>
              </p:ext>
            </p:extLst>
          </p:nvPr>
        </p:nvGraphicFramePr>
        <p:xfrm>
          <a:off x="1317621" y="13350882"/>
          <a:ext cx="29764038" cy="664127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0580">
                <a:tc>
                  <a:txBody>
                    <a:bodyPr/>
                    <a:lstStyle/>
                    <a:p>
                      <a:pPr algn="ctr"/>
                      <a:r>
                        <a:rPr lang="en-GB"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501138">
                <a:tc>
                  <a:txBody>
                    <a:bodyPr/>
                    <a:lstStyle/>
                    <a:p>
                      <a:r>
                        <a:rPr lang="en-US" sz="3500" noProof="0" dirty="0">
                          <a:solidFill>
                            <a:srgbClr val="002060"/>
                          </a:solidFill>
                          <a:latin typeface="Arial"/>
                          <a:cs typeface="Arial"/>
                        </a:rPr>
                        <a:t>The individual technical data of each railcar were compared and are shown in </a:t>
                      </a:r>
                      <a:r>
                        <a:rPr lang="sk-SK" sz="3500" noProof="0" dirty="0">
                          <a:solidFill>
                            <a:srgbClr val="002060"/>
                          </a:solidFill>
                          <a:latin typeface="Arial"/>
                          <a:cs typeface="Arial"/>
                        </a:rPr>
                        <a:t>T</a:t>
                      </a:r>
                      <a:r>
                        <a:rPr lang="en-US" sz="3500" noProof="0" dirty="0">
                          <a:solidFill>
                            <a:srgbClr val="002060"/>
                          </a:solidFill>
                          <a:latin typeface="Arial"/>
                          <a:cs typeface="Arial"/>
                        </a:rPr>
                        <a:t>he </a:t>
                      </a:r>
                      <a:r>
                        <a:rPr lang="sk-SK" sz="3500" noProof="0" dirty="0">
                          <a:solidFill>
                            <a:srgbClr val="002060"/>
                          </a:solidFill>
                          <a:latin typeface="Arial"/>
                          <a:cs typeface="Arial"/>
                        </a:rPr>
                        <a:t>T</a:t>
                      </a:r>
                      <a:r>
                        <a:rPr lang="en-US" sz="3500" noProof="0" dirty="0">
                          <a:solidFill>
                            <a:srgbClr val="002060"/>
                          </a:solidFill>
                          <a:latin typeface="Arial"/>
                          <a:cs typeface="Arial"/>
                        </a:rPr>
                        <a:t>ab</a:t>
                      </a:r>
                      <a:r>
                        <a:rPr lang="sk-SK" sz="3500" noProof="0" dirty="0">
                          <a:solidFill>
                            <a:srgbClr val="002060"/>
                          </a:solidFill>
                          <a:latin typeface="Arial"/>
                          <a:cs typeface="Arial"/>
                        </a:rPr>
                        <a:t>.1</a:t>
                      </a:r>
                      <a:r>
                        <a:rPr lang="en-US" sz="3500" noProof="0" dirty="0">
                          <a:solidFill>
                            <a:srgbClr val="002060"/>
                          </a:solidFill>
                          <a:latin typeface="Arial"/>
                          <a:cs typeface="Arial"/>
                        </a:rPr>
                        <a:t> below. The railcars are derived from the original Class 810 railcar, which has undergone various </a:t>
                      </a:r>
                      <a:r>
                        <a:rPr lang="en-US" sz="3500" noProof="0" dirty="0" err="1">
                          <a:solidFill>
                            <a:srgbClr val="002060"/>
                          </a:solidFill>
                          <a:latin typeface="Arial"/>
                          <a:cs typeface="Arial"/>
                        </a:rPr>
                        <a:t>modernisations</a:t>
                      </a:r>
                      <a:r>
                        <a:rPr lang="en-US" sz="3500" noProof="0" dirty="0">
                          <a:solidFill>
                            <a:srgbClr val="002060"/>
                          </a:solidFill>
                          <a:latin typeface="Arial"/>
                          <a:cs typeface="Arial"/>
                        </a:rPr>
                        <a:t> in Slovakia and abroad. The main propulsion elements are described, which are different for each vehicle, but the concept of propulsion is fundamentally the same for each of the above-mentioned railcars. The hydrostatic drive is described in more detail, where simple graphical representations of the principle of operation of this type of drive</a:t>
                      </a:r>
                      <a:r>
                        <a:rPr lang="sk-SK" sz="3500" noProof="0" dirty="0">
                          <a:solidFill>
                            <a:srgbClr val="002060"/>
                          </a:solidFill>
                          <a:latin typeface="Arial"/>
                          <a:cs typeface="Arial"/>
                        </a:rPr>
                        <a:t> in Fig.3</a:t>
                      </a:r>
                      <a:r>
                        <a:rPr lang="en-US" sz="3500" noProof="0" dirty="0">
                          <a:solidFill>
                            <a:srgbClr val="002060"/>
                          </a:solidFill>
                          <a:latin typeface="Arial"/>
                          <a:cs typeface="Arial"/>
                        </a:rPr>
                        <a:t>, which is usually implemented in vehicles with independent traction and single-axle chassis, are provided for ease of understanding</a:t>
                      </a:r>
                      <a:r>
                        <a:rPr lang="sk-SK" sz="3500" noProof="0" dirty="0">
                          <a:solidFill>
                            <a:srgbClr val="002060"/>
                          </a:solidFill>
                          <a:latin typeface="Arial"/>
                          <a:cs typeface="Arial"/>
                        </a:rPr>
                        <a:t>.</a:t>
                      </a:r>
                    </a:p>
                    <a:p>
                      <a:endParaRPr lang="sk-SK" sz="3500" noProof="0" dirty="0">
                        <a:solidFill>
                          <a:srgbClr val="002060"/>
                        </a:solidFill>
                        <a:latin typeface="Arial"/>
                        <a:cs typeface="Arial"/>
                      </a:endParaRPr>
                    </a:p>
                    <a:p>
                      <a:endParaRPr lang="sk-SK" sz="3500" noProof="0" dirty="0">
                        <a:solidFill>
                          <a:srgbClr val="002060"/>
                        </a:solidFill>
                        <a:latin typeface="Arial"/>
                        <a:cs typeface="Arial"/>
                      </a:endParaRPr>
                    </a:p>
                    <a:p>
                      <a:endParaRPr lang="sk-SK" noProof="0" dirty="0"/>
                    </a:p>
                    <a:p>
                      <a:endParaRPr lang="sk-SK" sz="3500" noProof="0" dirty="0">
                        <a:solidFill>
                          <a:srgbClr val="002060"/>
                        </a:solidFill>
                        <a:latin typeface="Arial"/>
                        <a:cs typeface="Arial"/>
                      </a:endParaRPr>
                    </a:p>
                    <a:p>
                      <a:endParaRPr lang="sk-SK" sz="3500"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863643319"/>
              </p:ext>
            </p:extLst>
          </p:nvPr>
        </p:nvGraphicFramePr>
        <p:xfrm>
          <a:off x="1347570" y="20182331"/>
          <a:ext cx="29764038" cy="118474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36262">
                <a:tc>
                  <a:txBody>
                    <a:bodyPr/>
                    <a:lstStyle/>
                    <a:p>
                      <a:pPr algn="ctr"/>
                      <a:r>
                        <a:rPr lang="en-GB"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505586">
                <a:tc>
                  <a:txBody>
                    <a:bodyPr/>
                    <a:lstStyle/>
                    <a:p>
                      <a:pPr algn="just">
                        <a:spcAft>
                          <a:spcPts val="1200"/>
                        </a:spcAft>
                      </a:pPr>
                      <a:endParaRPr lang="en-US"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505586">
                <a:tc>
                  <a:txBody>
                    <a:bodyPr/>
                    <a:lstStyle/>
                    <a:p>
                      <a:endParaRPr lang="en-GB"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480361644"/>
              </p:ext>
            </p:extLst>
          </p:nvPr>
        </p:nvGraphicFramePr>
        <p:xfrm>
          <a:off x="1347570" y="32316420"/>
          <a:ext cx="29764038" cy="58851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06839">
                <a:tc>
                  <a:txBody>
                    <a:bodyPr/>
                    <a:lstStyle/>
                    <a:p>
                      <a:pPr algn="ctr"/>
                      <a:r>
                        <a:rPr lang="en-GB"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078341">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noProof="0" dirty="0">
                          <a:solidFill>
                            <a:srgbClr val="002060"/>
                          </a:solidFill>
                          <a:effectLst/>
                          <a:latin typeface="Arial" panose="020B0604020202020204" pitchFamily="34" charset="0"/>
                          <a:ea typeface="+mn-ea"/>
                          <a:cs typeface="Arial" panose="020B0604020202020204" pitchFamily="34" charset="0"/>
                        </a:rPr>
                        <a:t>The overview study compares power units with single-axle </a:t>
                      </a:r>
                      <a:r>
                        <a:rPr lang="sk-SK" sz="3500" kern="1200" noProof="0" dirty="0" err="1">
                          <a:solidFill>
                            <a:srgbClr val="002060"/>
                          </a:solidFill>
                          <a:effectLst/>
                          <a:latin typeface="Arial" panose="020B0604020202020204" pitchFamily="34" charset="0"/>
                          <a:ea typeface="+mn-ea"/>
                          <a:cs typeface="Arial" panose="020B0604020202020204" pitchFamily="34" charset="0"/>
                        </a:rPr>
                        <a:t>bogie</a:t>
                      </a:r>
                      <a:r>
                        <a:rPr lang="en-US" sz="3500" kern="1200" noProof="0" dirty="0">
                          <a:solidFill>
                            <a:srgbClr val="002060"/>
                          </a:solidFill>
                          <a:effectLst/>
                          <a:latin typeface="Arial" panose="020B0604020202020204" pitchFamily="34" charset="0"/>
                          <a:ea typeface="+mn-ea"/>
                          <a:cs typeface="Arial" panose="020B0604020202020204" pitchFamily="34" charset="0"/>
                        </a:rPr>
                        <a:t>, which are primarily intended for non-electrified regional lines. A detailed analysis and comparison of the technical characteristics of these units, including their advantages, disadvantages and retrofitting, has been carried out. In addition, the type of drive, its advantages and disadvantages and its further applicability in rolling stock were examined. Despite several </a:t>
                      </a:r>
                      <a:r>
                        <a:rPr lang="en-US" sz="3500" kern="1200" noProof="0" dirty="0" err="1">
                          <a:solidFill>
                            <a:srgbClr val="002060"/>
                          </a:solidFill>
                          <a:effectLst/>
                          <a:latin typeface="Arial" panose="020B0604020202020204" pitchFamily="34" charset="0"/>
                          <a:ea typeface="+mn-ea"/>
                          <a:cs typeface="Arial" panose="020B0604020202020204" pitchFamily="34" charset="0"/>
                        </a:rPr>
                        <a:t>modernisation</a:t>
                      </a:r>
                      <a:r>
                        <a:rPr lang="en-US" sz="3500" kern="1200" noProof="0" dirty="0">
                          <a:solidFill>
                            <a:srgbClr val="002060"/>
                          </a:solidFill>
                          <a:effectLst/>
                          <a:latin typeface="Arial" panose="020B0604020202020204" pitchFamily="34" charset="0"/>
                          <a:ea typeface="+mn-ea"/>
                          <a:cs typeface="Arial" panose="020B0604020202020204" pitchFamily="34" charset="0"/>
                        </a:rPr>
                        <a:t> efforts, these vehicles are obsolete and no longer meet current emission standards. In addition, the electrification of regional lines is reducing the demand for diesel-powered units, leading to their replacement by units with dependent traction systems. However, on lines where electrification is technically impossible or economically disadvantageous, it is advisable to have rolling stock with independent traction using a modern propulsion concept. By integrating modern drive concepts, this research offers a new perspective on rail vehicle propulsion. The emphasis on modern propulsion technologies further reinforces its importance for further progress in the sustainable and efficient development of railway vehicles. The findings have potential applications for next-generation rail transport that enhances performance in a variety of operating conditions.</a:t>
                      </a:r>
                      <a:endParaRPr lang="en-GB" sz="3500" noProof="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186187831"/>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en-GB" sz="4500" cap="small" baseline="0" noProof="0" dirty="0">
                          <a:solidFill>
                            <a:schemeClr val="bg1"/>
                          </a:solidFill>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r>
                        <a:rPr lang="en-US" sz="3500" kern="1200" dirty="0">
                          <a:solidFill>
                            <a:srgbClr val="002060"/>
                          </a:solidFill>
                          <a:effectLst/>
                          <a:latin typeface="Arial" panose="020B0604020202020204" pitchFamily="34" charset="0"/>
                          <a:ea typeface="+mn-ea"/>
                          <a:cs typeface="Arial" panose="020B0604020202020204" pitchFamily="34" charset="0"/>
                        </a:rPr>
                        <a:t>This research was supported by the project KEGA 031ŽU-4/2023. This publication was realized with support of Operational Program Integrated Infrastructure 2014 - 2020 of the project: Concept, safety and related industrial research for the replacement of diesel traction by hydrogen fuel cell traction in the railway vehicles series 861 (code ITMS2014+: 313011BVC2), co-financed by the European Regional Development Fund.</a:t>
                      </a:r>
                      <a:endParaRPr lang="sk-SK" sz="3500" kern="1200" dirty="0">
                        <a:solidFill>
                          <a:srgbClr val="002060"/>
                        </a:solidFill>
                        <a:effectLst/>
                        <a:latin typeface="Arial" panose="020B0604020202020204" pitchFamily="34" charset="0"/>
                        <a:ea typeface="+mn-ea"/>
                        <a:cs typeface="Arial" panose="020B0604020202020204" pitchFamily="34" charset="0"/>
                      </a:endParaRPr>
                    </a:p>
                    <a:p>
                      <a:r>
                        <a:rPr lang="en-US" sz="3500" kern="1200" dirty="0">
                          <a:solidFill>
                            <a:srgbClr val="002060"/>
                          </a:solidFill>
                          <a:effectLst/>
                          <a:latin typeface="Arial" panose="020B0604020202020204" pitchFamily="34" charset="0"/>
                          <a:ea typeface="+mn-ea"/>
                          <a:cs typeface="Arial" panose="020B0604020202020204" pitchFamily="34" charset="0"/>
                        </a:rPr>
                        <a:t>“Funded by the EU </a:t>
                      </a:r>
                      <a:r>
                        <a:rPr lang="en-US" sz="3500" kern="1200" dirty="0" err="1">
                          <a:solidFill>
                            <a:srgbClr val="002060"/>
                          </a:solidFill>
                          <a:effectLst/>
                          <a:latin typeface="Arial" panose="020B0604020202020204" pitchFamily="34" charset="0"/>
                          <a:ea typeface="+mn-ea"/>
                          <a:cs typeface="Arial" panose="020B0604020202020204" pitchFamily="34" charset="0"/>
                        </a:rPr>
                        <a:t>NextGenerationEU</a:t>
                      </a:r>
                      <a:r>
                        <a:rPr lang="en-US" sz="3500" kern="1200" dirty="0">
                          <a:solidFill>
                            <a:srgbClr val="002060"/>
                          </a:solidFill>
                          <a:effectLst/>
                          <a:latin typeface="Arial" panose="020B0604020202020204" pitchFamily="34" charset="0"/>
                          <a:ea typeface="+mn-ea"/>
                          <a:cs typeface="Arial" panose="020B0604020202020204" pitchFamily="34" charset="0"/>
                        </a:rPr>
                        <a:t> through the Recovery and Resilience Plan for Slovakia under the project No. 09I03-03-V01-00131.”</a:t>
                      </a:r>
                      <a:endParaRPr lang="sk-SK" sz="3500" kern="1200" dirty="0">
                        <a:solidFill>
                          <a:srgbClr val="002060"/>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a:extLst>
              <a:ext uri="{FF2B5EF4-FFF2-40B4-BE49-F238E27FC236}">
                <a16:creationId xmlns:a16="http://schemas.microsoft.com/office/drawing/2014/main" id="{CEECECE4-D66F-4B24-D706-93DFAAFC52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13501" y="16378394"/>
            <a:ext cx="10030937" cy="2778140"/>
          </a:xfrm>
          <a:prstGeom prst="rect">
            <a:avLst/>
          </a:prstGeom>
        </p:spPr>
      </p:pic>
      <p:pic>
        <p:nvPicPr>
          <p:cNvPr id="12" name="Obrázok 11">
            <a:extLst>
              <a:ext uri="{FF2B5EF4-FFF2-40B4-BE49-F238E27FC236}">
                <a16:creationId xmlns:a16="http://schemas.microsoft.com/office/drawing/2014/main" id="{4B2D35BD-37AE-B04D-7B06-940E2961B15E}"/>
              </a:ext>
            </a:extLst>
          </p:cNvPr>
          <p:cNvPicPr>
            <a:picLocks noChangeAspect="1"/>
          </p:cNvPicPr>
          <p:nvPr/>
        </p:nvPicPr>
        <p:blipFill>
          <a:blip r:embed="rId5"/>
          <a:stretch>
            <a:fillRect/>
          </a:stretch>
        </p:blipFill>
        <p:spPr>
          <a:xfrm>
            <a:off x="18830196" y="21785555"/>
            <a:ext cx="12178927" cy="5467215"/>
          </a:xfrm>
          <a:prstGeom prst="rect">
            <a:avLst/>
          </a:prstGeom>
        </p:spPr>
      </p:pic>
      <p:pic>
        <p:nvPicPr>
          <p:cNvPr id="13" name="Obrázok 12" descr="Obrázok, na ktorom je exteriér, vlak, vozidlo, železnica&#10;&#10;Automaticky generovaný popis">
            <a:extLst>
              <a:ext uri="{FF2B5EF4-FFF2-40B4-BE49-F238E27FC236}">
                <a16:creationId xmlns:a16="http://schemas.microsoft.com/office/drawing/2014/main" id="{8A53C2FE-80E5-6528-3431-BF1B4E6259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830196" y="27539425"/>
            <a:ext cx="12178927" cy="3673207"/>
          </a:xfrm>
          <a:prstGeom prst="rect">
            <a:avLst/>
          </a:prstGeom>
        </p:spPr>
      </p:pic>
      <p:pic>
        <p:nvPicPr>
          <p:cNvPr id="15" name="Obrázok 14">
            <a:extLst>
              <a:ext uri="{FF2B5EF4-FFF2-40B4-BE49-F238E27FC236}">
                <a16:creationId xmlns:a16="http://schemas.microsoft.com/office/drawing/2014/main" id="{4DC57BA9-9B78-68C1-AC14-6E5643B237D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1524231" y="16933055"/>
            <a:ext cx="8492649" cy="2251495"/>
          </a:xfrm>
          <a:prstGeom prst="rect">
            <a:avLst/>
          </a:prstGeom>
          <a:noFill/>
          <a:ln>
            <a:noFill/>
          </a:ln>
        </p:spPr>
      </p:pic>
      <p:pic>
        <p:nvPicPr>
          <p:cNvPr id="16" name="Obrázok 15">
            <a:extLst>
              <a:ext uri="{FF2B5EF4-FFF2-40B4-BE49-F238E27FC236}">
                <a16:creationId xmlns:a16="http://schemas.microsoft.com/office/drawing/2014/main" id="{05E22124-79C5-F1E0-A14E-C37415EB17D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707128" y="16933055"/>
            <a:ext cx="7516125" cy="2245094"/>
          </a:xfrm>
          <a:prstGeom prst="rect">
            <a:avLst/>
          </a:prstGeom>
        </p:spPr>
      </p:pic>
      <p:sp>
        <p:nvSpPr>
          <p:cNvPr id="22" name="BlokTextu 21">
            <a:extLst>
              <a:ext uri="{FF2B5EF4-FFF2-40B4-BE49-F238E27FC236}">
                <a16:creationId xmlns:a16="http://schemas.microsoft.com/office/drawing/2014/main" id="{9241786B-1EC5-8E4F-14BB-A13B08D747DE}"/>
              </a:ext>
            </a:extLst>
          </p:cNvPr>
          <p:cNvSpPr txBox="1"/>
          <p:nvPr/>
        </p:nvSpPr>
        <p:spPr>
          <a:xfrm>
            <a:off x="1347570" y="21174908"/>
            <a:ext cx="17068568" cy="11141512"/>
          </a:xfrm>
          <a:prstGeom prst="rect">
            <a:avLst/>
          </a:prstGeom>
          <a:noFill/>
        </p:spPr>
        <p:txBody>
          <a:bodyPr wrap="square" rtlCol="0">
            <a:spAutoFit/>
          </a:bodyPr>
          <a:lstStyle/>
          <a:p>
            <a:pPr algn="just"/>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As can be seen in Tab</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1, the original Class 810 railcar consists of only one </a:t>
            </a: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wagon</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while it can be seen from the passenger capacity and length that the other railcars consist of two </a:t>
            </a: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wagons</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a:t>
            </a:r>
          </a:p>
          <a:p>
            <a:pPr algn="just"/>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Fig.</a:t>
            </a:r>
            <a:r>
              <a:rPr lang="sk-SK" sz="3500" dirty="0">
                <a:solidFill>
                  <a:srgbClr val="002060"/>
                </a:solidFill>
                <a:latin typeface="Arial" panose="020B0604020202020204" pitchFamily="34" charset="0"/>
                <a:ea typeface="SimSun" panose="02010600030101010101" pitchFamily="2" charset="-122"/>
                <a:cs typeface="Arial" panose="020B0604020202020204" pitchFamily="34" charset="0"/>
              </a:rPr>
              <a:t>4(a)</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shows a curve with an increasing character, which indicates the power of the combustion engine of individual units, which are divided according to the year of commissioning. Fig.</a:t>
            </a:r>
            <a:r>
              <a:rPr lang="sk-SK" sz="3500" dirty="0">
                <a:solidFill>
                  <a:srgbClr val="002060"/>
                </a:solidFill>
                <a:latin typeface="Arial" panose="020B0604020202020204" pitchFamily="34" charset="0"/>
                <a:ea typeface="SimSun" panose="02010600030101010101" pitchFamily="2" charset="-122"/>
                <a:cs typeface="Arial" panose="020B0604020202020204" pitchFamily="34" charset="0"/>
              </a:rPr>
              <a:t>4(b)</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graphically compares the diesel consumption of individual railcars.</a:t>
            </a:r>
          </a:p>
          <a:p>
            <a:pPr algn="just"/>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Class 813.2 and </a:t>
            </a:r>
            <a:r>
              <a:rPr lang="en-US"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Regionova</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vehicles contain a carriage with a low-floor section, which facilitates boarding and alighting for persons with limited mobility or persons with a carriage. Class 810 and Class 813.1 do not have this feature.</a:t>
            </a:r>
            <a:endPar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p>
            <a:pPr algn="just"/>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Hydrostatic power transmission in motor vehicles offers several advantages, including low component weight, cost efficiency, compact installation requirements, the ability to perform intensive braking through the drive system, flexibility in design configurations, and ease of direction reversal. </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Although efficient, these technologies have limitations in terms of efficiency, emissions and adaptability to new transport requirements. The growing emphasis on sustainability and reducing operating costs has prompted significant progress in alternative propulsion systems that could be implemented in this type of rolling stock in the near future</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for</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example</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hybrid </a:t>
            </a: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drive</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battery</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drive</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 promising alternative are hydrogen-powered trains</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but</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en-US"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disadvantage is the cost of this alternative technology.</a:t>
            </a:r>
            <a:endParaRPr lang="sk-SK" sz="3500" dirty="0">
              <a:solidFill>
                <a:srgbClr val="002060"/>
              </a:solidFill>
              <a:latin typeface="Arial" panose="020B0604020202020204" pitchFamily="34" charset="0"/>
              <a:cs typeface="Arial" panose="020B0604020202020204" pitchFamily="34" charset="0"/>
            </a:endParaRPr>
          </a:p>
          <a:p>
            <a:endParaRPr lang="sk-SK" dirty="0"/>
          </a:p>
        </p:txBody>
      </p:sp>
      <p:sp>
        <p:nvSpPr>
          <p:cNvPr id="23" name="BlokTextu 22">
            <a:extLst>
              <a:ext uri="{FF2B5EF4-FFF2-40B4-BE49-F238E27FC236}">
                <a16:creationId xmlns:a16="http://schemas.microsoft.com/office/drawing/2014/main" id="{C33D0DE6-575A-A50F-3CCE-3BB168F65609}"/>
              </a:ext>
            </a:extLst>
          </p:cNvPr>
          <p:cNvSpPr txBox="1"/>
          <p:nvPr/>
        </p:nvSpPr>
        <p:spPr>
          <a:xfrm>
            <a:off x="2022828" y="19156534"/>
            <a:ext cx="7730772" cy="861774"/>
          </a:xfrm>
          <a:prstGeom prst="rect">
            <a:avLst/>
          </a:prstGeom>
          <a:noFill/>
        </p:spPr>
        <p:txBody>
          <a:bodyPr wrap="square" rtlCol="0">
            <a:spAutoFit/>
          </a:bodyPr>
          <a:lstStyle/>
          <a:p>
            <a:pPr algn="ctr"/>
            <a:r>
              <a:rPr lang="en-GB" sz="2500" dirty="0">
                <a:effectLst/>
                <a:latin typeface="Arial" panose="020B0604020202020204" pitchFamily="34" charset="0"/>
                <a:ea typeface="SimSun" panose="02010600030101010101" pitchFamily="2" charset="-122"/>
                <a:cs typeface="Arial" panose="020B0604020202020204" pitchFamily="34" charset="0"/>
              </a:rPr>
              <a:t>Fig. 3. </a:t>
            </a:r>
            <a:r>
              <a:rPr lang="en-US" sz="2500" dirty="0">
                <a:effectLst/>
                <a:latin typeface="Arial" panose="020B0604020202020204" pitchFamily="34" charset="0"/>
                <a:ea typeface="SimSun" panose="02010600030101010101" pitchFamily="2" charset="-122"/>
                <a:cs typeface="Arial" panose="020B0604020202020204" pitchFamily="34" charset="0"/>
              </a:rPr>
              <a:t> An illustration of the Motor unit 813.1 (a) and the Motor unit 813.2 (b)</a:t>
            </a:r>
            <a:endParaRPr lang="sk-SK" sz="2500" dirty="0">
              <a:effectLst/>
              <a:latin typeface="Arial" panose="020B0604020202020204" pitchFamily="34" charset="0"/>
              <a:ea typeface="SimSun" panose="02010600030101010101" pitchFamily="2" charset="-122"/>
              <a:cs typeface="Arial" panose="020B0604020202020204" pitchFamily="34" charset="0"/>
            </a:endParaRPr>
          </a:p>
        </p:txBody>
      </p:sp>
      <p:sp>
        <p:nvSpPr>
          <p:cNvPr id="24" name="BlokTextu 23">
            <a:extLst>
              <a:ext uri="{FF2B5EF4-FFF2-40B4-BE49-F238E27FC236}">
                <a16:creationId xmlns:a16="http://schemas.microsoft.com/office/drawing/2014/main" id="{C0D1D2B6-BA31-4056-87DA-3707C123A953}"/>
              </a:ext>
            </a:extLst>
          </p:cNvPr>
          <p:cNvSpPr txBox="1"/>
          <p:nvPr/>
        </p:nvSpPr>
        <p:spPr>
          <a:xfrm>
            <a:off x="18333238" y="31222288"/>
            <a:ext cx="13172842" cy="477054"/>
          </a:xfrm>
          <a:prstGeom prst="rect">
            <a:avLst/>
          </a:prstGeom>
          <a:noFill/>
        </p:spPr>
        <p:txBody>
          <a:bodyPr wrap="square" rtlCol="0">
            <a:spAutoFit/>
          </a:bodyPr>
          <a:lstStyle/>
          <a:p>
            <a:pPr algn="ctr"/>
            <a:r>
              <a:rPr lang="en-US" sz="2500" dirty="0">
                <a:effectLst/>
                <a:latin typeface="Arial" panose="020B0604020202020204" pitchFamily="34" charset="0"/>
                <a:ea typeface="SimSun" panose="02010600030101010101" pitchFamily="2" charset="-122"/>
                <a:cs typeface="Arial" panose="020B0604020202020204" pitchFamily="34" charset="0"/>
              </a:rPr>
              <a:t>Fig. </a:t>
            </a:r>
            <a:r>
              <a:rPr lang="sk-SK" sz="2500" dirty="0">
                <a:effectLst/>
                <a:latin typeface="Arial" panose="020B0604020202020204" pitchFamily="34" charset="0"/>
                <a:ea typeface="SimSun" panose="02010600030101010101" pitchFamily="2" charset="-122"/>
                <a:cs typeface="Arial" panose="020B0604020202020204" pitchFamily="34" charset="0"/>
              </a:rPr>
              <a:t>4</a:t>
            </a:r>
            <a:r>
              <a:rPr lang="en-US" sz="2500" dirty="0">
                <a:effectLst/>
                <a:latin typeface="Arial" panose="020B0604020202020204" pitchFamily="34" charset="0"/>
                <a:ea typeface="SimSun" panose="02010600030101010101" pitchFamily="2" charset="-122"/>
                <a:cs typeface="Arial" panose="020B0604020202020204" pitchFamily="34" charset="0"/>
              </a:rPr>
              <a:t>. Comparison of engines power (a) and fuel consumption of individual units (b)</a:t>
            </a:r>
            <a:endParaRPr lang="sk-SK" sz="2500" dirty="0">
              <a:latin typeface="Arial" panose="020B0604020202020204" pitchFamily="34" charset="0"/>
              <a:cs typeface="Arial" panose="020B0604020202020204" pitchFamily="34" charset="0"/>
            </a:endParaRPr>
          </a:p>
        </p:txBody>
      </p:sp>
      <p:sp>
        <p:nvSpPr>
          <p:cNvPr id="25" name="BlokTextu 24">
            <a:extLst>
              <a:ext uri="{FF2B5EF4-FFF2-40B4-BE49-F238E27FC236}">
                <a16:creationId xmlns:a16="http://schemas.microsoft.com/office/drawing/2014/main" id="{58D81AD8-A420-E098-7CF5-B0D1CCC6FC40}"/>
              </a:ext>
            </a:extLst>
          </p:cNvPr>
          <p:cNvSpPr txBox="1"/>
          <p:nvPr/>
        </p:nvSpPr>
        <p:spPr>
          <a:xfrm>
            <a:off x="17878876" y="21260373"/>
            <a:ext cx="13172842" cy="477054"/>
          </a:xfrm>
          <a:prstGeom prst="rect">
            <a:avLst/>
          </a:prstGeom>
          <a:noFill/>
        </p:spPr>
        <p:txBody>
          <a:bodyPr wrap="square" rtlCol="0">
            <a:spAutoFit/>
          </a:bodyPr>
          <a:lstStyle/>
          <a:p>
            <a:pPr algn="ctr"/>
            <a:r>
              <a:rPr lang="en-GB" sz="2500" dirty="0">
                <a:effectLst/>
                <a:latin typeface="Arial" panose="020B0604020202020204" pitchFamily="34" charset="0"/>
                <a:ea typeface="SimSun" panose="02010600030101010101" pitchFamily="2" charset="-122"/>
                <a:cs typeface="Arial" panose="020B0604020202020204" pitchFamily="34" charset="0"/>
              </a:rPr>
              <a:t>Tab</a:t>
            </a:r>
            <a:r>
              <a:rPr lang="sk-SK" sz="2500" dirty="0">
                <a:effectLst/>
                <a:latin typeface="Arial" panose="020B0604020202020204" pitchFamily="34" charset="0"/>
                <a:ea typeface="SimSun" panose="02010600030101010101" pitchFamily="2" charset="-122"/>
                <a:cs typeface="Arial" panose="020B0604020202020204" pitchFamily="34" charset="0"/>
              </a:rPr>
              <a:t>.</a:t>
            </a:r>
            <a:r>
              <a:rPr lang="en-GB" sz="2500" dirty="0">
                <a:effectLst/>
                <a:latin typeface="Arial" panose="020B0604020202020204" pitchFamily="34" charset="0"/>
                <a:ea typeface="SimSun" panose="02010600030101010101" pitchFamily="2" charset="-122"/>
                <a:cs typeface="Arial" panose="020B0604020202020204" pitchFamily="34" charset="0"/>
              </a:rPr>
              <a:t> 1. Parameters of individual units</a:t>
            </a:r>
            <a:endParaRPr lang="sk-SK" sz="2500" dirty="0">
              <a:latin typeface="Arial" panose="020B0604020202020204" pitchFamily="34" charset="0"/>
              <a:cs typeface="Arial" panose="020B0604020202020204" pitchFamily="34" charset="0"/>
            </a:endParaRPr>
          </a:p>
        </p:txBody>
      </p:sp>
      <p:sp>
        <p:nvSpPr>
          <p:cNvPr id="26" name="BlokTextu 25">
            <a:extLst>
              <a:ext uri="{FF2B5EF4-FFF2-40B4-BE49-F238E27FC236}">
                <a16:creationId xmlns:a16="http://schemas.microsoft.com/office/drawing/2014/main" id="{22DFF90F-2E69-B286-D3D0-378E84C5DE49}"/>
              </a:ext>
            </a:extLst>
          </p:cNvPr>
          <p:cNvSpPr txBox="1"/>
          <p:nvPr/>
        </p:nvSpPr>
        <p:spPr>
          <a:xfrm>
            <a:off x="22166019" y="19166190"/>
            <a:ext cx="7088376" cy="861774"/>
          </a:xfrm>
          <a:prstGeom prst="rect">
            <a:avLst/>
          </a:prstGeom>
          <a:noFill/>
        </p:spPr>
        <p:txBody>
          <a:bodyPr wrap="square" rtlCol="0">
            <a:spAutoFit/>
          </a:bodyPr>
          <a:lstStyle/>
          <a:p>
            <a:pPr algn="ctr"/>
            <a:r>
              <a:rPr lang="en-US" sz="2500" dirty="0">
                <a:effectLst/>
                <a:latin typeface="Arial" panose="020B0604020202020204" pitchFamily="34" charset="0"/>
                <a:ea typeface="SimSun" panose="02010600030101010101" pitchFamily="2" charset="-122"/>
                <a:cs typeface="Arial" panose="020B0604020202020204" pitchFamily="34" charset="0"/>
              </a:rPr>
              <a:t>Fig. </a:t>
            </a:r>
            <a:r>
              <a:rPr lang="sk-SK" sz="2500" dirty="0">
                <a:effectLst/>
                <a:latin typeface="Arial" panose="020B0604020202020204" pitchFamily="34" charset="0"/>
                <a:ea typeface="SimSun" panose="02010600030101010101" pitchFamily="2" charset="-122"/>
                <a:cs typeface="Arial" panose="020B0604020202020204" pitchFamily="34" charset="0"/>
              </a:rPr>
              <a:t>3</a:t>
            </a:r>
            <a:r>
              <a:rPr lang="en-US" sz="2500" dirty="0">
                <a:effectLst/>
                <a:latin typeface="Arial" panose="020B0604020202020204" pitchFamily="34" charset="0"/>
                <a:ea typeface="SimSun" panose="02010600030101010101" pitchFamily="2" charset="-122"/>
                <a:cs typeface="Arial" panose="020B0604020202020204" pitchFamily="34" charset="0"/>
              </a:rPr>
              <a:t>. An illustration of the hydrostatic drive (a) and the closed hydrostatic circuit (b</a:t>
            </a:r>
            <a:r>
              <a:rPr lang="sk-SK" sz="2500" dirty="0">
                <a:effectLst/>
                <a:latin typeface="Arial" panose="020B0604020202020204" pitchFamily="34" charset="0"/>
                <a:ea typeface="SimSun" panose="02010600030101010101" pitchFamily="2" charset="-122"/>
                <a:cs typeface="Arial" panose="020B0604020202020204" pitchFamily="34" charset="0"/>
              </a:rPr>
              <a:t>)</a:t>
            </a:r>
            <a:endParaRPr lang="sk-SK" sz="2500" dirty="0">
              <a:latin typeface="Arial" panose="020B0604020202020204" pitchFamily="34" charset="0"/>
              <a:cs typeface="Arial" panose="020B0604020202020204" pitchFamily="34" charset="0"/>
            </a:endParaRPr>
          </a:p>
        </p:txBody>
      </p:sp>
      <p:sp>
        <p:nvSpPr>
          <p:cNvPr id="27" name="BlokTextu 26">
            <a:extLst>
              <a:ext uri="{FF2B5EF4-FFF2-40B4-BE49-F238E27FC236}">
                <a16:creationId xmlns:a16="http://schemas.microsoft.com/office/drawing/2014/main" id="{2EC9FA28-F8E2-9D9C-68ED-93352C747582}"/>
              </a:ext>
            </a:extLst>
          </p:cNvPr>
          <p:cNvSpPr txBox="1"/>
          <p:nvPr/>
        </p:nvSpPr>
        <p:spPr>
          <a:xfrm>
            <a:off x="11741820" y="19156534"/>
            <a:ext cx="7088376" cy="861774"/>
          </a:xfrm>
          <a:prstGeom prst="rect">
            <a:avLst/>
          </a:prstGeom>
          <a:noFill/>
        </p:spPr>
        <p:txBody>
          <a:bodyPr wrap="square" rtlCol="0">
            <a:spAutoFit/>
          </a:bodyPr>
          <a:lstStyle/>
          <a:p>
            <a:pPr algn="ctr"/>
            <a:r>
              <a:rPr lang="en-US" sz="2500" dirty="0">
                <a:effectLst/>
                <a:latin typeface="Arial" panose="020B0604020202020204" pitchFamily="34" charset="0"/>
                <a:ea typeface="SimSun" panose="02010600030101010101" pitchFamily="2" charset="-122"/>
                <a:cs typeface="Arial" panose="020B0604020202020204" pitchFamily="34" charset="0"/>
              </a:rPr>
              <a:t>Fig. 2. An illustration of the Motor unit 810 (a) and the Motor unit 814 </a:t>
            </a:r>
            <a:r>
              <a:rPr lang="en-US" sz="2500" dirty="0" err="1">
                <a:effectLst/>
                <a:latin typeface="Arial" panose="020B0604020202020204" pitchFamily="34" charset="0"/>
                <a:ea typeface="SimSun" panose="02010600030101010101" pitchFamily="2" charset="-122"/>
                <a:cs typeface="Arial" panose="020B0604020202020204" pitchFamily="34" charset="0"/>
              </a:rPr>
              <a:t>Regionova</a:t>
            </a:r>
            <a:r>
              <a:rPr lang="en-US" sz="2500" dirty="0">
                <a:effectLst/>
                <a:latin typeface="Arial" panose="020B0604020202020204" pitchFamily="34" charset="0"/>
                <a:ea typeface="SimSun" panose="02010600030101010101" pitchFamily="2" charset="-122"/>
                <a:cs typeface="Arial" panose="020B0604020202020204" pitchFamily="34" charset="0"/>
              </a:rPr>
              <a:t> (b) </a:t>
            </a:r>
            <a:endParaRPr lang="sk-SK" sz="1800"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1424</TotalTime>
  <Words>987</Words>
  <Application>Microsoft Office PowerPoint</Application>
  <PresentationFormat>Vlastná</PresentationFormat>
  <Paragraphs>29</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Times New Roman</vt:lpstr>
      <vt:lpstr>Motív Office</vt:lpstr>
      <vt:lpstr>Analysis of the current state of motor units with single-axle bogies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Martin Bučko</cp:lastModifiedBy>
  <cp:revision>15</cp:revision>
  <dcterms:created xsi:type="dcterms:W3CDTF">2024-08-16T05:44:32Z</dcterms:created>
  <dcterms:modified xsi:type="dcterms:W3CDTF">2025-04-01T13:12:05Z</dcterms:modified>
</cp:coreProperties>
</file>