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Roboto" panose="02000000000000000000" pitchFamily="2" charset="0"/>
      <p:regular r:id="rId14"/>
    </p:embeddedFont>
    <p:embeddedFont>
      <p:font typeface="Roboto Mono Medium" panose="00000009000000000000" pitchFamily="49" charset="0"/>
      <p:regular r:id="rId15"/>
    </p:embeddedFont>
  </p:embeddedFontLst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757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00595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Anisotropy on the Surfaces of Additive Manufactured Models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36709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Presented at the 16th International Scientific Conference on Sustainable, Modern and Safe Transport 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534804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Peter Ficzere 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596610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the Budapest University of Technology and Economics, </a:t>
            </a:r>
            <a:endParaRPr lang="en-US" sz="1750" dirty="0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9EC259CA-876E-98BF-5F0D-F20C03247A07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730" y="854869"/>
            <a:ext cx="7754541" cy="1860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kern="0" spc="-117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Introduction: The Stairs Effect and Surface Quality in Additive Manufacturing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94730" y="3236714"/>
            <a:ext cx="446603" cy="446603"/>
          </a:xfrm>
          <a:prstGeom prst="roundRect">
            <a:avLst>
              <a:gd name="adj" fmla="val 6667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5" name="Text 2"/>
          <p:cNvSpPr/>
          <p:nvPr/>
        </p:nvSpPr>
        <p:spPr>
          <a:xfrm>
            <a:off x="1339810" y="3236714"/>
            <a:ext cx="282773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kern="0" spc="-59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Industry 4.0 Drivers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339810" y="3665934"/>
            <a:ext cx="313301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16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Customization and low volume demands make additive manufacturing (AM) a preferred production route despite inherent challenges like surface quality anisotropy.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671298" y="3236714"/>
            <a:ext cx="446603" cy="446603"/>
          </a:xfrm>
          <a:prstGeom prst="roundRect">
            <a:avLst>
              <a:gd name="adj" fmla="val 6667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8" name="Text 5"/>
          <p:cNvSpPr/>
          <p:nvPr/>
        </p:nvSpPr>
        <p:spPr>
          <a:xfrm>
            <a:off x="5316379" y="3236714"/>
            <a:ext cx="313301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kern="0" spc="-59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Surface Staircase Effect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316379" y="3976092"/>
            <a:ext cx="313301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16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characteristic layering creates visible stair-step surfaces, affecting anisotropy and mechanical behavior, requiring study to inform design and post-processing.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94730" y="5992892"/>
            <a:ext cx="446603" cy="446603"/>
          </a:xfrm>
          <a:prstGeom prst="roundRect">
            <a:avLst>
              <a:gd name="adj" fmla="val 6667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11" name="Text 8"/>
          <p:cNvSpPr/>
          <p:nvPr/>
        </p:nvSpPr>
        <p:spPr>
          <a:xfrm>
            <a:off x="1339810" y="5992892"/>
            <a:ext cx="45243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kern="0" spc="-59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Post-processing and Improvements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339810" y="6422112"/>
            <a:ext cx="710946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16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Machining, coatings, and rescanning of layers influence surface quality and have implications for mechanical and tribological properties, especially in biomedical implants and transport parts.</a:t>
            </a:r>
            <a:endParaRPr lang="en-US" sz="1550" dirty="0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2F94A771-D733-169E-3712-F080341A1B2A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329" y="616029"/>
            <a:ext cx="13169741" cy="1303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kern="0" spc="-123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Methodology: Sample Design and Testing Approaches</a:t>
            </a:r>
            <a:endParaRPr lang="en-US" sz="4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29" y="2340054"/>
            <a:ext cx="9425934" cy="46390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630468" y="2306241"/>
            <a:ext cx="2459597" cy="325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62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Sample Geometry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10630468" y="2840831"/>
            <a:ext cx="3418999" cy="100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16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specimen was designed to allow measurement on various surfaces and orientations, enabling comprehensive roughness assessment without post-processing.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0630467" y="4937136"/>
            <a:ext cx="3418999" cy="325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62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Surface Testing Methods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10630468" y="5417580"/>
            <a:ext cx="3711947" cy="100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16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traditional contact profiling and modern microscopic scanning methods were considered, with emphasis on the latter for detailed surface mapping and roughness quantification.</a:t>
            </a:r>
            <a:endParaRPr lang="en-US" sz="1600" dirty="0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84C34E9D-CB5A-7CFC-836F-CE0619AEAADF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54129" y="55245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Toolpath and Surface Staircase Visualization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389344" y="258754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5" name="Text 2"/>
          <p:cNvSpPr/>
          <p:nvPr/>
        </p:nvSpPr>
        <p:spPr>
          <a:xfrm>
            <a:off x="1126460" y="25875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Toolpath Evidence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126460" y="3077967"/>
            <a:ext cx="56709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staircase effect is clearly visualized in slicing software toolpaths, where layer boundaries and surface unevenness become apparent.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89344" y="492030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8" name="Text 5"/>
          <p:cNvSpPr/>
          <p:nvPr/>
        </p:nvSpPr>
        <p:spPr>
          <a:xfrm>
            <a:off x="1126460" y="4920304"/>
            <a:ext cx="42001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Implications for Roughness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126460" y="5410722"/>
            <a:ext cx="56709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Understanding this layered toolpath assists in anticipating anisotropic surface features that influence mechanical and tribological performance.</a:t>
            </a:r>
            <a:endParaRPr lang="en-US" sz="1750" dirty="0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6E22263F-ADC7-7E4F-CC18-863E9ABEA322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4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64948016-1FC0-9971-6299-228D2B2A2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724" y="1697159"/>
            <a:ext cx="6344548" cy="5829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6882"/>
            <a:ext cx="103433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Microscopic Scanning of Surfaces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78" y="2283618"/>
            <a:ext cx="6406736" cy="42406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91901" y="2229565"/>
            <a:ext cx="32308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Microscopic Analysis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591901" y="281070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Keyence VR 5200 microscope was used to scan the studied surface, highlighting visible layer structures and surface complexity across directions.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91901" y="4766667"/>
            <a:ext cx="33924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Measurement Standards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591901" y="5347811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Surfaces were examined according to ISO 4287:1997 standards, ensuring consistent and reliable roughness characterization relevant to engineering applications.</a:t>
            </a:r>
            <a:endParaRPr lang="en-US" sz="1750" dirty="0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67E45C35-5C4B-2E96-6137-FFEF26C95539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71460"/>
            <a:ext cx="116363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Vertical Direction Roughness Results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89" y="1969477"/>
            <a:ext cx="12849771" cy="1902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3543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Vertical Profiles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93549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Measurements perpendicular to the layer direction revealed distinctive roughness patterns. A base profile and parallel offsets were analyzed to capture surface variance.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99521" y="4354354"/>
            <a:ext cx="32308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Surface Implications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599521" y="493549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average roughness curves indicate variability affecting mechanical interaction in this direction, critical for design and wear predictions.</a:t>
            </a:r>
            <a:endParaRPr lang="en-US" sz="1750" dirty="0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131C0B7A-CB49-E1A7-1AA8-3BC7D4139BC3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04446" y="343488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Horizontal Direction Roughness Results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113" y="3629804"/>
            <a:ext cx="1134070" cy="203275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985345" y="38566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Profile Analysis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8985345" y="4347037"/>
            <a:ext cx="52406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Horizontal profiles followed groove edges, capturing surface roughness along the layer plane. Parallel profiles showed consistent anisotropic features.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13" y="5662558"/>
            <a:ext cx="1134070" cy="203275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85345" y="5889372"/>
            <a:ext cx="32308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Functional Relevance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985345" y="6379791"/>
            <a:ext cx="564505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These roughness characteristics directly impact tribological behavior, such as frictional resistance and wear patterns during part operation.</a:t>
            </a:r>
            <a:endParaRPr lang="en-US" sz="1750" dirty="0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3808F363-BAD3-CFF8-9ADB-1453FA363261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7</a:t>
            </a:r>
          </a:p>
        </p:txBody>
      </p:sp>
      <p:pic>
        <p:nvPicPr>
          <p:cNvPr id="11" name="Kép 10" descr="A képen képernyőkép, sor látható&#10;&#10;Automatikusan generált leírás">
            <a:extLst>
              <a:ext uri="{FF2B5EF4-FFF2-40B4-BE49-F238E27FC236}">
                <a16:creationId xmlns:a16="http://schemas.microsoft.com/office/drawing/2014/main" id="{E1DF6877-986E-69A4-1637-6471D31598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9" y="160407"/>
            <a:ext cx="13188462" cy="32344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89" y="43952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Surface Area Roughness and Angular Spectrum Analysis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89" y="2059421"/>
            <a:ext cx="7297806" cy="36920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63332" y="2083892"/>
            <a:ext cx="42001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Area Roughness Measurement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563333" y="2665036"/>
            <a:ext cx="436136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Expanding from line profiles, area-based roughness analyses provide more comprehensive insight on surface texture distribution and homogeneity.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563333" y="4587293"/>
            <a:ext cx="452330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Orientation Characterization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8563333" y="5168437"/>
            <a:ext cx="452330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angular spectrum quantifies the dominant surface orientations, confirming anisotropic directional features correlated with additive layering.</a:t>
            </a:r>
            <a:endParaRPr lang="en-US" sz="1750" dirty="0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F05E6324-6354-FBAE-5CEE-A37A6BE2DC78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99297" y="39939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Surface Roughness Analysis and Metrics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899297" y="210056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5" name="Text 2"/>
          <p:cNvSpPr/>
          <p:nvPr/>
        </p:nvSpPr>
        <p:spPr>
          <a:xfrm>
            <a:off x="1636413" y="2100561"/>
            <a:ext cx="33924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Quantitative Findings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36413" y="2590979"/>
            <a:ext cx="68193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differences in roughness parameters (Ra, Rsk, Rku) were observed between horizontal and vertical directions, reflecting anisotropic surface behavior.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899297" y="387319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8" name="Text 5"/>
          <p:cNvSpPr/>
          <p:nvPr/>
        </p:nvSpPr>
        <p:spPr>
          <a:xfrm>
            <a:off x="1636413" y="3873193"/>
            <a:ext cx="38770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Engineering Implications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36413" y="4363611"/>
            <a:ext cx="68193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kern="0" spc="-1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data indicate the need to account for surface orientation in material selection and component design to optimize friction, wear, and longevity.</a:t>
            </a:r>
            <a:endParaRPr lang="en-US" sz="1750" dirty="0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5FE95B2A-97E3-1865-57E2-F712A9315927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9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60B59208-47C3-5C8A-EFEF-888C2567E06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409599" y="5618738"/>
            <a:ext cx="17563711" cy="24775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94822" y="617101"/>
            <a:ext cx="7727156" cy="1897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kern="0" spc="-12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Conclusion: Impact of Surface Anisotropy in Additive Manufacturing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194822" y="2818090"/>
            <a:ext cx="3762375" cy="3101816"/>
          </a:xfrm>
          <a:prstGeom prst="roundRect">
            <a:avLst>
              <a:gd name="adj" fmla="val 979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5" name="Text 2"/>
          <p:cNvSpPr/>
          <p:nvPr/>
        </p:nvSpPr>
        <p:spPr>
          <a:xfrm>
            <a:off x="6397228" y="3020497"/>
            <a:ext cx="3357563" cy="632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kern="0" spc="-6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Anisotropic Surface Roughness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397228" y="3774400"/>
            <a:ext cx="3357563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kern="0" spc="-16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Untreated 3D printed components exhibit clear anisotropic roughness, with implications for friction and wear characteristics inherent to build orientation.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9603" y="2818090"/>
            <a:ext cx="3762375" cy="3101816"/>
          </a:xfrm>
          <a:prstGeom prst="roundRect">
            <a:avLst>
              <a:gd name="adj" fmla="val 979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8" name="Text 5"/>
          <p:cNvSpPr/>
          <p:nvPr/>
        </p:nvSpPr>
        <p:spPr>
          <a:xfrm>
            <a:off x="10362009" y="3020497"/>
            <a:ext cx="3357563" cy="632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kern="0" spc="-6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Design and Sustainability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2009" y="3774400"/>
            <a:ext cx="3357563" cy="19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kern="0" spc="-16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Considering anisotropy in manufacturing orientation enables reduced friction losses, prolonged component lifetimes, and supports sustainable transport through emissions and noise reduction.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194822" y="6122313"/>
            <a:ext cx="7727156" cy="1490186"/>
          </a:xfrm>
          <a:prstGeom prst="roundRect">
            <a:avLst>
              <a:gd name="adj" fmla="val 2037"/>
            </a:avLst>
          </a:prstGeom>
          <a:solidFill>
            <a:srgbClr val="404040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11" name="Text 8"/>
          <p:cNvSpPr/>
          <p:nvPr/>
        </p:nvSpPr>
        <p:spPr>
          <a:xfrm>
            <a:off x="6397228" y="6324719"/>
            <a:ext cx="2530078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kern="0" spc="-6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Future Directions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397228" y="6762393"/>
            <a:ext cx="7322344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kern="0" spc="-16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Integrated planning of production direction in additive manufacturing can optimize surface quality and mechanical performance for various transport applications.</a:t>
            </a:r>
            <a:endParaRPr lang="en-US" sz="1550" dirty="0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1F207D0A-52CA-6C7A-CDE1-0C529867DDB3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10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BDC1C499-6A5F-A131-5E33-0F85B381B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16" y="3020497"/>
            <a:ext cx="5672206" cy="22717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C2C6311E-544D-0DA5-494C-DEF605474317}"/>
              </a:ext>
            </a:extLst>
          </p:cNvPr>
          <p:cNvSpPr txBox="1"/>
          <p:nvPr/>
        </p:nvSpPr>
        <p:spPr>
          <a:xfrm>
            <a:off x="193430" y="223795"/>
            <a:ext cx="14243540" cy="7286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References</a:t>
            </a:r>
            <a:endParaRPr lang="hu-HU" sz="1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Ahn, D., Kweon, J. H., Kwon, S., Song, J., &amp; Lee, S. (2009). Representation of surface roughness in fused deposition modelling. Journal of Materials Processing Technology, 209(15-16), 5593-5600., https://doi.org/10.1016/j.jmatprotec.2009.05.016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Alzyod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H, Takacs J, Ficzere P. Improving surface smoothness in FDM parts through ironing post-processing. Journal of Reinforced Plastics and Composites. 2023;0(0). doi:10.1177/07316844231173059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Alzyod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H., &amp; Ficzere, P. (2024). Ironing process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optimisation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for enhanced properties in material extrusion technology using Box–Behnken Design. Scientific Reports, 14(1), 2300., https://doi.org/10.1038/s41598-024-52827-5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Boschetto, A., &amp; Bottini, L. (2015). Roughness prediction in coupled operations of fused deposition modeling and barrel finishing. Journal of Materials Processing Technology, 219, 181-192., https://doi.org/10.1016/j.jmatprotec.2014.12.021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Chohan, J. S., Singh, R., &amp; Boparai, K. S. (2016). Mathematical modelling of surface roughness for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vapour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processing of ABS parts fabricated with fused deposition modelling. Journal of Manufacturing Processes, 24, 161-169., http://dx.doi.org/10.1016/j.jmapro.2016.09.002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Delfs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P., Tows, M., &amp; Schmid, H. J. (2016).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Optimised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build orientation of additive manufactured parts for improved surface quality and build time. Additive Manufacturing, 12, 314-320., http://dx.doi.org/10.1016/j.addma.2016.06.003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Ficzere, P. "Surface Anisotropy on 3D Printed Parts", Periodica Polytechnica Mechanical Engineering, 68(3), pp. 272–277, 2024. https://doi.org/10.3311/PPme.37770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Garg, A., Bhattacharya, A. &amp; Batish, A. Chemical vapor treatment of ABS parts built by FDM: Analysis of surface finish and mechanical strength. Int J Adv Manuf Technol 89, 2175–2191 (2017). https://doi.org/10.1007/s00170-016-9257-1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Hanon, M.M., Alshammas, Y. &amp;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Zsidai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L. Effect of print orientation and bronze existence on tribological and mechanical properties of 3D-printed bronze/PLA composite. Int J Adv Manuf Technol 108, 553–570 (2020). https://doi.org/10.1007/s00170-020-05391-x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Hlinka, J., Berczeli, M., Buza, G., &amp; Weltsch, Z. (2017). Wetting properties of Nd: YAG laser treated copper by SAC solders. Soldering &amp; Surface Mount Technology, 29(2), 69-74.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Hussein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Alzyod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Gábor Kónya, Peter Ficzere, Integrating additive and subtractive manufacturing to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optimise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surface quality of MEX parts, Results in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Engineering,Volume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25, 2025, 103713, ISSN 2590-1230, https://doi.org/10.1016/j.rineng.2024.103713.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Jin, Y. A., Li, H., He, Y., &amp; Fu, J. Z. (2015). Quantitative analysis of surface profile in fused deposition modelling. Additive Manufacturing, 8, 142-148., http://dx.doi.org/10.1016/j.addma.2015.10.001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Kiss-Nagy, K.,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Simongáti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G., Ficzere, P. Investigation of 3D Printed Underwater Thruster Propellers Using CFD, Structural Simulations, Periodica Polytechnica Mechanical Engineering, 2024. https://doi.org/10.3311/PPme.23795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Ko, S., Lee, D. Stiffness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optimisation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of 5-axis machine tool for improving surface roughness of 3D printed products. J Mech Sci Technol 31, 3355–3369 (2017). https://doi.org/10.1007/s12206-017-0625-z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Kónya, G. (2024) Investigating the Impact of Productivity on Surface Roughness, Dimensional Accuracy in FDM 3D Printing, Periodica Polytechnica Transportation Engineering. (2024), https://doi.org/10.3311/PPtr.22952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Kónya, G., &amp; Ficzere, P. (2024). The Effect of Layer Thickness and Orientation of 3D Printed Workpieces, on The Micro-and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Macrogeometric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properties of Turned Parts. Acta Polytechnica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Hungarica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21(2)., DOI 10.12700/APH.21.2.2024.2.13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Kónya, G., Ficzere, P. The Effect of Layer Thickness, Orientation of the Workpiece on the Micro-,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Macrogeometric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Properties, the Machining Time of the Part during 3D Printing, Periodica Polytechnica Mechanical Engineering, 67(2), pp. 143–150, 2023. https://doi.org/10.3311/PPme.21473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Mathew, A., Kishore, S.R., Tomy, A.T. et al.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Vapour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polishing of fused deposition modelling (FDM) parts: a critical review of different techniques, and subsequent surface finish and mechanical properties of the post-processed 3D-printed parts. Prog Addit Manuf 8, 1161–1178 (2023). https://doi.org/10.1007/s40964-022-00391-7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Mu, M., Ou, C. Y., Wang, J., &amp; Liu, Y. (2020). Surface modification of prototypes in fused filament fabrication using chemical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vapour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smoothing. Additive Manufacturing, 31, 100972., https://doi.org/10.1016/j.addma.2019.100972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Pandey, P. M., Reddy, N. V., &amp; Dhande, S. G. (2003). Improvement of surface finish by staircase machining in fused deposition modeling. Journal of materials processing technology, 132(1-3), 323-331., https://doi.org/10.1016/S0924-0136(02)00953-6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Percoco, G., Lavecchia, F., &amp;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Galantucci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L. M. (2012). Compressive properties of FDM rapid prototypes treated with a low cost chemical finishing. Research Journal of Applied Sciences, Engineering and Technology, 4(19), 3838-3842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Perez, C. L. (2002). Analysis of the surface roughness and dimensional accuracy capability of fused deposition modelling processes. International Journal of Production Research, 40(12), 2865-2881., http://dx.doi.org/10.1080/00207540210146099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Sarka, F., Bihari, J., Takács, Á., &amp;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Tóbis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Z. (2020). Test method for investigation of reactive loads on gear drives with supporting function. In Vehicle and Automotive Engineering (pp. 265-272). Singapore: Springer Singapore, 10.1007/978-981-15-9529-5_23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Topa, M., Dömötör, Cs.,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Fröccsöntő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szerszám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tervezése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Multidiszciplináris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Tudományok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10(2), 25-29., (2020), https://doi.org/10.35925/j.multi.2020.2.4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buNone/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Yaman P, Ekşi O,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Karabeyoğlu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SS, </a:t>
            </a:r>
            <a:r>
              <a:rPr lang="en-US" sz="1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Feratoğlu</a:t>
            </a: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K. Effect of build orientation on tribological and flexural properties of FDM-printed composite PLA parts. Journal of Reinforced Plastics and Composites. 2024;43(1-2):97-110. doi:10.1177/07316844231157790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155575" indent="-155575" algn="just">
              <a:spcAft>
                <a:spcPts val="300"/>
              </a:spcAft>
              <a:tabLst>
                <a:tab pos="1257300" algn="l"/>
              </a:tabLst>
            </a:pPr>
            <a:r>
              <a:rPr lang="en-US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Zhang, X., &amp; Chen, L. (2020). Effects of laser scanning speed on surface roughness and mechanical properties of aluminum/Polylactic Acid (Al/PLA) composites parts fabricated by fused deposition modeling. Polymer Testing, 91, 106785, https://doi.org/10.1016/j.polymertesting.2020.106785,</a:t>
            </a:r>
            <a:endParaRPr lang="hu-HU" dirty="0">
              <a:solidFill>
                <a:schemeClr val="bg1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3B6DFA0A-22C8-0914-F3CB-A9361DE6DF4E}"/>
              </a:ext>
            </a:extLst>
          </p:cNvPr>
          <p:cNvSpPr/>
          <p:nvPr/>
        </p:nvSpPr>
        <p:spPr>
          <a:xfrm>
            <a:off x="12763500" y="7658100"/>
            <a:ext cx="1866900" cy="571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79898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1864</Words>
  <Application>Microsoft Office PowerPoint</Application>
  <PresentationFormat>Egyéni</PresentationFormat>
  <Paragraphs>101</Paragraphs>
  <Slides>11</Slides>
  <Notes>10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Roboto Mono Medium</vt:lpstr>
      <vt:lpstr>Roboto</vt:lpstr>
      <vt:lpstr>Times New Roman</vt:lpstr>
      <vt:lpstr>Arial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Dr. Török Ádám</cp:lastModifiedBy>
  <cp:revision>2</cp:revision>
  <dcterms:created xsi:type="dcterms:W3CDTF">2025-04-17T19:56:11Z</dcterms:created>
  <dcterms:modified xsi:type="dcterms:W3CDTF">2025-04-17T20:15:46Z</dcterms:modified>
</cp:coreProperties>
</file>