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606" userDrawn="1">
          <p15:clr>
            <a:srgbClr val="A4A3A4"/>
          </p15:clr>
        </p15:guide>
        <p15:guide id="2" pos="1020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19D06D-42DA-44A6-8238-740B1C5C2AE6}" v="112" dt="2025-03-20T12:28:54.437"/>
  </p1510:revLst>
</p1510:revInfo>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0" d="100"/>
          <a:sy n="30" d="100"/>
        </p:scale>
        <p:origin x="1740" y="-3390"/>
      </p:cViewPr>
      <p:guideLst>
        <p:guide orient="horz" pos="13606"/>
        <p:guide pos="10204"/>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a Fabianova" userId="e0c6cceac8b7ca2a" providerId="LiveId" clId="{DD19D06D-42DA-44A6-8238-740B1C5C2AE6}"/>
    <pc:docChg chg="undo redo custSel modSld">
      <pc:chgData name="Jana Fabianova" userId="e0c6cceac8b7ca2a" providerId="LiveId" clId="{DD19D06D-42DA-44A6-8238-740B1C5C2AE6}" dt="2025-03-20T12:48:57.785" v="998" actId="1076"/>
      <pc:docMkLst>
        <pc:docMk/>
      </pc:docMkLst>
      <pc:sldChg chg="addSp delSp modSp mod">
        <pc:chgData name="Jana Fabianova" userId="e0c6cceac8b7ca2a" providerId="LiveId" clId="{DD19D06D-42DA-44A6-8238-740B1C5C2AE6}" dt="2025-03-20T12:48:57.785" v="998" actId="1076"/>
        <pc:sldMkLst>
          <pc:docMk/>
          <pc:sldMk cId="4012650382" sldId="256"/>
        </pc:sldMkLst>
        <pc:spChg chg="mod">
          <ac:chgData name="Jana Fabianova" userId="e0c6cceac8b7ca2a" providerId="LiveId" clId="{DD19D06D-42DA-44A6-8238-740B1C5C2AE6}" dt="2025-03-20T12:46:58.473" v="996" actId="790"/>
          <ac:spMkLst>
            <pc:docMk/>
            <pc:sldMk cId="4012650382" sldId="256"/>
            <ac:spMk id="2" creationId="{04485B6B-23BC-231D-64B8-F3879E81DC40}"/>
          </ac:spMkLst>
        </pc:spChg>
        <pc:spChg chg="mod">
          <ac:chgData name="Jana Fabianova" userId="e0c6cceac8b7ca2a" providerId="LiveId" clId="{DD19D06D-42DA-44A6-8238-740B1C5C2AE6}" dt="2025-03-20T12:46:58.473" v="996" actId="790"/>
          <ac:spMkLst>
            <pc:docMk/>
            <pc:sldMk cId="4012650382" sldId="256"/>
            <ac:spMk id="5" creationId="{C87177C9-22F4-FEE9-0135-F1B9243ACD9F}"/>
          </ac:spMkLst>
        </pc:spChg>
        <pc:spChg chg="mod">
          <ac:chgData name="Jana Fabianova" userId="e0c6cceac8b7ca2a" providerId="LiveId" clId="{DD19D06D-42DA-44A6-8238-740B1C5C2AE6}" dt="2025-03-20T12:46:58.473" v="996" actId="790"/>
          <ac:spMkLst>
            <pc:docMk/>
            <pc:sldMk cId="4012650382" sldId="256"/>
            <ac:spMk id="6" creationId="{DF8CDE15-6E90-630A-763A-5AC0CFF0B2A5}"/>
          </ac:spMkLst>
        </pc:spChg>
        <pc:spChg chg="mod">
          <ac:chgData name="Jana Fabianova" userId="e0c6cceac8b7ca2a" providerId="LiveId" clId="{DD19D06D-42DA-44A6-8238-740B1C5C2AE6}" dt="2025-03-20T12:40:54.369" v="987" actId="1076"/>
          <ac:spMkLst>
            <pc:docMk/>
            <pc:sldMk cId="4012650382" sldId="256"/>
            <ac:spMk id="7" creationId="{20F7CD64-85F1-247D-E70C-3773FAB96CA9}"/>
          </ac:spMkLst>
        </pc:spChg>
        <pc:spChg chg="add mod">
          <ac:chgData name="Jana Fabianova" userId="e0c6cceac8b7ca2a" providerId="LiveId" clId="{DD19D06D-42DA-44A6-8238-740B1C5C2AE6}" dt="2025-03-20T12:47:06.737" v="997" actId="313"/>
          <ac:spMkLst>
            <pc:docMk/>
            <pc:sldMk cId="4012650382" sldId="256"/>
            <ac:spMk id="9" creationId="{3B159B33-3991-7A75-2C4C-6BA337A810FF}"/>
          </ac:spMkLst>
        </pc:spChg>
        <pc:spChg chg="add del mod">
          <ac:chgData name="Jana Fabianova" userId="e0c6cceac8b7ca2a" providerId="LiveId" clId="{DD19D06D-42DA-44A6-8238-740B1C5C2AE6}" dt="2025-03-20T12:46:58.473" v="996" actId="790"/>
          <ac:spMkLst>
            <pc:docMk/>
            <pc:sldMk cId="4012650382" sldId="256"/>
            <ac:spMk id="10" creationId="{D54F0AE4-FA44-D0CD-3374-A39D04E91555}"/>
          </ac:spMkLst>
        </pc:spChg>
        <pc:spChg chg="add mod">
          <ac:chgData name="Jana Fabianova" userId="e0c6cceac8b7ca2a" providerId="LiveId" clId="{DD19D06D-42DA-44A6-8238-740B1C5C2AE6}" dt="2025-03-20T12:46:58.473" v="996" actId="790"/>
          <ac:spMkLst>
            <pc:docMk/>
            <pc:sldMk cId="4012650382" sldId="256"/>
            <ac:spMk id="12" creationId="{F3463E05-3F6D-8B10-0291-2B511064CE72}"/>
          </ac:spMkLst>
        </pc:spChg>
        <pc:spChg chg="add mod">
          <ac:chgData name="Jana Fabianova" userId="e0c6cceac8b7ca2a" providerId="LiveId" clId="{DD19D06D-42DA-44A6-8238-740B1C5C2AE6}" dt="2025-03-20T12:46:58.473" v="996" actId="790"/>
          <ac:spMkLst>
            <pc:docMk/>
            <pc:sldMk cId="4012650382" sldId="256"/>
            <ac:spMk id="13" creationId="{F5E8363D-D836-B7C7-FAF0-BEDB9B9DC225}"/>
          </ac:spMkLst>
        </pc:spChg>
        <pc:spChg chg="add mod">
          <ac:chgData name="Jana Fabianova" userId="e0c6cceac8b7ca2a" providerId="LiveId" clId="{DD19D06D-42DA-44A6-8238-740B1C5C2AE6}" dt="2025-03-20T12:46:58.473" v="996" actId="790"/>
          <ac:spMkLst>
            <pc:docMk/>
            <pc:sldMk cId="4012650382" sldId="256"/>
            <ac:spMk id="15" creationId="{A0E71C16-C688-09FE-8D75-B9415141B429}"/>
          </ac:spMkLst>
        </pc:spChg>
        <pc:spChg chg="add mod">
          <ac:chgData name="Jana Fabianova" userId="e0c6cceac8b7ca2a" providerId="LiveId" clId="{DD19D06D-42DA-44A6-8238-740B1C5C2AE6}" dt="2025-03-20T12:46:58.473" v="996" actId="790"/>
          <ac:spMkLst>
            <pc:docMk/>
            <pc:sldMk cId="4012650382" sldId="256"/>
            <ac:spMk id="16" creationId="{71F05BB7-06EC-EB6C-8CC8-D3ADBCF13E9E}"/>
          </ac:spMkLst>
        </pc:spChg>
        <pc:spChg chg="add mod">
          <ac:chgData name="Jana Fabianova" userId="e0c6cceac8b7ca2a" providerId="LiveId" clId="{DD19D06D-42DA-44A6-8238-740B1C5C2AE6}" dt="2025-03-20T12:48:57.785" v="998" actId="1076"/>
          <ac:spMkLst>
            <pc:docMk/>
            <pc:sldMk cId="4012650382" sldId="256"/>
            <ac:spMk id="22" creationId="{1C0DD802-ED56-509E-85CB-1533E1DDD024}"/>
          </ac:spMkLst>
        </pc:spChg>
        <pc:graphicFrameChg chg="mod modGraphic">
          <ac:chgData name="Jana Fabianova" userId="e0c6cceac8b7ca2a" providerId="LiveId" clId="{DD19D06D-42DA-44A6-8238-740B1C5C2AE6}" dt="2025-03-20T12:40:35.713" v="986" actId="1076"/>
          <ac:graphicFrameMkLst>
            <pc:docMk/>
            <pc:sldMk cId="4012650382" sldId="256"/>
            <ac:graphicFrameMk id="17" creationId="{DF5353FD-5685-A5A2-FD19-A44C8EE41F2C}"/>
          </ac:graphicFrameMkLst>
        </pc:graphicFrameChg>
        <pc:graphicFrameChg chg="mod modGraphic">
          <ac:chgData name="Jana Fabianova" userId="e0c6cceac8b7ca2a" providerId="LiveId" clId="{DD19D06D-42DA-44A6-8238-740B1C5C2AE6}" dt="2025-03-20T12:40:26.272" v="985" actId="1076"/>
          <ac:graphicFrameMkLst>
            <pc:docMk/>
            <pc:sldMk cId="4012650382" sldId="256"/>
            <ac:graphicFrameMk id="18" creationId="{F44B0654-B2C0-F3DE-3695-CD7C25B59000}"/>
          </ac:graphicFrameMkLst>
        </pc:graphicFrameChg>
        <pc:graphicFrameChg chg="mod modGraphic">
          <ac:chgData name="Jana Fabianova" userId="e0c6cceac8b7ca2a" providerId="LiveId" clId="{DD19D06D-42DA-44A6-8238-740B1C5C2AE6}" dt="2025-03-20T12:09:58.789" v="749" actId="20577"/>
          <ac:graphicFrameMkLst>
            <pc:docMk/>
            <pc:sldMk cId="4012650382" sldId="256"/>
            <ac:graphicFrameMk id="19" creationId="{07FF1C1F-8FAD-4F1C-164D-C2C476E30DE7}"/>
          </ac:graphicFrameMkLst>
        </pc:graphicFrameChg>
        <pc:graphicFrameChg chg="mod modGraphic">
          <ac:chgData name="Jana Fabianova" userId="e0c6cceac8b7ca2a" providerId="LiveId" clId="{DD19D06D-42DA-44A6-8238-740B1C5C2AE6}" dt="2025-03-20T12:46:15.664" v="995" actId="313"/>
          <ac:graphicFrameMkLst>
            <pc:docMk/>
            <pc:sldMk cId="4012650382" sldId="256"/>
            <ac:graphicFrameMk id="20" creationId="{D0F106D9-201F-5D9A-4D9A-2EA92CABBE94}"/>
          </ac:graphicFrameMkLst>
        </pc:graphicFrameChg>
        <pc:graphicFrameChg chg="mod modGraphic">
          <ac:chgData name="Jana Fabianova" userId="e0c6cceac8b7ca2a" providerId="LiveId" clId="{DD19D06D-42DA-44A6-8238-740B1C5C2AE6}" dt="2025-03-20T12:45:53.028" v="992" actId="14100"/>
          <ac:graphicFrameMkLst>
            <pc:docMk/>
            <pc:sldMk cId="4012650382" sldId="256"/>
            <ac:graphicFrameMk id="21" creationId="{2236D02C-5E6A-15DC-1B00-CB28F0624DD4}"/>
          </ac:graphicFrameMkLst>
        </pc:graphicFrameChg>
        <pc:picChg chg="add mod">
          <ac:chgData name="Jana Fabianova" userId="e0c6cceac8b7ca2a" providerId="LiveId" clId="{DD19D06D-42DA-44A6-8238-740B1C5C2AE6}" dt="2025-03-20T11:16:22.435" v="662" actId="14100"/>
          <ac:picMkLst>
            <pc:docMk/>
            <pc:sldMk cId="4012650382" sldId="256"/>
            <ac:picMk id="8" creationId="{CC36277C-DB58-6523-0329-0D18E173AF7A}"/>
          </ac:picMkLst>
        </pc:picChg>
        <pc:picChg chg="add mod">
          <ac:chgData name="Jana Fabianova" userId="e0c6cceac8b7ca2a" providerId="LiveId" clId="{DD19D06D-42DA-44A6-8238-740B1C5C2AE6}" dt="2025-03-20T12:24:19.536" v="887" actId="14100"/>
          <ac:picMkLst>
            <pc:docMk/>
            <pc:sldMk cId="4012650382" sldId="256"/>
            <ac:picMk id="11" creationId="{28C90BB5-2AE9-9AF7-B502-95214B71B79F}"/>
          </ac:picMkLst>
        </pc:picChg>
        <pc:picChg chg="add mod">
          <ac:chgData name="Jana Fabianova" userId="e0c6cceac8b7ca2a" providerId="LiveId" clId="{DD19D06D-42DA-44A6-8238-740B1C5C2AE6}" dt="2025-03-20T12:22:55.174" v="876" actId="1076"/>
          <ac:picMkLst>
            <pc:docMk/>
            <pc:sldMk cId="4012650382" sldId="256"/>
            <ac:picMk id="14" creationId="{5A72ADE3-106D-A85A-4D86-C7353534EFA3}"/>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20.3.2025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20.3.2025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20.3.2025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20.3.2025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20.3.2025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20.3.2025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20.3.2025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20.3.2025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20.3.2025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20.3.2025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20.3.2025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20.3.2025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90163" y="3148777"/>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GB" sz="9000" noProof="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Railways in Slovakia: Current State and Perspectives of High-Speed Lines</a:t>
            </a: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en-GB" sz="3500" b="1" noProof="0"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Scientific Conference on Sustainable, Modern and Safe Transport</a:t>
            </a:r>
            <a:endParaRPr lang="en-GB" sz="3500" noProof="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90163" y="5123081"/>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en-GB" sz="4500" noProof="0" dirty="0">
                <a:solidFill>
                  <a:srgbClr val="002060"/>
                </a:solidFill>
                <a:latin typeface="Arial" panose="020B0604020202020204" pitchFamily="34" charset="0"/>
                <a:cs typeface="Arial" panose="020B0604020202020204" pitchFamily="34" charset="0"/>
              </a:rPr>
              <a:t>Jana Fabianova</a:t>
            </a:r>
            <a:r>
              <a:rPr lang="en-GB" sz="4500" baseline="30000" noProof="0" dirty="0">
                <a:solidFill>
                  <a:srgbClr val="002060"/>
                </a:solidFill>
                <a:latin typeface="Arial" panose="020B0604020202020204" pitchFamily="34" charset="0"/>
                <a:cs typeface="Arial" panose="020B0604020202020204" pitchFamily="34" charset="0"/>
              </a:rPr>
              <a:t>1</a:t>
            </a:r>
            <a:r>
              <a:rPr lang="en-GB" sz="4500" noProof="0" dirty="0">
                <a:solidFill>
                  <a:srgbClr val="002060"/>
                </a:solidFill>
                <a:latin typeface="Arial" panose="020B0604020202020204" pitchFamily="34" charset="0"/>
                <a:cs typeface="Arial" panose="020B0604020202020204" pitchFamily="34" charset="0"/>
              </a:rPr>
              <a:t>, Jan Palinsky</a:t>
            </a:r>
            <a:r>
              <a:rPr lang="en-GB" sz="4500" baseline="30000" noProof="0" dirty="0">
                <a:solidFill>
                  <a:srgbClr val="002060"/>
                </a:solidFill>
                <a:latin typeface="Arial" panose="020B0604020202020204" pitchFamily="34" charset="0"/>
                <a:cs typeface="Arial" panose="020B0604020202020204" pitchFamily="34" charset="0"/>
              </a:rPr>
              <a:t>1,2</a:t>
            </a:r>
            <a:r>
              <a:rPr lang="en-GB" sz="4500" noProof="0" dirty="0">
                <a:solidFill>
                  <a:srgbClr val="002060"/>
                </a:solidFill>
                <a:latin typeface="Arial" panose="020B0604020202020204" pitchFamily="34" charset="0"/>
                <a:cs typeface="Arial" panose="020B0604020202020204" pitchFamily="34" charset="0"/>
              </a:rPr>
              <a:t>, Ladislav Rigo</a:t>
            </a:r>
            <a:r>
              <a:rPr lang="en-GB" sz="4500" baseline="30000" noProof="0" dirty="0">
                <a:solidFill>
                  <a:srgbClr val="002060"/>
                </a:solidFill>
                <a:latin typeface="Arial" panose="020B0604020202020204" pitchFamily="34" charset="0"/>
                <a:cs typeface="Arial" panose="020B0604020202020204" pitchFamily="34" charset="0"/>
              </a:rPr>
              <a:t>1</a:t>
            </a:r>
            <a:r>
              <a:rPr lang="en-GB" sz="4500" noProof="0" dirty="0">
                <a:solidFill>
                  <a:srgbClr val="002060"/>
                </a:solidFill>
                <a:latin typeface="Arial" panose="020B0604020202020204" pitchFamily="34" charset="0"/>
                <a:cs typeface="Arial" panose="020B0604020202020204" pitchFamily="34" charset="0"/>
              </a:rPr>
              <a:t>, Peter Michalik</a:t>
            </a:r>
            <a:r>
              <a:rPr lang="en-GB" sz="4500" baseline="30000" noProof="0" dirty="0">
                <a:solidFill>
                  <a:srgbClr val="002060"/>
                </a:solidFill>
                <a:latin typeface="Arial" panose="020B0604020202020204" pitchFamily="34" charset="0"/>
                <a:cs typeface="Arial" panose="020B0604020202020204" pitchFamily="34" charset="0"/>
              </a:rPr>
              <a:t>3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90163" y="6630382"/>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en-GB" sz="3600" i="1" noProof="0" dirty="0">
                <a:solidFill>
                  <a:srgbClr val="002060"/>
                </a:solidFill>
                <a:latin typeface="Arial" panose="020B0604020202020204" pitchFamily="34" charset="0"/>
                <a:cs typeface="Arial" panose="020B0604020202020204" pitchFamily="34" charset="0"/>
              </a:rPr>
              <a:t>1 Technical University of Kosice, </a:t>
            </a:r>
            <a:r>
              <a:rPr lang="en-GB" sz="3600" i="1" noProof="0" dirty="0" err="1">
                <a:solidFill>
                  <a:srgbClr val="002060"/>
                </a:solidFill>
                <a:latin typeface="Arial" panose="020B0604020202020204" pitchFamily="34" charset="0"/>
                <a:cs typeface="Arial" panose="020B0604020202020204" pitchFamily="34" charset="0"/>
              </a:rPr>
              <a:t>Košice</a:t>
            </a:r>
            <a:r>
              <a:rPr lang="en-GB" sz="3600" i="1" noProof="0" dirty="0">
                <a:solidFill>
                  <a:srgbClr val="002060"/>
                </a:solidFill>
                <a:latin typeface="Arial" panose="020B0604020202020204" pitchFamily="34" charset="0"/>
                <a:cs typeface="Arial" panose="020B0604020202020204" pitchFamily="34" charset="0"/>
              </a:rPr>
              <a:t>, Slovakia</a:t>
            </a:r>
          </a:p>
          <a:p>
            <a:pPr algn="l">
              <a:lnSpc>
                <a:spcPct val="110000"/>
              </a:lnSpc>
            </a:pPr>
            <a:r>
              <a:rPr lang="en-GB" sz="3600" i="1" noProof="0" dirty="0">
                <a:solidFill>
                  <a:srgbClr val="002060"/>
                </a:solidFill>
                <a:latin typeface="Arial" panose="020B0604020202020204" pitchFamily="34" charset="0"/>
                <a:cs typeface="Arial" panose="020B0604020202020204" pitchFamily="34" charset="0"/>
              </a:rPr>
              <a:t>2 Slovak Railway Company, </a:t>
            </a:r>
            <a:r>
              <a:rPr lang="en-GB" sz="3600" i="1" noProof="0" dirty="0" err="1">
                <a:solidFill>
                  <a:srgbClr val="002060"/>
                </a:solidFill>
                <a:latin typeface="Arial" panose="020B0604020202020204" pitchFamily="34" charset="0"/>
                <a:cs typeface="Arial" panose="020B0604020202020204" pitchFamily="34" charset="0"/>
              </a:rPr>
              <a:t>Košice</a:t>
            </a:r>
            <a:r>
              <a:rPr lang="en-GB" sz="3600" i="1" noProof="0" dirty="0">
                <a:solidFill>
                  <a:srgbClr val="002060"/>
                </a:solidFill>
                <a:latin typeface="Arial" panose="020B0604020202020204" pitchFamily="34" charset="0"/>
                <a:cs typeface="Arial" panose="020B0604020202020204" pitchFamily="34" charset="0"/>
              </a:rPr>
              <a:t>, Slovakia</a:t>
            </a:r>
          </a:p>
          <a:p>
            <a:pPr algn="l">
              <a:lnSpc>
                <a:spcPct val="110000"/>
              </a:lnSpc>
            </a:pPr>
            <a:r>
              <a:rPr lang="en-GB" sz="3600" i="1" noProof="0" dirty="0">
                <a:solidFill>
                  <a:srgbClr val="002060"/>
                </a:solidFill>
                <a:latin typeface="Arial" panose="020B0604020202020204" pitchFamily="34" charset="0"/>
                <a:cs typeface="Arial" panose="020B0604020202020204" pitchFamily="34" charset="0"/>
              </a:rPr>
              <a:t>3 Technical University of </a:t>
            </a:r>
            <a:r>
              <a:rPr lang="en-GB" sz="3600" i="1" noProof="0" dirty="0" err="1">
                <a:solidFill>
                  <a:srgbClr val="002060"/>
                </a:solidFill>
                <a:latin typeface="Arial" panose="020B0604020202020204" pitchFamily="34" charset="0"/>
                <a:cs typeface="Arial" panose="020B0604020202020204" pitchFamily="34" charset="0"/>
              </a:rPr>
              <a:t>Košice</a:t>
            </a:r>
            <a:r>
              <a:rPr lang="en-GB" sz="3600" i="1" noProof="0" dirty="0">
                <a:solidFill>
                  <a:srgbClr val="002060"/>
                </a:solidFill>
                <a:latin typeface="Arial" panose="020B0604020202020204" pitchFamily="34" charset="0"/>
                <a:cs typeface="Arial" panose="020B0604020202020204" pitchFamily="34" charset="0"/>
              </a:rPr>
              <a:t> with seat in </a:t>
            </a:r>
            <a:r>
              <a:rPr lang="en-GB" sz="3600" i="1" noProof="0" dirty="0" err="1">
                <a:solidFill>
                  <a:srgbClr val="002060"/>
                </a:solidFill>
                <a:latin typeface="Arial" panose="020B0604020202020204" pitchFamily="34" charset="0"/>
                <a:cs typeface="Arial" panose="020B0604020202020204" pitchFamily="34" charset="0"/>
              </a:rPr>
              <a:t>Prešov</a:t>
            </a:r>
            <a:r>
              <a:rPr lang="en-GB" sz="3600" i="1" noProof="0" dirty="0">
                <a:solidFill>
                  <a:srgbClr val="002060"/>
                </a:solidFill>
                <a:latin typeface="Arial" panose="020B0604020202020204" pitchFamily="34" charset="0"/>
                <a:cs typeface="Arial" panose="020B0604020202020204" pitchFamily="34" charset="0"/>
              </a:rPr>
              <a:t>, Slovakia </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1078814725"/>
              </p:ext>
            </p:extLst>
          </p:nvPr>
        </p:nvGraphicFramePr>
        <p:xfrm>
          <a:off x="1347568" y="8420818"/>
          <a:ext cx="29721444" cy="4602480"/>
        </p:xfrm>
        <a:graphic>
          <a:graphicData uri="http://schemas.openxmlformats.org/drawingml/2006/table">
            <a:tbl>
              <a:tblPr firstRow="1" bandRow="1">
                <a:tableStyleId>{5C22544A-7EE6-4342-B048-85BDC9FD1C3A}</a:tableStyleId>
              </a:tblPr>
              <a:tblGrid>
                <a:gridCol w="9907148">
                  <a:extLst>
                    <a:ext uri="{9D8B030D-6E8A-4147-A177-3AD203B41FA5}">
                      <a16:colId xmlns:a16="http://schemas.microsoft.com/office/drawing/2014/main" val="3004831674"/>
                    </a:ext>
                  </a:extLst>
                </a:gridCol>
                <a:gridCol w="9907148">
                  <a:extLst>
                    <a:ext uri="{9D8B030D-6E8A-4147-A177-3AD203B41FA5}">
                      <a16:colId xmlns:a16="http://schemas.microsoft.com/office/drawing/2014/main" val="1252346389"/>
                    </a:ext>
                  </a:extLst>
                </a:gridCol>
                <a:gridCol w="9907148">
                  <a:extLst>
                    <a:ext uri="{9D8B030D-6E8A-4147-A177-3AD203B41FA5}">
                      <a16:colId xmlns:a16="http://schemas.microsoft.com/office/drawing/2014/main" val="4221354044"/>
                    </a:ext>
                  </a:extLst>
                </a:gridCol>
              </a:tblGrid>
              <a:tr h="498363">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136757">
                <a:tc>
                  <a:txBody>
                    <a:bodyPr/>
                    <a:lstStyle/>
                    <a:p>
                      <a:r>
                        <a:rPr lang="en-US" sz="3500" dirty="0">
                          <a:solidFill>
                            <a:srgbClr val="002060"/>
                          </a:solidFill>
                          <a:latin typeface="Arial" panose="020B0604020202020204" pitchFamily="34" charset="0"/>
                          <a:cs typeface="Arial" panose="020B0604020202020204" pitchFamily="34" charset="0"/>
                        </a:rPr>
                        <a:t>High-speed railways </a:t>
                      </a:r>
                      <a:r>
                        <a:rPr lang="sk-SK" sz="3500" dirty="0">
                          <a:solidFill>
                            <a:srgbClr val="002060"/>
                          </a:solidFill>
                          <a:latin typeface="Arial" panose="020B0604020202020204" pitchFamily="34" charset="0"/>
                          <a:cs typeface="Arial" panose="020B0604020202020204" pitchFamily="34" charset="0"/>
                        </a:rPr>
                        <a:t>(HSR) </a:t>
                      </a:r>
                      <a:r>
                        <a:rPr lang="en-US" sz="3500" dirty="0">
                          <a:solidFill>
                            <a:srgbClr val="002060"/>
                          </a:solidFill>
                          <a:latin typeface="Arial" panose="020B0604020202020204" pitchFamily="34" charset="0"/>
                          <a:cs typeface="Arial" panose="020B0604020202020204" pitchFamily="34" charset="0"/>
                        </a:rPr>
                        <a:t>represent a significant part of the modernization of transport infrastructure, with which countries respond to the need for an efficient, sustainable, and ecological mode of transport. HSR </a:t>
                      </a:r>
                      <a:r>
                        <a:rPr lang="sk-SK" sz="3500" dirty="0" err="1">
                          <a:solidFill>
                            <a:srgbClr val="002060"/>
                          </a:solidFill>
                          <a:latin typeface="Arial" panose="020B0604020202020204" pitchFamily="34" charset="0"/>
                          <a:cs typeface="Arial" panose="020B0604020202020204" pitchFamily="34" charset="0"/>
                        </a:rPr>
                        <a:t>is</a:t>
                      </a:r>
                      <a:r>
                        <a:rPr lang="en-US" sz="3500" dirty="0">
                          <a:solidFill>
                            <a:srgbClr val="002060"/>
                          </a:solidFill>
                          <a:latin typeface="Arial" panose="020B0604020202020204" pitchFamily="34" charset="0"/>
                          <a:cs typeface="Arial" panose="020B0604020202020204" pitchFamily="34" charset="0"/>
                        </a:rPr>
                        <a:t> a railway subsystem with a commercial speed of 250 km/h. </a:t>
                      </a:r>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The implementation of high-speed railways in the Slovak Republic brings specific challenges associated with geographical, economic, and technological conditions</a:t>
                      </a:r>
                      <a:r>
                        <a:rPr lang="sk-SK" sz="3500" dirty="0">
                          <a:solidFill>
                            <a:srgbClr val="002060"/>
                          </a:solidFill>
                          <a:latin typeface="Arial" panose="020B0604020202020204" pitchFamily="34" charset="0"/>
                          <a:cs typeface="Arial" panose="020B0604020202020204" pitchFamily="34" charset="0"/>
                        </a:rPr>
                        <a:t>.</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3500" dirty="0">
                          <a:solidFill>
                            <a:srgbClr val="002060"/>
                          </a:solidFill>
                          <a:latin typeface="Arial" panose="020B0604020202020204" pitchFamily="34" charset="0"/>
                          <a:cs typeface="Arial" panose="020B0604020202020204" pitchFamily="34" charset="0"/>
                        </a:rPr>
                        <a:t>The aim of the paper is to examine the current status, possibilities, and perspectives of the development of high-speed railways in Slovakia and their connection with the V4 countries.</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2774366049"/>
              </p:ext>
            </p:extLst>
          </p:nvPr>
        </p:nvGraphicFramePr>
        <p:xfrm>
          <a:off x="1364251" y="13115575"/>
          <a:ext cx="29764038" cy="48446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r>
                        <a:rPr lang="en-US" sz="3500" dirty="0">
                          <a:solidFill>
                            <a:srgbClr val="002060"/>
                          </a:solidFill>
                          <a:latin typeface="Arial"/>
                          <a:cs typeface="Arial"/>
                        </a:rPr>
                        <a:t>Slovakia has a relatively dense railway network with a total length of over 3,600 km of tracks. The main corridors include the Bratislava central station – </a:t>
                      </a:r>
                      <a:r>
                        <a:rPr lang="en-US" sz="3500" dirty="0" err="1">
                          <a:solidFill>
                            <a:srgbClr val="002060"/>
                          </a:solidFill>
                          <a:latin typeface="Arial"/>
                          <a:cs typeface="Arial"/>
                        </a:rPr>
                        <a:t>Košice</a:t>
                      </a:r>
                      <a:r>
                        <a:rPr lang="en-US" sz="3500" dirty="0">
                          <a:solidFill>
                            <a:srgbClr val="002060"/>
                          </a:solidFill>
                          <a:latin typeface="Arial"/>
                          <a:cs typeface="Arial"/>
                        </a:rPr>
                        <a:t> and </a:t>
                      </a:r>
                      <a:r>
                        <a:rPr lang="en-US" sz="3500" dirty="0" err="1">
                          <a:solidFill>
                            <a:srgbClr val="002060"/>
                          </a:solidFill>
                          <a:latin typeface="Arial"/>
                          <a:cs typeface="Arial"/>
                        </a:rPr>
                        <a:t>Kúty</a:t>
                      </a:r>
                      <a:r>
                        <a:rPr lang="en-US" sz="3500" dirty="0">
                          <a:solidFill>
                            <a:srgbClr val="002060"/>
                          </a:solidFill>
                          <a:latin typeface="Arial"/>
                          <a:cs typeface="Arial"/>
                        </a:rPr>
                        <a:t> state border – </a:t>
                      </a:r>
                      <a:r>
                        <a:rPr lang="en-US" sz="3500" dirty="0" err="1">
                          <a:solidFill>
                            <a:srgbClr val="002060"/>
                          </a:solidFill>
                          <a:latin typeface="Arial"/>
                          <a:cs typeface="Arial"/>
                        </a:rPr>
                        <a:t>Štúrovo</a:t>
                      </a:r>
                      <a:r>
                        <a:rPr lang="en-US" sz="3500" dirty="0">
                          <a:solidFill>
                            <a:srgbClr val="002060"/>
                          </a:solidFill>
                          <a:latin typeface="Arial"/>
                          <a:cs typeface="Arial"/>
                        </a:rPr>
                        <a:t> state border, which are part of the TEN-T corridor.</a:t>
                      </a:r>
                      <a:r>
                        <a:rPr lang="sk-SK" sz="3500" dirty="0">
                          <a:solidFill>
                            <a:srgbClr val="002060"/>
                          </a:solidFill>
                          <a:latin typeface="Arial"/>
                          <a:cs typeface="Arial"/>
                        </a:rPr>
                        <a:t> R</a:t>
                      </a:r>
                      <a:r>
                        <a:rPr lang="en-US" sz="3500" dirty="0" err="1">
                          <a:solidFill>
                            <a:srgbClr val="002060"/>
                          </a:solidFill>
                          <a:latin typeface="Arial"/>
                          <a:cs typeface="Arial"/>
                        </a:rPr>
                        <a:t>ailway</a:t>
                      </a:r>
                      <a:r>
                        <a:rPr lang="en-US" sz="3500" dirty="0">
                          <a:solidFill>
                            <a:srgbClr val="002060"/>
                          </a:solidFill>
                          <a:latin typeface="Arial"/>
                          <a:cs typeface="Arial"/>
                        </a:rPr>
                        <a:t> infrastructure currently includes 196 km of tracks with a maximum speed of 160 km/h.</a:t>
                      </a:r>
                      <a:r>
                        <a:rPr lang="sk-SK" sz="3500" dirty="0">
                          <a:solidFill>
                            <a:srgbClr val="002060"/>
                          </a:solidFill>
                          <a:latin typeface="Arial"/>
                          <a:cs typeface="Arial"/>
                        </a:rPr>
                        <a:t> </a:t>
                      </a:r>
                      <a:r>
                        <a:rPr lang="en-US" sz="3500" dirty="0">
                          <a:solidFill>
                            <a:srgbClr val="002060"/>
                          </a:solidFill>
                          <a:latin typeface="Arial"/>
                          <a:cs typeface="Arial"/>
                        </a:rPr>
                        <a:t>However, Slovakia´s Railway faces several challenges that affect the efficiency, reliability, and economic operation of railway transport.</a:t>
                      </a:r>
                      <a:r>
                        <a:rPr lang="sk-SK" sz="3500" dirty="0">
                          <a:solidFill>
                            <a:srgbClr val="002060"/>
                          </a:solidFill>
                          <a:latin typeface="Arial"/>
                          <a:cs typeface="Arial"/>
                        </a:rPr>
                        <a:t> </a:t>
                      </a:r>
                      <a:r>
                        <a:rPr lang="en-US" sz="3500" dirty="0">
                          <a:solidFill>
                            <a:srgbClr val="002060"/>
                          </a:solidFill>
                          <a:latin typeface="Arial"/>
                          <a:cs typeface="Arial"/>
                        </a:rPr>
                        <a:t>The railway infrastructure is outdated and requires modernization.</a:t>
                      </a:r>
                      <a:r>
                        <a:rPr lang="sk-SK" sz="3500" dirty="0">
                          <a:solidFill>
                            <a:srgbClr val="002060"/>
                          </a:solidFill>
                          <a:latin typeface="Arial"/>
                          <a:cs typeface="Arial"/>
                        </a:rPr>
                        <a:t> </a:t>
                      </a:r>
                      <a:r>
                        <a:rPr lang="en-US" sz="3500" dirty="0">
                          <a:solidFill>
                            <a:srgbClr val="002060"/>
                          </a:solidFill>
                          <a:latin typeface="Arial"/>
                          <a:cs typeface="Arial"/>
                        </a:rPr>
                        <a:t>Many sections of the main lines do not have sufficient capacity to handle high-speed trains, and speeds are often limited to 60-80 km/h.</a:t>
                      </a:r>
                      <a:r>
                        <a:rPr lang="sk-SK" sz="3500" dirty="0">
                          <a:solidFill>
                            <a:srgbClr val="002060"/>
                          </a:solidFill>
                          <a:latin typeface="Arial"/>
                          <a:cs typeface="Arial"/>
                        </a:rPr>
                        <a:t> </a:t>
                      </a:r>
                      <a:r>
                        <a:rPr lang="en-US" sz="3500" dirty="0">
                          <a:solidFill>
                            <a:srgbClr val="002060"/>
                          </a:solidFill>
                          <a:latin typeface="Arial"/>
                          <a:cs typeface="Arial"/>
                        </a:rPr>
                        <a:t>Currently, the main corridor is being modernized to increase its speed to 160 km/h. The modernization of many selected sections is also underway.</a:t>
                      </a:r>
                      <a:r>
                        <a:rPr lang="sk-SK" sz="3500" dirty="0">
                          <a:solidFill>
                            <a:srgbClr val="002060"/>
                          </a:solidFill>
                          <a:latin typeface="Arial"/>
                          <a:cs typeface="Arial"/>
                        </a:rPr>
                        <a:t> </a:t>
                      </a:r>
                      <a:r>
                        <a:rPr lang="en-US" sz="3500" dirty="0">
                          <a:solidFill>
                            <a:srgbClr val="002060"/>
                          </a:solidFill>
                          <a:latin typeface="Arial"/>
                          <a:cs typeface="Arial"/>
                        </a:rPr>
                        <a:t>The primary research is conducted to explore the state of the railways of the V4 countries in the context of HSR.</a:t>
                      </a:r>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772016333"/>
              </p:ext>
            </p:extLst>
          </p:nvPr>
        </p:nvGraphicFramePr>
        <p:xfrm>
          <a:off x="1347570" y="18107401"/>
          <a:ext cx="29764038" cy="17324083"/>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94557">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8114763">
                <a:tc>
                  <a:txBody>
                    <a:bodyPr/>
                    <a:lstStyle/>
                    <a:p>
                      <a:r>
                        <a:rPr lang="sk-SK" sz="3500" b="1" dirty="0">
                          <a:solidFill>
                            <a:srgbClr val="002060"/>
                          </a:solidFill>
                          <a:latin typeface="Arial"/>
                          <a:cs typeface="Arial"/>
                        </a:rPr>
                        <a:t>T</a:t>
                      </a:r>
                      <a:r>
                        <a:rPr lang="en-US" sz="3500" b="1" dirty="0">
                          <a:solidFill>
                            <a:srgbClr val="002060"/>
                          </a:solidFill>
                          <a:latin typeface="Arial"/>
                          <a:cs typeface="Arial"/>
                        </a:rPr>
                        <a:t>he state of the railways </a:t>
                      </a:r>
                      <a:r>
                        <a:rPr lang="sk-SK" sz="3500" b="1" dirty="0">
                          <a:solidFill>
                            <a:srgbClr val="002060"/>
                          </a:solidFill>
                          <a:latin typeface="Arial"/>
                          <a:cs typeface="Arial"/>
                        </a:rPr>
                        <a:t>in </a:t>
                      </a:r>
                      <a:r>
                        <a:rPr lang="sk-SK" sz="3500" b="1" dirty="0" err="1">
                          <a:solidFill>
                            <a:srgbClr val="002060"/>
                          </a:solidFill>
                          <a:latin typeface="Arial"/>
                          <a:cs typeface="Arial"/>
                        </a:rPr>
                        <a:t>Czech</a:t>
                      </a:r>
                      <a:r>
                        <a:rPr lang="sk-SK" sz="3500" b="1" dirty="0">
                          <a:solidFill>
                            <a:srgbClr val="002060"/>
                          </a:solidFill>
                          <a:latin typeface="Arial"/>
                          <a:cs typeface="Arial"/>
                        </a:rPr>
                        <a:t> </a:t>
                      </a:r>
                      <a:r>
                        <a:rPr lang="sk-SK" sz="3500" b="1" dirty="0" err="1">
                          <a:solidFill>
                            <a:srgbClr val="002060"/>
                          </a:solidFill>
                          <a:latin typeface="Arial"/>
                          <a:cs typeface="Arial"/>
                        </a:rPr>
                        <a:t>Republic</a:t>
                      </a:r>
                      <a:endParaRPr lang="sk-SK" sz="3500" b="1"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8114763">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3170344992"/>
              </p:ext>
            </p:extLst>
          </p:nvPr>
        </p:nvGraphicFramePr>
        <p:xfrm>
          <a:off x="1364251" y="35578616"/>
          <a:ext cx="29764038" cy="4475541"/>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54879">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620662">
                <a:tc>
                  <a:txBody>
                    <a:bodyPr/>
                    <a:lstStyle/>
                    <a:p>
                      <a:r>
                        <a:rPr lang="en-US" sz="3500" dirty="0">
                          <a:solidFill>
                            <a:srgbClr val="002060"/>
                          </a:solidFill>
                          <a:latin typeface="Arial" panose="020B0604020202020204" pitchFamily="34" charset="0"/>
                          <a:cs typeface="Arial" panose="020B0604020202020204" pitchFamily="34" charset="0"/>
                        </a:rPr>
                        <a:t>High-speed railways represent an opportunity for Slovakia to modernize its transport infrastructure</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Slovakia faces significant barriers, such as outdated infrastructure, financial constraints, and legislative complexities, the potential benefits of high-speed railways are substantial. These include improved mobility, environmental sustainability, economic growth, and increased competitiveness on a regional and international scale. Furthermore, learning from the experiences of V4 neighbors—such as the Czech Republic’s advanced planning, Hungary’s international collaborations, and Poland’s ambitious investment in high-speed rail—provides valuable insights for Slovakia's strategic planning</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High-speed railways have the potential to significantly contribute to the sustainable development of Slovakia</a:t>
                      </a:r>
                      <a:r>
                        <a:rPr lang="sk-SK" sz="3500" dirty="0">
                          <a:solidFill>
                            <a:srgbClr val="002060"/>
                          </a:solidFill>
                          <a:latin typeface="Arial" panose="020B0604020202020204" pitchFamily="34" charset="0"/>
                          <a:cs typeface="Arial" panose="020B0604020202020204" pitchFamily="34" charset="0"/>
                        </a:rPr>
                        <a:t>.</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477870152"/>
              </p:ext>
            </p:extLst>
          </p:nvPr>
        </p:nvGraphicFramePr>
        <p:xfrm>
          <a:off x="1317621" y="40184103"/>
          <a:ext cx="29764038" cy="256979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99470">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792550">
                <a:tc>
                  <a:txBody>
                    <a:bodyPr/>
                    <a:lstStyle/>
                    <a:p>
                      <a:pPr lvl="0">
                        <a:buNone/>
                      </a:pPr>
                      <a:r>
                        <a:rPr lang="en-US" sz="3500" kern="1200" noProof="1">
                          <a:solidFill>
                            <a:srgbClr val="002060"/>
                          </a:solidFill>
                          <a:latin typeface="Arial"/>
                          <a:ea typeface="+mn-ea"/>
                          <a:cs typeface="Arial"/>
                        </a:rPr>
                        <a:t>This paper was developed within the project implementations KEGA 010ŽU-4/2023, VEGA 1/0674/24, VEGA 1/0488/23, APVV-21-0195, and SK-SRB-23-0054</a:t>
                      </a:r>
                      <a:r>
                        <a:rPr lang="sk-SK" sz="3500" kern="1200" noProof="1">
                          <a:solidFill>
                            <a:srgbClr val="002060"/>
                          </a:solidFill>
                          <a:latin typeface="Arial"/>
                          <a:ea typeface="+mn-ea"/>
                          <a:cs typeface="Arial"/>
                        </a:rPr>
                        <a:t>.</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8" name="Obrázok 7" descr="Obrázok, na ktorom je text, diagram, snímka obrazovky, mapa&#10;&#10;Automaticky generovaný popis">
            <a:extLst>
              <a:ext uri="{FF2B5EF4-FFF2-40B4-BE49-F238E27FC236}">
                <a16:creationId xmlns:a16="http://schemas.microsoft.com/office/drawing/2014/main" id="{CC36277C-DB58-6523-0329-0D18E173AF7A}"/>
              </a:ext>
            </a:extLst>
          </p:cNvPr>
          <p:cNvPicPr>
            <a:picLocks noChangeAspect="1"/>
          </p:cNvPicPr>
          <p:nvPr/>
        </p:nvPicPr>
        <p:blipFill rotWithShape="1">
          <a:blip r:embed="rId4">
            <a:extLst>
              <a:ext uri="{28A0092B-C50C-407E-A947-70E740481C1C}">
                <a14:useLocalDpi xmlns:a14="http://schemas.microsoft.com/office/drawing/2010/main" val="0"/>
              </a:ext>
            </a:extLst>
          </a:blip>
          <a:srcRect t="17231"/>
          <a:stretch/>
        </p:blipFill>
        <p:spPr bwMode="auto">
          <a:xfrm>
            <a:off x="22957970" y="19891567"/>
            <a:ext cx="8123689" cy="4100326"/>
          </a:xfrm>
          <a:prstGeom prst="rect">
            <a:avLst/>
          </a:prstGeom>
          <a:noFill/>
          <a:ln>
            <a:noFill/>
          </a:ln>
          <a:extLst>
            <a:ext uri="{53640926-AAD7-44D8-BBD7-CCE9431645EC}">
              <a14:shadowObscured xmlns:a14="http://schemas.microsoft.com/office/drawing/2010/main"/>
            </a:ext>
          </a:extLst>
        </p:spPr>
      </p:pic>
      <p:sp>
        <p:nvSpPr>
          <p:cNvPr id="9" name="BlokTextu 8">
            <a:extLst>
              <a:ext uri="{FF2B5EF4-FFF2-40B4-BE49-F238E27FC236}">
                <a16:creationId xmlns:a16="http://schemas.microsoft.com/office/drawing/2014/main" id="{3B159B33-3991-7A75-2C4C-6BA337A810FF}"/>
              </a:ext>
            </a:extLst>
          </p:cNvPr>
          <p:cNvSpPr txBox="1"/>
          <p:nvPr/>
        </p:nvSpPr>
        <p:spPr>
          <a:xfrm>
            <a:off x="1347568" y="19765464"/>
            <a:ext cx="21349145" cy="4401205"/>
          </a:xfrm>
          <a:prstGeom prst="rect">
            <a:avLst/>
          </a:prstGeom>
          <a:noFill/>
        </p:spPr>
        <p:txBody>
          <a:bodyPr wrap="square" rtlCol="0">
            <a:spAutoFit/>
          </a:bodyPr>
          <a:lstStyle/>
          <a:p>
            <a:r>
              <a:rPr lang="en-GB" sz="3500" noProof="0" dirty="0">
                <a:solidFill>
                  <a:srgbClr val="002060"/>
                </a:solidFill>
                <a:latin typeface="Arial"/>
                <a:cs typeface="Arial"/>
              </a:rPr>
              <a:t>The Czech Republic has the densest railway network in Central Europe. The length of state lines is a total of 9,365 km, of which 7,337 km are single-track and only 1,981 km are double-track (21%) and 58 km are multi-track. In the Czech Republic, 700 km of HSR are being prepared and should be implemented by 2050. In the future, HSR should connect Prague with Dresden, Prague with Brno, and the corridor between Ostrava and </a:t>
            </a:r>
            <a:r>
              <a:rPr lang="en-GB" sz="3500" noProof="0" dirty="0" err="1">
                <a:solidFill>
                  <a:srgbClr val="002060"/>
                </a:solidFill>
                <a:latin typeface="Arial"/>
                <a:cs typeface="Arial"/>
              </a:rPr>
              <a:t>Prosenice</a:t>
            </a:r>
            <a:r>
              <a:rPr lang="en-GB" sz="3500" noProof="0" dirty="0">
                <a:solidFill>
                  <a:srgbClr val="002060"/>
                </a:solidFill>
                <a:latin typeface="Arial"/>
                <a:cs typeface="Arial"/>
              </a:rPr>
              <a:t>.</a:t>
            </a:r>
          </a:p>
          <a:p>
            <a:r>
              <a:rPr lang="en-GB" sz="3500" noProof="0" dirty="0">
                <a:solidFill>
                  <a:srgbClr val="002060"/>
                </a:solidFill>
                <a:latin typeface="Arial"/>
                <a:cs typeface="Arial"/>
              </a:rPr>
              <a:t>The main objectives of the HSR project: increasing the competitiveness of rail transport, connect the leading centres in the Czech Republic, increase the use of rail transport, shortening travel times between the Czech Republic's main economic centres, increasing the speed to 160-200 km/h.</a:t>
            </a:r>
          </a:p>
        </p:txBody>
      </p:sp>
      <p:sp>
        <p:nvSpPr>
          <p:cNvPr id="10" name="BlokTextu 9">
            <a:extLst>
              <a:ext uri="{FF2B5EF4-FFF2-40B4-BE49-F238E27FC236}">
                <a16:creationId xmlns:a16="http://schemas.microsoft.com/office/drawing/2014/main" id="{D54F0AE4-FA44-D0CD-3374-A39D04E91555}"/>
              </a:ext>
            </a:extLst>
          </p:cNvPr>
          <p:cNvSpPr txBox="1"/>
          <p:nvPr/>
        </p:nvSpPr>
        <p:spPr>
          <a:xfrm>
            <a:off x="1287680" y="24274002"/>
            <a:ext cx="7872668" cy="630942"/>
          </a:xfrm>
          <a:prstGeom prst="rect">
            <a:avLst/>
          </a:prstGeom>
          <a:noFill/>
        </p:spPr>
        <p:txBody>
          <a:bodyPr wrap="none" rtlCol="0">
            <a:spAutoFit/>
          </a:bodyPr>
          <a:lstStyle/>
          <a:p>
            <a:r>
              <a:rPr lang="en-GB" sz="3500" b="1" noProof="0" dirty="0">
                <a:solidFill>
                  <a:srgbClr val="002060"/>
                </a:solidFill>
                <a:latin typeface="Arial"/>
                <a:cs typeface="Arial"/>
              </a:rPr>
              <a:t>The state of the railways in Hungary</a:t>
            </a:r>
            <a:endParaRPr lang="en-GB" sz="3500" noProof="0" dirty="0"/>
          </a:p>
        </p:txBody>
      </p:sp>
      <p:pic>
        <p:nvPicPr>
          <p:cNvPr id="11" name="Picture 12">
            <a:extLst>
              <a:ext uri="{FF2B5EF4-FFF2-40B4-BE49-F238E27FC236}">
                <a16:creationId xmlns:a16="http://schemas.microsoft.com/office/drawing/2014/main" id="{28C90BB5-2AE9-9AF7-B502-95214B71B7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0889" y="25007225"/>
            <a:ext cx="3632998" cy="3499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BlokTextu 11">
            <a:extLst>
              <a:ext uri="{FF2B5EF4-FFF2-40B4-BE49-F238E27FC236}">
                <a16:creationId xmlns:a16="http://schemas.microsoft.com/office/drawing/2014/main" id="{F3463E05-3F6D-8B10-0291-2B511064CE72}"/>
              </a:ext>
            </a:extLst>
          </p:cNvPr>
          <p:cNvSpPr txBox="1"/>
          <p:nvPr/>
        </p:nvSpPr>
        <p:spPr>
          <a:xfrm>
            <a:off x="5421087" y="24904944"/>
            <a:ext cx="25588038" cy="3323987"/>
          </a:xfrm>
          <a:prstGeom prst="rect">
            <a:avLst/>
          </a:prstGeom>
          <a:noFill/>
        </p:spPr>
        <p:txBody>
          <a:bodyPr wrap="square" rtlCol="0">
            <a:spAutoFit/>
          </a:bodyPr>
          <a:lstStyle/>
          <a:p>
            <a:r>
              <a:rPr lang="en-GB" sz="3500" noProof="0" dirty="0">
                <a:solidFill>
                  <a:srgbClr val="002060"/>
                </a:solidFill>
                <a:latin typeface="Arial"/>
                <a:cs typeface="Arial"/>
              </a:rPr>
              <a:t>The main corridors lead from it to Austria, Slovakia, Romania, and Serbia. Most of the corridors have a maximum speed of 120 km/h, with sections with a speed of 160 km/h between the Tata and </a:t>
            </a:r>
            <a:r>
              <a:rPr lang="en-GB" sz="3500" noProof="0" dirty="0" err="1">
                <a:solidFill>
                  <a:srgbClr val="002060"/>
                </a:solidFill>
                <a:latin typeface="Arial"/>
                <a:cs typeface="Arial"/>
              </a:rPr>
              <a:t>Hegyeshalom</a:t>
            </a:r>
            <a:r>
              <a:rPr lang="en-GB" sz="3500" noProof="0" dirty="0">
                <a:solidFill>
                  <a:srgbClr val="002060"/>
                </a:solidFill>
                <a:latin typeface="Arial"/>
                <a:cs typeface="Arial"/>
              </a:rPr>
              <a:t> stations. At the moment, reconstruction is underway on the line from Budapest to </a:t>
            </a:r>
            <a:r>
              <a:rPr lang="en-GB" sz="3500" noProof="0" dirty="0" err="1">
                <a:solidFill>
                  <a:srgbClr val="002060"/>
                </a:solidFill>
                <a:latin typeface="Arial"/>
                <a:cs typeface="Arial"/>
              </a:rPr>
              <a:t>Kelebia</a:t>
            </a:r>
            <a:r>
              <a:rPr lang="en-GB" sz="3500" noProof="0" dirty="0">
                <a:solidFill>
                  <a:srgbClr val="002060"/>
                </a:solidFill>
                <a:latin typeface="Arial"/>
                <a:cs typeface="Arial"/>
              </a:rPr>
              <a:t> to increase speed and connect to the high-speed line Belgrade - Novi Sad – Subotica. However, freight trains will reach a maximum speed of 120 km/h, while the maximum speed on the section from Belgrade to the state border with Hungary is 200 km/h. The line Budapest-Belgrade is planned to be extended by 1,500 km so trains can run to Athens.</a:t>
            </a:r>
          </a:p>
        </p:txBody>
      </p:sp>
      <p:sp>
        <p:nvSpPr>
          <p:cNvPr id="13" name="BlokTextu 12">
            <a:extLst>
              <a:ext uri="{FF2B5EF4-FFF2-40B4-BE49-F238E27FC236}">
                <a16:creationId xmlns:a16="http://schemas.microsoft.com/office/drawing/2014/main" id="{F5E8363D-D836-B7C7-FAF0-BEDB9B9DC225}"/>
              </a:ext>
            </a:extLst>
          </p:cNvPr>
          <p:cNvSpPr txBox="1"/>
          <p:nvPr/>
        </p:nvSpPr>
        <p:spPr>
          <a:xfrm>
            <a:off x="1242133" y="28904640"/>
            <a:ext cx="11243784" cy="630942"/>
          </a:xfrm>
          <a:prstGeom prst="rect">
            <a:avLst/>
          </a:prstGeom>
          <a:noFill/>
        </p:spPr>
        <p:txBody>
          <a:bodyPr wrap="none" rtlCol="0">
            <a:spAutoFit/>
          </a:bodyPr>
          <a:lstStyle/>
          <a:p>
            <a:r>
              <a:rPr lang="en-GB" sz="3500" b="1" noProof="0" dirty="0">
                <a:solidFill>
                  <a:srgbClr val="002060"/>
                </a:solidFill>
                <a:latin typeface="Arial"/>
                <a:cs typeface="Arial"/>
              </a:rPr>
              <a:t>The state of the railways in Poland and the Baltics</a:t>
            </a:r>
            <a:endParaRPr lang="en-GB" sz="3500" noProof="0" dirty="0"/>
          </a:p>
        </p:txBody>
      </p:sp>
      <p:pic>
        <p:nvPicPr>
          <p:cNvPr id="14" name="Picture 13">
            <a:extLst>
              <a:ext uri="{FF2B5EF4-FFF2-40B4-BE49-F238E27FC236}">
                <a16:creationId xmlns:a16="http://schemas.microsoft.com/office/drawing/2014/main" id="{5A72ADE3-106D-A85A-4D86-C7353534EFA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624264" y="29380681"/>
            <a:ext cx="7384861" cy="433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BlokTextu 14">
            <a:extLst>
              <a:ext uri="{FF2B5EF4-FFF2-40B4-BE49-F238E27FC236}">
                <a16:creationId xmlns:a16="http://schemas.microsoft.com/office/drawing/2014/main" id="{A0E71C16-C688-09FE-8D75-B9415141B429}"/>
              </a:ext>
            </a:extLst>
          </p:cNvPr>
          <p:cNvSpPr txBox="1"/>
          <p:nvPr/>
        </p:nvSpPr>
        <p:spPr>
          <a:xfrm>
            <a:off x="1390163" y="29552058"/>
            <a:ext cx="22379179" cy="3862596"/>
          </a:xfrm>
          <a:prstGeom prst="rect">
            <a:avLst/>
          </a:prstGeom>
          <a:noFill/>
        </p:spPr>
        <p:txBody>
          <a:bodyPr wrap="square" rtlCol="0">
            <a:spAutoFit/>
          </a:bodyPr>
          <a:lstStyle/>
          <a:p>
            <a:r>
              <a:rPr lang="en-GB" sz="3500" noProof="0" dirty="0">
                <a:solidFill>
                  <a:srgbClr val="002060"/>
                </a:solidFill>
                <a:latin typeface="Arial"/>
                <a:cs typeface="Arial"/>
              </a:rPr>
              <a:t>Poland has the longest railway network among the V4 countries, with a length of over 19,000 km, of which approximately 60% is electrified. Poland is investing significantly in modernizing its railway infrastructure, with some main corridors allowing a maximum speed of 200 km/h. ne of the most important transport projects at present is the CPK (</a:t>
            </a:r>
            <a:r>
              <a:rPr lang="en-GB" sz="3500" noProof="0" dirty="0" err="1">
                <a:solidFill>
                  <a:srgbClr val="002060"/>
                </a:solidFill>
                <a:latin typeface="Arial"/>
                <a:cs typeface="Arial"/>
              </a:rPr>
              <a:t>Centralny</a:t>
            </a:r>
            <a:r>
              <a:rPr lang="en-GB" sz="3500" noProof="0" dirty="0">
                <a:solidFill>
                  <a:srgbClr val="002060"/>
                </a:solidFill>
                <a:latin typeface="Arial"/>
                <a:cs typeface="Arial"/>
              </a:rPr>
              <a:t> Port </a:t>
            </a:r>
            <a:r>
              <a:rPr lang="en-GB" sz="3500" noProof="0" dirty="0" err="1">
                <a:solidFill>
                  <a:srgbClr val="002060"/>
                </a:solidFill>
                <a:latin typeface="Arial"/>
                <a:cs typeface="Arial"/>
              </a:rPr>
              <a:t>Komunikacyjny</a:t>
            </a:r>
            <a:r>
              <a:rPr lang="en-GB" sz="3500" noProof="0" dirty="0">
                <a:solidFill>
                  <a:srgbClr val="002060"/>
                </a:solidFill>
                <a:latin typeface="Arial"/>
                <a:cs typeface="Arial"/>
              </a:rPr>
              <a:t>) a transport hub that will be located between Warsaw and </a:t>
            </a:r>
            <a:r>
              <a:rPr lang="en-GB" sz="3500" noProof="0" dirty="0" err="1">
                <a:solidFill>
                  <a:srgbClr val="002060"/>
                </a:solidFill>
                <a:latin typeface="Arial"/>
                <a:cs typeface="Arial"/>
              </a:rPr>
              <a:t>Łódź</a:t>
            </a:r>
            <a:r>
              <a:rPr lang="en-GB" sz="3500" noProof="0" dirty="0">
                <a:solidFill>
                  <a:srgbClr val="002060"/>
                </a:solidFill>
                <a:latin typeface="Arial"/>
                <a:cs typeface="Arial"/>
              </a:rPr>
              <a:t>. Rail Baltica is one of the important transport projects in the eastern part of the European Union. The project aims to connect the Baltic capitals Tallinn, Riga and Vilnius with Warsaw. The high-speed Rail Baltica line will be designed with a maximum speed of up to 250 km/h for passenger transport.</a:t>
            </a:r>
          </a:p>
        </p:txBody>
      </p:sp>
      <p:sp>
        <p:nvSpPr>
          <p:cNvPr id="16" name="BlokTextu 15">
            <a:extLst>
              <a:ext uri="{FF2B5EF4-FFF2-40B4-BE49-F238E27FC236}">
                <a16:creationId xmlns:a16="http://schemas.microsoft.com/office/drawing/2014/main" id="{71F05BB7-06EC-EB6C-8CC8-D3ADBCF13E9E}"/>
              </a:ext>
            </a:extLst>
          </p:cNvPr>
          <p:cNvSpPr txBox="1"/>
          <p:nvPr/>
        </p:nvSpPr>
        <p:spPr>
          <a:xfrm>
            <a:off x="1287680" y="33586031"/>
            <a:ext cx="6048451" cy="630942"/>
          </a:xfrm>
          <a:prstGeom prst="rect">
            <a:avLst/>
          </a:prstGeom>
          <a:noFill/>
        </p:spPr>
        <p:txBody>
          <a:bodyPr wrap="none" rtlCol="0">
            <a:spAutoFit/>
          </a:bodyPr>
          <a:lstStyle/>
          <a:p>
            <a:r>
              <a:rPr lang="en-GB" sz="3500" b="1" noProof="0" dirty="0">
                <a:solidFill>
                  <a:srgbClr val="002060"/>
                </a:solidFill>
                <a:latin typeface="Arial"/>
                <a:cs typeface="Arial"/>
              </a:rPr>
              <a:t>Risks of implementing HSR</a:t>
            </a:r>
            <a:endParaRPr lang="en-GB" sz="3500" noProof="0" dirty="0"/>
          </a:p>
        </p:txBody>
      </p:sp>
      <p:sp>
        <p:nvSpPr>
          <p:cNvPr id="22" name="BlokTextu 21">
            <a:extLst>
              <a:ext uri="{FF2B5EF4-FFF2-40B4-BE49-F238E27FC236}">
                <a16:creationId xmlns:a16="http://schemas.microsoft.com/office/drawing/2014/main" id="{1C0DD802-ED56-509E-85CB-1533E1DDD024}"/>
              </a:ext>
            </a:extLst>
          </p:cNvPr>
          <p:cNvSpPr txBox="1"/>
          <p:nvPr/>
        </p:nvSpPr>
        <p:spPr>
          <a:xfrm>
            <a:off x="1390163" y="34216973"/>
            <a:ext cx="29886156" cy="1169551"/>
          </a:xfrm>
          <a:prstGeom prst="rect">
            <a:avLst/>
          </a:prstGeom>
          <a:noFill/>
        </p:spPr>
        <p:txBody>
          <a:bodyPr wrap="square" rtlCol="0">
            <a:spAutoFit/>
          </a:bodyPr>
          <a:lstStyle/>
          <a:p>
            <a:r>
              <a:rPr lang="en-GB" sz="3500" noProof="0" dirty="0">
                <a:solidFill>
                  <a:srgbClr val="002060"/>
                </a:solidFill>
                <a:latin typeface="Arial"/>
                <a:cs typeface="Arial"/>
              </a:rPr>
              <a:t>Low investment return, technically challenging in mountainous or geologically complex areas, legislative and administrative obstacles, environmental and social impacts. </a:t>
            </a:r>
            <a:endParaRPr lang="en-GB" sz="3500" noProof="0" dirty="0"/>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152</TotalTime>
  <Words>947</Words>
  <Application>Microsoft Office PowerPoint</Application>
  <PresentationFormat>Vlastná</PresentationFormat>
  <Paragraphs>26</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Railways in Slovakia: Current State and Perspectives of High-Speed Lines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Jana Fabianová</cp:lastModifiedBy>
  <cp:revision>1</cp:revision>
  <dcterms:created xsi:type="dcterms:W3CDTF">2024-08-16T05:44:32Z</dcterms:created>
  <dcterms:modified xsi:type="dcterms:W3CDTF">2025-03-20T12:49:04Z</dcterms:modified>
</cp:coreProperties>
</file>