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6" d="100"/>
          <a:sy n="26" d="100"/>
        </p:scale>
        <p:origin x="12" y="-566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k-SK"/>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CF286C7-8741-4911-ADED-CDD3723FC4B3}" type="datetimeFigureOut">
              <a:rPr lang="sk-SK" smtClean="0"/>
              <a:t>30. 4. 2025</a:t>
            </a:fld>
            <a:endParaRPr lang="sk-SK"/>
          </a:p>
        </p:txBody>
      </p:sp>
      <p:sp>
        <p:nvSpPr>
          <p:cNvPr id="4" name="Slide Image Placeholder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sk-SK"/>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k-SK"/>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sk-SK"/>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64D85EE7-4E93-4C74-AD27-4CBC86BE29E1}" type="slidenum">
              <a:rPr lang="sk-SK" smtClean="0"/>
              <a:t>‹#›</a:t>
            </a:fld>
            <a:endParaRPr lang="sk-SK"/>
          </a:p>
        </p:txBody>
      </p:sp>
    </p:spTree>
    <p:extLst>
      <p:ext uri="{BB962C8B-B14F-4D97-AF65-F5344CB8AC3E}">
        <p14:creationId xmlns:p14="http://schemas.microsoft.com/office/powerpoint/2010/main" val="467058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k-SK" dirty="0"/>
          </a:p>
        </p:txBody>
      </p:sp>
      <p:sp>
        <p:nvSpPr>
          <p:cNvPr id="4" name="Slide Number Placeholder 3"/>
          <p:cNvSpPr>
            <a:spLocks noGrp="1"/>
          </p:cNvSpPr>
          <p:nvPr>
            <p:ph type="sldNum" sz="quarter" idx="5"/>
          </p:nvPr>
        </p:nvSpPr>
        <p:spPr/>
        <p:txBody>
          <a:bodyPr/>
          <a:lstStyle/>
          <a:p>
            <a:fld id="{64D85EE7-4E93-4C74-AD27-4CBC86BE29E1}" type="slidenum">
              <a:rPr lang="sk-SK" smtClean="0"/>
              <a:t>1</a:t>
            </a:fld>
            <a:endParaRPr lang="sk-SK"/>
          </a:p>
        </p:txBody>
      </p:sp>
    </p:spTree>
    <p:extLst>
      <p:ext uri="{BB962C8B-B14F-4D97-AF65-F5344CB8AC3E}">
        <p14:creationId xmlns:p14="http://schemas.microsoft.com/office/powerpoint/2010/main" val="4073728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30. 4. 2025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30. 4. 2025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30. 4. 2025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30. 4. 2025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1" y="3098730"/>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GB"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Effective Heat Transfer-Making Use of Waste Heat to Boost Thermal Efficiency of Small Heat Source</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GB" sz="3500" b="1" noProof="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GB" sz="3500" noProof="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5170899"/>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GB" sz="4500" noProof="0" dirty="0">
                <a:solidFill>
                  <a:srgbClr val="002060"/>
                </a:solidFill>
                <a:latin typeface="Arial" panose="020B0604020202020204" pitchFamily="34" charset="0"/>
                <a:cs typeface="Arial" panose="020B0604020202020204" pitchFamily="34" charset="0"/>
              </a:rPr>
              <a:t>Ľ.Nová</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a:t>
            </a:r>
            <a:r>
              <a:rPr lang="en-GB" sz="4500" baseline="30000" noProof="0" dirty="0">
                <a:solidFill>
                  <a:srgbClr val="002060"/>
                </a:solidFill>
                <a:latin typeface="Arial" panose="020B0604020202020204" pitchFamily="34" charset="0"/>
                <a:cs typeface="Arial" panose="020B0604020202020204" pitchFamily="34" charset="0"/>
              </a:rPr>
              <a:t> </a:t>
            </a:r>
            <a:r>
              <a:rPr lang="en-GB" sz="4500" noProof="0" dirty="0">
                <a:solidFill>
                  <a:srgbClr val="002060"/>
                </a:solidFill>
                <a:latin typeface="Arial" panose="020B0604020202020204" pitchFamily="34" charset="0"/>
                <a:cs typeface="Arial" panose="020B0604020202020204" pitchFamily="34" charset="0"/>
              </a:rPr>
              <a:t>P.Nemec</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 J.Jandačka</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 M.Malcho</a:t>
            </a:r>
            <a:r>
              <a:rPr lang="en-GB" sz="4500" baseline="30000" noProof="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707789"/>
            <a:ext cx="29764040" cy="871190"/>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GB" sz="3600" i="1" noProof="0" dirty="0">
                <a:solidFill>
                  <a:srgbClr val="002060"/>
                </a:solidFill>
                <a:latin typeface="Arial" panose="020B0604020202020204" pitchFamily="34" charset="0"/>
                <a:cs typeface="Arial" panose="020B0604020202020204" pitchFamily="34" charset="0"/>
              </a:rPr>
              <a:t>1 University of Žilina, Žilina, Slovakia</a:t>
            </a:r>
          </a:p>
          <a:p>
            <a:pPr algn="l">
              <a:lnSpc>
                <a:spcPct val="110000"/>
              </a:lnSpc>
            </a:pPr>
            <a:endParaRPr lang="en-GB" sz="3600" i="1" noProof="0" dirty="0">
              <a:solidFill>
                <a:srgbClr val="002060"/>
              </a:solidFill>
              <a:latin typeface="Arial" panose="020B0604020202020204" pitchFamily="34" charset="0"/>
              <a:cs typeface="Arial" panose="020B0604020202020204" pitchFamily="34" charset="0"/>
            </a:endParaRPr>
          </a:p>
          <a:p>
            <a:pPr algn="l">
              <a:lnSpc>
                <a:spcPct val="110000"/>
              </a:lnSpc>
            </a:pPr>
            <a:endParaRPr lang="en-GB" sz="3600" i="1" noProof="0" dirty="0">
              <a:solidFill>
                <a:srgbClr val="002060"/>
              </a:solidFill>
              <a:latin typeface="Arial" panose="020B0604020202020204" pitchFamily="34" charset="0"/>
              <a:cs typeface="Arial" panose="020B0604020202020204" pitchFamily="34" charset="0"/>
            </a:endParaRPr>
          </a:p>
          <a:p>
            <a:pPr algn="l">
              <a:lnSpc>
                <a:spcPct val="110000"/>
              </a:lnSpc>
            </a:pPr>
            <a:endParaRPr lang="en-GB" sz="3600" i="1" noProof="0"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4186423559"/>
              </p:ext>
            </p:extLst>
          </p:nvPr>
        </p:nvGraphicFramePr>
        <p:xfrm>
          <a:off x="1347570" y="7330427"/>
          <a:ext cx="29764038" cy="9711985"/>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86145">
                <a:tc gridSpan="3">
                  <a:txBody>
                    <a:bodyPr/>
                    <a:lstStyle/>
                    <a:p>
                      <a:pPr algn="ctr"/>
                      <a:r>
                        <a:rPr lang="en-GB"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575463">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GB" sz="3500" noProof="0" dirty="0">
                          <a:solidFill>
                            <a:srgbClr val="002060"/>
                          </a:solidFill>
                          <a:latin typeface="Arial" panose="020B0604020202020204" pitchFamily="34" charset="0"/>
                          <a:cs typeface="Arial" panose="020B0604020202020204" pitchFamily="34" charset="0"/>
                        </a:rPr>
                        <a:t>Background information &amp; Market Context</a:t>
                      </a:r>
                    </a:p>
                    <a:p>
                      <a:pPr algn="just"/>
                      <a:r>
                        <a:rPr lang="en-GB" sz="3500" noProof="0" dirty="0">
                          <a:solidFill>
                            <a:schemeClr val="tx1"/>
                          </a:solidFill>
                          <a:latin typeface="Arial" panose="020B0604020202020204" pitchFamily="34" charset="0"/>
                          <a:cs typeface="Arial" panose="020B0604020202020204" pitchFamily="34" charset="0"/>
                        </a:rPr>
                        <a:t>In effort to </a:t>
                      </a:r>
                      <a:r>
                        <a:rPr lang="en-GB" sz="3500" b="1" noProof="0" dirty="0">
                          <a:solidFill>
                            <a:schemeClr val="tx1"/>
                          </a:solidFill>
                          <a:latin typeface="Arial" panose="020B0604020202020204" pitchFamily="34" charset="0"/>
                          <a:cs typeface="Arial" panose="020B0604020202020204" pitchFamily="34" charset="0"/>
                        </a:rPr>
                        <a:t>limit global warming and reduce carbon emissions</a:t>
                      </a:r>
                      <a:r>
                        <a:rPr lang="en-GB" sz="3500" noProof="0" dirty="0">
                          <a:solidFill>
                            <a:schemeClr val="tx1"/>
                          </a:solidFill>
                          <a:latin typeface="Arial" panose="020B0604020202020204" pitchFamily="34" charset="0"/>
                          <a:cs typeface="Arial" panose="020B0604020202020204" pitchFamily="34" charset="0"/>
                        </a:rPr>
                        <a:t>, manufacturers of heat sources try to find an option how to </a:t>
                      </a:r>
                      <a:r>
                        <a:rPr lang="en-GB" sz="3500" b="1" noProof="0" dirty="0">
                          <a:solidFill>
                            <a:schemeClr val="tx1"/>
                          </a:solidFill>
                          <a:latin typeface="Arial" panose="020B0604020202020204" pitchFamily="34" charset="0"/>
                          <a:cs typeface="Arial" panose="020B0604020202020204" pitchFamily="34" charset="0"/>
                        </a:rPr>
                        <a:t>optimize their devices</a:t>
                      </a:r>
                      <a:r>
                        <a:rPr lang="en-GB" sz="3500" noProof="0" dirty="0">
                          <a:solidFill>
                            <a:schemeClr val="tx1"/>
                          </a:solidFill>
                          <a:latin typeface="Arial" panose="020B0604020202020204" pitchFamily="34" charset="0"/>
                          <a:cs typeface="Arial" panose="020B0604020202020204" pitchFamily="34" charset="0"/>
                        </a:rPr>
                        <a:t>. That can be done through improving their </a:t>
                      </a:r>
                      <a:r>
                        <a:rPr lang="en-GB" sz="3500" b="1" noProof="0" dirty="0">
                          <a:solidFill>
                            <a:schemeClr val="tx1"/>
                          </a:solidFill>
                          <a:latin typeface="Arial" panose="020B0604020202020204" pitchFamily="34" charset="0"/>
                          <a:cs typeface="Arial" panose="020B0604020202020204" pitchFamily="34" charset="0"/>
                        </a:rPr>
                        <a:t>thermal efficiency</a:t>
                      </a:r>
                      <a:r>
                        <a:rPr lang="en-GB" sz="3500" noProof="0" dirty="0">
                          <a:solidFill>
                            <a:schemeClr val="tx1"/>
                          </a:solidFill>
                          <a:latin typeface="Arial" panose="020B0604020202020204" pitchFamily="34" charset="0"/>
                          <a:cs typeface="Arial" panose="020B0604020202020204" pitchFamily="34" charset="0"/>
                        </a:rPr>
                        <a:t>. Thermal efficiency is directly influenced by several factors as equipment settings, quality of the fuel, chimney loss, and by </a:t>
                      </a:r>
                      <a:r>
                        <a:rPr lang="en-GB" sz="3500" b="1" noProof="0" dirty="0">
                          <a:solidFill>
                            <a:schemeClr val="tx1"/>
                          </a:solidFill>
                          <a:latin typeface="Arial" panose="020B0604020202020204" pitchFamily="34" charset="0"/>
                          <a:cs typeface="Arial" panose="020B0604020202020204" pitchFamily="34" charset="0"/>
                        </a:rPr>
                        <a:t>temperature of the air sucked into the combustion chamber</a:t>
                      </a:r>
                      <a:r>
                        <a:rPr lang="en-GB" sz="3500" noProof="0" dirty="0">
                          <a:solidFill>
                            <a:schemeClr val="tx1"/>
                          </a:solidFill>
                          <a:latin typeface="Arial" panose="020B0604020202020204" pitchFamily="34" charset="0"/>
                          <a:cs typeface="Arial" panose="020B0604020202020204" pitchFamily="34" charset="0"/>
                        </a:rPr>
                        <a:t>. Use of </a:t>
                      </a:r>
                      <a:r>
                        <a:rPr lang="en-GB" sz="3500" b="1" noProof="0" dirty="0">
                          <a:solidFill>
                            <a:schemeClr val="tx1"/>
                          </a:solidFill>
                          <a:latin typeface="Arial" panose="020B0604020202020204" pitchFamily="34" charset="0"/>
                          <a:cs typeface="Arial" panose="020B0604020202020204" pitchFamily="34" charset="0"/>
                        </a:rPr>
                        <a:t>waste heat </a:t>
                      </a:r>
                      <a:r>
                        <a:rPr lang="en-GB" sz="3500" noProof="0" dirty="0">
                          <a:solidFill>
                            <a:schemeClr val="tx1"/>
                          </a:solidFill>
                          <a:latin typeface="Arial" panose="020B0604020202020204" pitchFamily="34" charset="0"/>
                          <a:cs typeface="Arial" panose="020B0604020202020204" pitchFamily="34" charset="0"/>
                        </a:rPr>
                        <a:t>from waste flue gas becomes also very important topic as demand for </a:t>
                      </a:r>
                      <a:r>
                        <a:rPr lang="en-GB" sz="3500" b="1" noProof="0" dirty="0">
                          <a:solidFill>
                            <a:schemeClr val="tx1"/>
                          </a:solidFill>
                          <a:latin typeface="Arial" panose="020B0604020202020204" pitchFamily="34" charset="0"/>
                          <a:cs typeface="Arial" panose="020B0604020202020204" pitchFamily="34" charset="0"/>
                        </a:rPr>
                        <a:t>cheaper energy</a:t>
                      </a:r>
                      <a:r>
                        <a:rPr lang="en-GB" sz="3500" noProof="0" dirty="0">
                          <a:solidFill>
                            <a:schemeClr val="tx1"/>
                          </a:solidFill>
                          <a:latin typeface="Arial" panose="020B0604020202020204" pitchFamily="34" charset="0"/>
                          <a:cs typeface="Arial" panose="020B0604020202020204" pitchFamily="34" charset="0"/>
                        </a:rPr>
                        <a:t> grows worldwide.</a:t>
                      </a:r>
                    </a:p>
                    <a:p>
                      <a:endParaRPr lang="en-GB" sz="3500" noProof="0" dirty="0">
                        <a:solidFill>
                          <a:srgbClr val="002060"/>
                        </a:solidFill>
                        <a:latin typeface="Arial" panose="020B0604020202020204" pitchFamily="34" charset="0"/>
                        <a:cs typeface="Arial" panose="020B0604020202020204" pitchFamily="34" charset="0"/>
                      </a:endParaRPr>
                    </a:p>
                    <a:p>
                      <a:endParaRPr lang="en-GB" sz="3500" noProof="0" dirty="0">
                        <a:latin typeface="Arial" panose="020B0604020202020204" pitchFamily="34" charset="0"/>
                        <a:cs typeface="Arial" panose="020B0604020202020204" pitchFamily="34" charset="0"/>
                      </a:endParaRPr>
                    </a:p>
                    <a:p>
                      <a:endParaRPr lang="en-GB" sz="350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GB" sz="3500" noProof="0" dirty="0">
                          <a:solidFill>
                            <a:srgbClr val="002060"/>
                          </a:solidFill>
                          <a:latin typeface="Arial" panose="020B0604020202020204" pitchFamily="34" charset="0"/>
                          <a:cs typeface="Arial" panose="020B0604020202020204" pitchFamily="34" charset="0"/>
                        </a:rPr>
                        <a:t>Problem Statement &amp; Stakeholders</a:t>
                      </a:r>
                    </a:p>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noProof="0" dirty="0">
                          <a:solidFill>
                            <a:schemeClr val="tx1"/>
                          </a:solidFill>
                          <a:latin typeface="Arial" panose="020B0604020202020204" pitchFamily="34" charset="0"/>
                          <a:cs typeface="Arial" panose="020B0604020202020204" pitchFamily="34" charset="0"/>
                        </a:rPr>
                        <a:t>By modifying the heat sources, it is possible to influence these factors and improve thermal efficiency of heat sources. Standard solution is use of </a:t>
                      </a:r>
                      <a:r>
                        <a:rPr lang="en-GB" sz="3500" b="1" noProof="0" dirty="0">
                          <a:solidFill>
                            <a:schemeClr val="tx1"/>
                          </a:solidFill>
                          <a:latin typeface="Arial" panose="020B0604020202020204" pitchFamily="34" charset="0"/>
                          <a:cs typeface="Arial" panose="020B0604020202020204" pitchFamily="34" charset="0"/>
                        </a:rPr>
                        <a:t>heat exchangers</a:t>
                      </a:r>
                      <a:r>
                        <a:rPr lang="en-GB" sz="3500" noProof="0" dirty="0">
                          <a:solidFill>
                            <a:schemeClr val="tx1"/>
                          </a:solidFill>
                          <a:latin typeface="Arial" panose="020B0604020202020204" pitchFamily="34" charset="0"/>
                          <a:cs typeface="Arial" panose="020B0604020202020204" pitchFamily="34" charset="0"/>
                        </a:rPr>
                        <a:t>, installed in the chimney part of the heat source, but there is need to </a:t>
                      </a:r>
                      <a:r>
                        <a:rPr lang="en-GB" sz="3500" b="1" noProof="0" dirty="0">
                          <a:solidFill>
                            <a:schemeClr val="tx1"/>
                          </a:solidFill>
                          <a:latin typeface="Arial" panose="020B0604020202020204" pitchFamily="34" charset="0"/>
                          <a:cs typeface="Arial" panose="020B0604020202020204" pitchFamily="34" charset="0"/>
                        </a:rPr>
                        <a:t>power them by electricity</a:t>
                      </a:r>
                      <a:r>
                        <a:rPr lang="en-GB" sz="3500" noProof="0" dirty="0">
                          <a:solidFill>
                            <a:schemeClr val="tx1"/>
                          </a:solidFill>
                          <a:latin typeface="Arial" panose="020B0604020202020204" pitchFamily="34" charset="0"/>
                          <a:cs typeface="Arial" panose="020B0604020202020204" pitchFamily="34" charset="0"/>
                        </a:rPr>
                        <a:t>. On the other hand, when </a:t>
                      </a:r>
                      <a:r>
                        <a:rPr lang="en-GB" sz="3500" b="1" noProof="0" dirty="0">
                          <a:solidFill>
                            <a:schemeClr val="tx1"/>
                          </a:solidFill>
                          <a:latin typeface="Arial" panose="020B0604020202020204" pitchFamily="34" charset="0"/>
                          <a:cs typeface="Arial" panose="020B0604020202020204" pitchFamily="34" charset="0"/>
                        </a:rPr>
                        <a:t>loop</a:t>
                      </a:r>
                      <a:r>
                        <a:rPr lang="en-GB" sz="3500" noProof="0" dirty="0">
                          <a:solidFill>
                            <a:schemeClr val="tx1"/>
                          </a:solidFill>
                          <a:latin typeface="Arial" panose="020B0604020202020204" pitchFamily="34" charset="0"/>
                          <a:cs typeface="Arial" panose="020B0604020202020204" pitchFamily="34" charset="0"/>
                        </a:rPr>
                        <a:t> </a:t>
                      </a:r>
                      <a:r>
                        <a:rPr lang="en-GB" sz="3500" b="1" noProof="0" dirty="0">
                          <a:solidFill>
                            <a:schemeClr val="tx1"/>
                          </a:solidFill>
                          <a:latin typeface="Arial" panose="020B0604020202020204" pitchFamily="34" charset="0"/>
                          <a:cs typeface="Arial" panose="020B0604020202020204" pitchFamily="34" charset="0"/>
                        </a:rPr>
                        <a:t>heat pipe </a:t>
                      </a:r>
                      <a:r>
                        <a:rPr lang="en-GB" sz="3500" noProof="0" dirty="0">
                          <a:solidFill>
                            <a:schemeClr val="tx1"/>
                          </a:solidFill>
                          <a:latin typeface="Arial" panose="020B0604020202020204" pitchFamily="34" charset="0"/>
                          <a:cs typeface="Arial" panose="020B0604020202020204" pitchFamily="34" charset="0"/>
                        </a:rPr>
                        <a:t>is installed, the exchange of heat is done </a:t>
                      </a:r>
                      <a:r>
                        <a:rPr lang="en-GB" sz="3500" b="1" noProof="0" dirty="0">
                          <a:solidFill>
                            <a:schemeClr val="tx1"/>
                          </a:solidFill>
                          <a:latin typeface="Arial" panose="020B0604020202020204" pitchFamily="34" charset="0"/>
                          <a:cs typeface="Arial" panose="020B0604020202020204" pitchFamily="34" charset="0"/>
                        </a:rPr>
                        <a:t>without the electricity</a:t>
                      </a:r>
                      <a:r>
                        <a:rPr lang="en-GB" sz="3500" noProof="0" dirty="0">
                          <a:solidFill>
                            <a:schemeClr val="tx1"/>
                          </a:solidFill>
                          <a:latin typeface="Arial" panose="020B0604020202020204" pitchFamily="34" charset="0"/>
                          <a:cs typeface="Arial" panose="020B0604020202020204" pitchFamily="34" charset="0"/>
                        </a:rPr>
                        <a:t>. Use of this waste heat have many variations, but for </a:t>
                      </a:r>
                      <a:r>
                        <a:rPr lang="en-GB" sz="3500" b="1" noProof="0" dirty="0">
                          <a:solidFill>
                            <a:schemeClr val="tx1"/>
                          </a:solidFill>
                          <a:latin typeface="Arial" panose="020B0604020202020204" pitchFamily="34" charset="0"/>
                          <a:cs typeface="Arial" panose="020B0604020202020204" pitchFamily="34" charset="0"/>
                        </a:rPr>
                        <a:t>maximum improvement </a:t>
                      </a:r>
                      <a:r>
                        <a:rPr lang="en-GB" sz="3500" noProof="0" dirty="0">
                          <a:solidFill>
                            <a:schemeClr val="tx1"/>
                          </a:solidFill>
                          <a:latin typeface="Arial" panose="020B0604020202020204" pitchFamily="34" charset="0"/>
                          <a:cs typeface="Arial" panose="020B0604020202020204" pitchFamily="34" charset="0"/>
                        </a:rPr>
                        <a:t>of the thermal efficiency it can be used for </a:t>
                      </a:r>
                      <a:r>
                        <a:rPr lang="en-GB" sz="3500" b="1" noProof="0" dirty="0">
                          <a:solidFill>
                            <a:schemeClr val="tx1"/>
                          </a:solidFill>
                          <a:latin typeface="Arial" panose="020B0604020202020204" pitchFamily="34" charset="0"/>
                          <a:cs typeface="Arial" panose="020B0604020202020204" pitchFamily="34" charset="0"/>
                        </a:rPr>
                        <a:t>heating the air sucked into the combustion chamber</a:t>
                      </a:r>
                      <a:r>
                        <a:rPr lang="en-GB" sz="3500" noProof="0" dirty="0">
                          <a:solidFill>
                            <a:schemeClr val="tx1"/>
                          </a:solidFill>
                          <a:latin typeface="Arial" panose="020B0604020202020204" pitchFamily="34" charset="0"/>
                          <a:cs typeface="Arial" panose="020B0604020202020204" pitchFamily="34" charset="0"/>
                        </a:rPr>
                        <a:t>.</a:t>
                      </a:r>
                    </a:p>
                    <a:p>
                      <a:endParaRPr lang="en-GB"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3500" noProof="0" dirty="0">
                          <a:solidFill>
                            <a:srgbClr val="002060"/>
                          </a:solidFill>
                          <a:latin typeface="Arial" panose="020B0604020202020204" pitchFamily="34" charset="0"/>
                          <a:cs typeface="Arial" panose="020B0604020202020204" pitchFamily="34" charset="0"/>
                        </a:rPr>
                        <a:t>Research Objectives &amp; Expected Impact</a:t>
                      </a:r>
                    </a:p>
                    <a:p>
                      <a:pPr marL="457200" indent="-457200" algn="just">
                        <a:lnSpc>
                          <a:spcPct val="150000"/>
                        </a:lnSpc>
                        <a:buFont typeface="Arial" panose="020B0604020202020204" pitchFamily="34" charset="0"/>
                        <a:buChar char="•"/>
                      </a:pPr>
                      <a:r>
                        <a:rPr lang="en-GB" sz="3500" noProof="0" dirty="0">
                          <a:solidFill>
                            <a:schemeClr val="tx1"/>
                          </a:solidFill>
                          <a:latin typeface="Arial" panose="020B0604020202020204" pitchFamily="34" charset="0"/>
                          <a:cs typeface="Arial" panose="020B0604020202020204" pitchFamily="34" charset="0"/>
                        </a:rPr>
                        <a:t>Design and construction of loop heat pipe for small heat source – gas fireplace</a:t>
                      </a:r>
                    </a:p>
                    <a:p>
                      <a:pPr marL="457200" indent="-457200" algn="just">
                        <a:lnSpc>
                          <a:spcPct val="150000"/>
                        </a:lnSpc>
                        <a:buFont typeface="Arial" panose="020B0604020202020204" pitchFamily="34" charset="0"/>
                        <a:buChar char="•"/>
                      </a:pPr>
                      <a:r>
                        <a:rPr lang="en-GB" sz="3500" noProof="0" dirty="0">
                          <a:solidFill>
                            <a:schemeClr val="tx1"/>
                          </a:solidFill>
                          <a:latin typeface="Arial" panose="020B0604020202020204" pitchFamily="34" charset="0"/>
                          <a:cs typeface="Arial" panose="020B0604020202020204" pitchFamily="34" charset="0"/>
                        </a:rPr>
                        <a:t>Testing measurements before and after installation of the loop heat pipe</a:t>
                      </a:r>
                    </a:p>
                    <a:p>
                      <a:pPr marL="457200" indent="-457200" algn="just">
                        <a:lnSpc>
                          <a:spcPct val="150000"/>
                        </a:lnSpc>
                        <a:buFont typeface="Arial" panose="020B0604020202020204" pitchFamily="34" charset="0"/>
                        <a:buChar char="•"/>
                      </a:pPr>
                      <a:r>
                        <a:rPr lang="en-GB" sz="3500" noProof="0" dirty="0">
                          <a:solidFill>
                            <a:schemeClr val="tx1"/>
                          </a:solidFill>
                          <a:latin typeface="Arial" panose="020B0604020202020204" pitchFamily="34" charset="0"/>
                          <a:cs typeface="Arial" panose="020B0604020202020204" pitchFamily="34" charset="0"/>
                        </a:rPr>
                        <a:t>Calculation of the thermal efficiency based on the measur</a:t>
                      </a:r>
                      <a:r>
                        <a:rPr lang="sk-SK" sz="3500" noProof="0" dirty="0">
                          <a:solidFill>
                            <a:schemeClr val="tx1"/>
                          </a:solidFill>
                          <a:latin typeface="Arial" panose="020B0604020202020204" pitchFamily="34" charset="0"/>
                          <a:cs typeface="Arial" panose="020B0604020202020204" pitchFamily="34" charset="0"/>
                        </a:rPr>
                        <a:t>e</a:t>
                      </a:r>
                      <a:r>
                        <a:rPr lang="en-GB" sz="3500" noProof="0" dirty="0">
                          <a:solidFill>
                            <a:schemeClr val="tx1"/>
                          </a:solidFill>
                          <a:latin typeface="Arial" panose="020B0604020202020204" pitchFamily="34" charset="0"/>
                          <a:cs typeface="Arial" panose="020B0604020202020204" pitchFamily="34" charset="0"/>
                        </a:rPr>
                        <a:t>ments results</a:t>
                      </a:r>
                    </a:p>
                    <a:p>
                      <a:pPr marL="0" indent="0" algn="just">
                        <a:buFont typeface="Arial" panose="020B0604020202020204" pitchFamily="34" charset="0"/>
                        <a:buNone/>
                      </a:pPr>
                      <a:r>
                        <a:rPr lang="en-GB" sz="3500" noProof="0" dirty="0">
                          <a:solidFill>
                            <a:schemeClr val="tx1"/>
                          </a:solidFill>
                          <a:latin typeface="Arial" panose="020B0604020202020204" pitchFamily="34" charset="0"/>
                          <a:cs typeface="Arial" panose="020B0604020202020204" pitchFamily="34" charset="0"/>
                        </a:rPr>
                        <a:t>Based on the articles from other authors, improvement of thermal efficiency of gas fireplace was expected. </a:t>
                      </a:r>
                    </a:p>
                    <a:p>
                      <a:pPr marL="457200" indent="-457200">
                        <a:buFont typeface="Arial" panose="020B0604020202020204" pitchFamily="34" charset="0"/>
                        <a:buChar char="•"/>
                      </a:pPr>
                      <a:endParaRPr lang="en-GB" sz="3500" noProof="0" dirty="0">
                        <a:solidFill>
                          <a:srgbClr val="002060"/>
                        </a:solidFill>
                        <a:latin typeface="Arial" panose="020B0604020202020204" pitchFamily="34" charset="0"/>
                        <a:cs typeface="Arial" panose="020B0604020202020204" pitchFamily="34" charset="0"/>
                      </a:endParaRPr>
                    </a:p>
                    <a:p>
                      <a:endParaRPr lang="en-GB"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227058518"/>
              </p:ext>
            </p:extLst>
          </p:nvPr>
        </p:nvGraphicFramePr>
        <p:xfrm>
          <a:off x="1347570" y="15666929"/>
          <a:ext cx="29764038" cy="907205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527577">
                <a:tc>
                  <a:txBody>
                    <a:bodyPr/>
                    <a:lstStyle/>
                    <a:p>
                      <a:pPr algn="ctr"/>
                      <a:r>
                        <a:rPr lang="en-GB"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544480">
                <a:tc>
                  <a:txBody>
                    <a:bodyPr/>
                    <a:lstStyle/>
                    <a:p>
                      <a:endParaRPr lang="en-GB" sz="3500" noProof="0" dirty="0">
                        <a:solidFill>
                          <a:srgbClr val="002060"/>
                        </a:solidFill>
                        <a:latin typeface="Arial"/>
                        <a:cs typeface="Arial"/>
                      </a:endParaRPr>
                    </a:p>
                    <a:p>
                      <a:endParaRPr lang="en-GB"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4204365341"/>
              </p:ext>
            </p:extLst>
          </p:nvPr>
        </p:nvGraphicFramePr>
        <p:xfrm>
          <a:off x="1347570" y="24837084"/>
          <a:ext cx="29764038" cy="12297925"/>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43045">
                <a:tc>
                  <a:txBody>
                    <a:bodyPr/>
                    <a:lstStyle/>
                    <a:p>
                      <a:pPr algn="ctr"/>
                      <a:r>
                        <a:rPr lang="en-GB" sz="4500" cap="small" baseline="0" noProof="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371315">
                <a:tc>
                  <a:txBody>
                    <a:bodyPr/>
                    <a:lstStyle/>
                    <a:p>
                      <a:pPr>
                        <a:lnSpc>
                          <a:spcPct val="150000"/>
                        </a:lnSpc>
                      </a:pPr>
                      <a:r>
                        <a:rPr lang="en-GB" sz="3500" noProof="0" dirty="0">
                          <a:solidFill>
                            <a:srgbClr val="002060"/>
                          </a:solidFill>
                          <a:latin typeface="Arial"/>
                          <a:cs typeface="Arial"/>
                        </a:rPr>
                        <a:t>Measurement record of the gas fireplace as received                                                        Measurement of the gas fireplace with installed loop heat pipe</a:t>
                      </a:r>
                    </a:p>
                    <a:p>
                      <a:endParaRPr lang="en-GB" sz="3500" noProof="0" dirty="0">
                        <a:solidFill>
                          <a:srgbClr val="002060"/>
                        </a:solidFill>
                        <a:latin typeface="Arial"/>
                        <a:cs typeface="Arial"/>
                      </a:endParaRPr>
                    </a:p>
                    <a:p>
                      <a:endParaRPr lang="en-GB" sz="3500" noProof="0" dirty="0">
                        <a:solidFill>
                          <a:srgbClr val="002060"/>
                        </a:solidFill>
                        <a:latin typeface="Arial"/>
                        <a:cs typeface="Arial"/>
                      </a:endParaRPr>
                    </a:p>
                    <a:p>
                      <a:endParaRPr lang="en-GB" sz="3500" noProof="0" dirty="0">
                        <a:solidFill>
                          <a:srgbClr val="002060"/>
                        </a:solidFill>
                        <a:latin typeface="Arial"/>
                        <a:cs typeface="Arial"/>
                      </a:endParaRPr>
                    </a:p>
                    <a:p>
                      <a:endParaRPr lang="en-GB" sz="3500" noProof="0" dirty="0">
                        <a:solidFill>
                          <a:srgbClr val="002060"/>
                        </a:solidFill>
                        <a:latin typeface="Arial"/>
                        <a:cs typeface="Arial"/>
                      </a:endParaRPr>
                    </a:p>
                    <a:p>
                      <a:endParaRPr lang="en-GB" sz="3500" noProof="0" dirty="0">
                        <a:solidFill>
                          <a:srgbClr val="002060"/>
                        </a:solidFill>
                        <a:latin typeface="Arial"/>
                        <a:cs typeface="Arial"/>
                      </a:endParaRPr>
                    </a:p>
                    <a:p>
                      <a:endParaRPr lang="en-GB" sz="3500" noProof="0" dirty="0">
                        <a:solidFill>
                          <a:srgbClr val="002060"/>
                        </a:solidFill>
                        <a:latin typeface="Arial"/>
                        <a:cs typeface="Arial"/>
                      </a:endParaRPr>
                    </a:p>
                    <a:p>
                      <a:endParaRPr lang="en-GB" sz="3500" noProof="0" dirty="0">
                        <a:solidFill>
                          <a:schemeClr val="tx1"/>
                        </a:solidFill>
                        <a:latin typeface="Arial"/>
                        <a:cs typeface="Arial"/>
                      </a:endParaRPr>
                    </a:p>
                    <a:p>
                      <a:r>
                        <a:rPr lang="en-GB" sz="3500" noProof="0" dirty="0">
                          <a:solidFill>
                            <a:schemeClr val="tx1"/>
                          </a:solidFill>
                          <a:latin typeface="Arial"/>
                          <a:cs typeface="Arial"/>
                        </a:rPr>
                        <a:t>The gas fireplace in the state as received had average thermal efficiency η = 87.56%, and its heat output was </a:t>
                      </a:r>
                      <a:r>
                        <a:rPr lang="en-GB" sz="3500" noProof="0" dirty="0" err="1">
                          <a:solidFill>
                            <a:schemeClr val="tx1"/>
                          </a:solidFill>
                          <a:latin typeface="Arial"/>
                          <a:cs typeface="Arial"/>
                        </a:rPr>
                        <a:t>Pv</a:t>
                      </a:r>
                      <a:r>
                        <a:rPr lang="en-GB" sz="3500" noProof="0" dirty="0">
                          <a:solidFill>
                            <a:schemeClr val="tx1"/>
                          </a:solidFill>
                          <a:latin typeface="Arial"/>
                          <a:cs typeface="Arial"/>
                        </a:rPr>
                        <a:t> = 7.73 kW. Following the heat pipe's installation, measurements showed an average thermal efficiency of η = 91.02% and a thermal output of </a:t>
                      </a:r>
                      <a:r>
                        <a:rPr lang="en-GB" sz="3500" noProof="0" dirty="0" err="1">
                          <a:solidFill>
                            <a:schemeClr val="tx1"/>
                          </a:solidFill>
                          <a:latin typeface="Arial"/>
                          <a:cs typeface="Arial"/>
                        </a:rPr>
                        <a:t>Pv</a:t>
                      </a:r>
                      <a:r>
                        <a:rPr lang="en-GB" sz="3500" noProof="0" dirty="0">
                          <a:solidFill>
                            <a:schemeClr val="tx1"/>
                          </a:solidFill>
                          <a:latin typeface="Arial"/>
                          <a:cs typeface="Arial"/>
                        </a:rPr>
                        <a:t> = 8.83 kW. The average thermal efficiency rose by over 3% when the gas fireplace was operating at its power preset set to maximum output.</a:t>
                      </a:r>
                    </a:p>
                    <a:p>
                      <a:endParaRPr lang="en-GB" sz="3500" noProof="0" dirty="0">
                        <a:solidFill>
                          <a:srgbClr val="002060"/>
                        </a:solidFill>
                        <a:latin typeface="Arial"/>
                        <a:cs typeface="Arial"/>
                      </a:endParaRPr>
                    </a:p>
                    <a:p>
                      <a:endParaRPr lang="en-GB" sz="3500" noProof="0" dirty="0">
                        <a:solidFill>
                          <a:srgbClr val="002060"/>
                        </a:solidFill>
                        <a:latin typeface="Arial"/>
                        <a:cs typeface="Arial"/>
                      </a:endParaRPr>
                    </a:p>
                    <a:p>
                      <a:endParaRPr lang="en-GB"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3694945">
                <a:tc>
                  <a:txBody>
                    <a:bodyPr/>
                    <a:lstStyle/>
                    <a:p>
                      <a:endParaRPr lang="en-GB"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615434749"/>
              </p:ext>
            </p:extLst>
          </p:nvPr>
        </p:nvGraphicFramePr>
        <p:xfrm>
          <a:off x="1245087" y="32649935"/>
          <a:ext cx="29764038" cy="790985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64668">
                <a:tc>
                  <a:txBody>
                    <a:bodyPr/>
                    <a:lstStyle/>
                    <a:p>
                      <a:pPr algn="ctr"/>
                      <a:r>
                        <a:rPr lang="en-GB"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45190">
                <a:tc>
                  <a:txBody>
                    <a:bodyPr/>
                    <a:lstStyle/>
                    <a:p>
                      <a:r>
                        <a:rPr lang="en-GB" sz="3500" noProof="0" dirty="0">
                          <a:solidFill>
                            <a:schemeClr val="tx1"/>
                          </a:solidFill>
                          <a:latin typeface="Arial" panose="020B0604020202020204" pitchFamily="34" charset="0"/>
                          <a:cs typeface="Arial" panose="020B0604020202020204" pitchFamily="34" charset="0"/>
                        </a:rPr>
                        <a:t>By using a heat pipe to warm the air that was given to the combustion chamber, the experiment aimed to improve the efficiency of a tiny heat source. By comparing the fireplace initial state with its modified state, the anticipated outcomes were confirmed. It can be concluded from the experiment of applying the heat pipe to the heat source that the experimental data demonstrated advantages in the form of an increase in heat source output and thermal efficiency. </a:t>
                      </a:r>
                      <a:endParaRPr lang="sk-SK" sz="3500" noProof="0" dirty="0">
                        <a:solidFill>
                          <a:schemeClr val="tx1"/>
                        </a:solidFill>
                        <a:latin typeface="Arial" panose="020B0604020202020204" pitchFamily="34" charset="0"/>
                        <a:cs typeface="Arial" panose="020B0604020202020204" pitchFamily="34" charset="0"/>
                      </a:endParaRPr>
                    </a:p>
                    <a:p>
                      <a:r>
                        <a:rPr lang="en-GB" sz="3500" noProof="0" dirty="0">
                          <a:solidFill>
                            <a:schemeClr val="tx1"/>
                          </a:solidFill>
                          <a:latin typeface="Arial" panose="020B0604020202020204" pitchFamily="34" charset="0"/>
                          <a:cs typeface="Arial" panose="020B0604020202020204" pitchFamily="34" charset="0"/>
                        </a:rPr>
                        <a:t>In addition, it does not require electricity to operate, which is advantageous for energy-independent buildings and ensures reliability even during power outages. This technology reduces environmental impacts through reducing gas consumption and decreasing temperature of the waste flue gas. Potential applications include homes, commercial and industrial systems, with a focus on energy independence. Further experiments could focus on optimizing materials, configurations and heat exchangers to improve the efficiency of the heat pipe.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932220429"/>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en-GB" sz="4500" cap="small" baseline="0" noProof="0" dirty="0">
                          <a:solidFill>
                            <a:srgbClr val="002060"/>
                          </a:solidFill>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noProof="0">
                          <a:solidFill>
                            <a:srgbClr val="002060"/>
                          </a:solidFill>
                          <a:latin typeface="Arial"/>
                          <a:ea typeface="+mn-ea"/>
                          <a:cs typeface="Arial"/>
                        </a:rPr>
                        <a:t>This </a:t>
                      </a:r>
                      <a:r>
                        <a:rPr lang="en-US" sz="3500" kern="1200" noProof="0" dirty="0">
                          <a:solidFill>
                            <a:srgbClr val="002060"/>
                          </a:solidFill>
                          <a:latin typeface="Arial"/>
                          <a:ea typeface="+mn-ea"/>
                          <a:cs typeface="Arial"/>
                        </a:rPr>
                        <a:t>work was supported by the Slovak Research and Development Agency [grant number APVV-21-0452]; and by VEGA agency [grant number VEGA 1/0680/23].</a:t>
                      </a:r>
                    </a:p>
                    <a:p>
                      <a:pPr lvl="0">
                        <a:buNone/>
                      </a:pPr>
                      <a:endParaRPr lang="en-GB" sz="3500" kern="1200" noProof="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4"/>
          <a:stretch>
            <a:fillRect/>
          </a:stretch>
        </p:blipFill>
        <p:spPr>
          <a:xfrm>
            <a:off x="24186871" y="311049"/>
            <a:ext cx="6822254" cy="2870417"/>
          </a:xfrm>
          <a:prstGeom prst="rect">
            <a:avLst/>
          </a:prstGeom>
        </p:spPr>
      </p:pic>
      <p:pic>
        <p:nvPicPr>
          <p:cNvPr id="8" name="Obrázok 1" descr="Obrázok, na ktorom je text, diagram, rad, plán&#10;&#10;Automaticky generovaný popis">
            <a:extLst>
              <a:ext uri="{FF2B5EF4-FFF2-40B4-BE49-F238E27FC236}">
                <a16:creationId xmlns:a16="http://schemas.microsoft.com/office/drawing/2014/main" id="{EA078630-E893-21CC-B9DD-797A972E5397}"/>
              </a:ext>
            </a:extLst>
          </p:cNvPr>
          <p:cNvPicPr>
            <a:picLocks noChangeAspect="1"/>
          </p:cNvPicPr>
          <p:nvPr/>
        </p:nvPicPr>
        <p:blipFill>
          <a:blip r:embed="rId5"/>
          <a:stretch>
            <a:fillRect/>
          </a:stretch>
        </p:blipFill>
        <p:spPr>
          <a:xfrm>
            <a:off x="10770955" y="17192780"/>
            <a:ext cx="10235329" cy="7546206"/>
          </a:xfrm>
          <a:prstGeom prst="rect">
            <a:avLst/>
          </a:prstGeom>
        </p:spPr>
      </p:pic>
      <p:sp>
        <p:nvSpPr>
          <p:cNvPr id="9" name="TextBox 8">
            <a:extLst>
              <a:ext uri="{FF2B5EF4-FFF2-40B4-BE49-F238E27FC236}">
                <a16:creationId xmlns:a16="http://schemas.microsoft.com/office/drawing/2014/main" id="{69F1A1D8-55C3-4E35-DC8B-0C02089322F8}"/>
              </a:ext>
            </a:extLst>
          </p:cNvPr>
          <p:cNvSpPr txBox="1"/>
          <p:nvPr/>
        </p:nvSpPr>
        <p:spPr>
          <a:xfrm>
            <a:off x="1317621" y="17192780"/>
            <a:ext cx="9094740" cy="7909858"/>
          </a:xfrm>
          <a:prstGeom prst="rect">
            <a:avLst/>
          </a:prstGeom>
          <a:noFill/>
        </p:spPr>
        <p:txBody>
          <a:bodyPr wrap="square" rtlCol="0">
            <a:spAutoFit/>
          </a:bodyPr>
          <a:lstStyle/>
          <a:p>
            <a:pPr algn="just"/>
            <a:r>
              <a:rPr lang="en-GB" sz="3500" noProof="0" dirty="0">
                <a:effectLst/>
                <a:latin typeface="Arial"/>
                <a:cs typeface="Arial"/>
              </a:rPr>
              <a:t>Design and construction of loop heat pipe consisted of evaporator with capillary structure and by condenser, which was also used for heating the air on the intake. As first the combustion process of the gas fireplace, in the state as received, was measured and the thermal efficiency was calculated. Then the loop heat pipe with all of its components was installed. Next the combustion process of the gas fireplace with installed loop heat pipe was measured and thermal efficiency was calculated again. The fireplace has 3 power options and during all tests was set to highest power.</a:t>
            </a:r>
            <a:endParaRPr lang="en-GB" sz="3500" noProof="0" dirty="0">
              <a:effectLst/>
            </a:endParaRPr>
          </a:p>
          <a:p>
            <a:endParaRPr lang="en-GB" noProof="0" dirty="0"/>
          </a:p>
        </p:txBody>
      </p:sp>
      <p:pic>
        <p:nvPicPr>
          <p:cNvPr id="10" name="Obrázok 5" descr="Obrázok, na ktorom je budova, rozvody elektriny, stroj, elektroinštalácia&#10;&#10;Automaticky generovaný popis">
            <a:extLst>
              <a:ext uri="{FF2B5EF4-FFF2-40B4-BE49-F238E27FC236}">
                <a16:creationId xmlns:a16="http://schemas.microsoft.com/office/drawing/2014/main" id="{0A14644C-8F93-0490-549F-3BFB3A60C9F4}"/>
              </a:ext>
            </a:extLst>
          </p:cNvPr>
          <p:cNvPicPr>
            <a:picLocks noChangeAspect="1"/>
          </p:cNvPicPr>
          <p:nvPr/>
        </p:nvPicPr>
        <p:blipFill rotWithShape="1">
          <a:blip r:embed="rId6"/>
          <a:srcRect l="65804" t="47782" r="23261" b="25687"/>
          <a:stretch/>
        </p:blipFill>
        <p:spPr bwMode="auto">
          <a:xfrm rot="5400000">
            <a:off x="24100328" y="14068315"/>
            <a:ext cx="3857347" cy="10045433"/>
          </a:xfrm>
          <a:prstGeom prst="rect">
            <a:avLst/>
          </a:prstGeom>
          <a:ln>
            <a:noFill/>
          </a:ln>
          <a:extLst>
            <a:ext uri="{53640926-AAD7-44D8-BBD7-CCE9431645EC}">
              <a14:shadowObscured xmlns:a14="http://schemas.microsoft.com/office/drawing/2010/main"/>
            </a:ext>
          </a:extLst>
        </p:spPr>
      </p:pic>
      <p:pic>
        <p:nvPicPr>
          <p:cNvPr id="11" name="Obrázek 16" descr="Obrázok, na ktorom je oceľ, kov, Hliník, vnútri&#10;&#10;Automaticky generovaný popis">
            <a:extLst>
              <a:ext uri="{FF2B5EF4-FFF2-40B4-BE49-F238E27FC236}">
                <a16:creationId xmlns:a16="http://schemas.microsoft.com/office/drawing/2014/main" id="{53AA18F6-0916-0C70-CF27-BC0D841A38E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2443" t="28094" r="36229" b="35081"/>
          <a:stretch/>
        </p:blipFill>
        <p:spPr bwMode="auto">
          <a:xfrm>
            <a:off x="21006284" y="21061723"/>
            <a:ext cx="10075376" cy="3677264"/>
          </a:xfrm>
          <a:prstGeom prst="rect">
            <a:avLst/>
          </a:prstGeom>
          <a:noFill/>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83F43C77-B0B7-5B0A-52F8-98A0D9E7EA9B}"/>
              </a:ext>
            </a:extLst>
          </p:cNvPr>
          <p:cNvPicPr>
            <a:picLocks noChangeAspect="1"/>
          </p:cNvPicPr>
          <p:nvPr/>
        </p:nvPicPr>
        <p:blipFill>
          <a:blip r:embed="rId8"/>
          <a:stretch>
            <a:fillRect/>
          </a:stretch>
        </p:blipFill>
        <p:spPr>
          <a:xfrm>
            <a:off x="1347570" y="26656213"/>
            <a:ext cx="14962804" cy="3296460"/>
          </a:xfrm>
          <a:prstGeom prst="rect">
            <a:avLst/>
          </a:prstGeom>
        </p:spPr>
      </p:pic>
      <p:pic>
        <p:nvPicPr>
          <p:cNvPr id="22" name="Picture 21">
            <a:extLst>
              <a:ext uri="{FF2B5EF4-FFF2-40B4-BE49-F238E27FC236}">
                <a16:creationId xmlns:a16="http://schemas.microsoft.com/office/drawing/2014/main" id="{80D1C311-EECC-2ACE-2381-25594462630D}"/>
              </a:ext>
            </a:extLst>
          </p:cNvPr>
          <p:cNvPicPr>
            <a:picLocks noChangeAspect="1"/>
          </p:cNvPicPr>
          <p:nvPr/>
        </p:nvPicPr>
        <p:blipFill>
          <a:blip r:embed="rId9"/>
          <a:stretch>
            <a:fillRect/>
          </a:stretch>
        </p:blipFill>
        <p:spPr>
          <a:xfrm>
            <a:off x="16355296" y="26712402"/>
            <a:ext cx="14771286" cy="3296461"/>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461</TotalTime>
  <Words>715</Words>
  <Application>Microsoft Office PowerPoint</Application>
  <PresentationFormat>Vlastná</PresentationFormat>
  <Paragraphs>35</Paragraphs>
  <Slides>1</Slides>
  <Notes>1</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Effective Heat Transfer-Making Use of Waste Heat to Boost Thermal Efficiency of Small Heat Source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Ľudmila Nová</cp:lastModifiedBy>
  <cp:revision>9</cp:revision>
  <dcterms:created xsi:type="dcterms:W3CDTF">2024-08-16T05:44:32Z</dcterms:created>
  <dcterms:modified xsi:type="dcterms:W3CDTF">2025-04-30T09:47:58Z</dcterms:modified>
</cp:coreProperties>
</file>