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4500" cy="9931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p:scale>
          <a:sx n="33" d="100"/>
          <a:sy n="33" d="100"/>
        </p:scale>
        <p:origin x="1536" y="2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7.4.2025</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7.4.2025</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7.4.2025</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7.4.2025</a:t>
            </a:fld>
            <a:endParaRPr lang="sk-SK" dirty="0"/>
          </a:p>
        </p:txBody>
      </p:sp>
      <p:sp>
        <p:nvSpPr>
          <p:cNvPr id="6" name="Footer Placeholder 5"/>
          <p:cNvSpPr>
            <a:spLocks noGrp="1"/>
          </p:cNvSpPr>
          <p:nvPr>
            <p:ph type="ftr" sz="quarter" idx="11"/>
          </p:nvPr>
        </p:nvSpPr>
        <p:spPr/>
        <p:txBody>
          <a:bodyPr/>
          <a:lstStyle/>
          <a:p>
            <a:endParaRPr lang="sk-SK" dirty="0"/>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7.4.2025</a:t>
            </a:fld>
            <a:endParaRPr lang="sk-SK" dirty="0"/>
          </a:p>
        </p:txBody>
      </p:sp>
      <p:sp>
        <p:nvSpPr>
          <p:cNvPr id="8" name="Footer Placeholder 7"/>
          <p:cNvSpPr>
            <a:spLocks noGrp="1"/>
          </p:cNvSpPr>
          <p:nvPr>
            <p:ph type="ftr" sz="quarter" idx="11"/>
          </p:nvPr>
        </p:nvSpPr>
        <p:spPr/>
        <p:txBody>
          <a:bodyPr/>
          <a:lstStyle/>
          <a:p>
            <a:endParaRPr lang="sk-SK" dirty="0"/>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7.4.2025</a:t>
            </a:fld>
            <a:endParaRPr lang="sk-SK" dirty="0"/>
          </a:p>
        </p:txBody>
      </p:sp>
      <p:sp>
        <p:nvSpPr>
          <p:cNvPr id="4" name="Footer Placeholder 3"/>
          <p:cNvSpPr>
            <a:spLocks noGrp="1"/>
          </p:cNvSpPr>
          <p:nvPr>
            <p:ph type="ftr" sz="quarter" idx="11"/>
          </p:nvPr>
        </p:nvSpPr>
        <p:spPr/>
        <p:txBody>
          <a:bodyPr/>
          <a:lstStyle/>
          <a:p>
            <a:endParaRPr lang="sk-SK" dirty="0"/>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7.4.2025</a:t>
            </a:fld>
            <a:endParaRPr lang="sk-SK" dirty="0"/>
          </a:p>
        </p:txBody>
      </p:sp>
      <p:sp>
        <p:nvSpPr>
          <p:cNvPr id="3" name="Footer Placeholder 2"/>
          <p:cNvSpPr>
            <a:spLocks noGrp="1"/>
          </p:cNvSpPr>
          <p:nvPr>
            <p:ph type="ftr" sz="quarter" idx="11"/>
          </p:nvPr>
        </p:nvSpPr>
        <p:spPr/>
        <p:txBody>
          <a:bodyPr/>
          <a:lstStyle/>
          <a:p>
            <a:endParaRPr lang="sk-SK" dirty="0"/>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7.4.2025</a:t>
            </a:fld>
            <a:endParaRPr lang="sk-SK" dirty="0"/>
          </a:p>
        </p:txBody>
      </p:sp>
      <p:sp>
        <p:nvSpPr>
          <p:cNvPr id="6" name="Footer Placeholder 5"/>
          <p:cNvSpPr>
            <a:spLocks noGrp="1"/>
          </p:cNvSpPr>
          <p:nvPr>
            <p:ph type="ftr" sz="quarter" idx="11"/>
          </p:nvPr>
        </p:nvSpPr>
        <p:spPr/>
        <p:txBody>
          <a:bodyPr/>
          <a:lstStyle/>
          <a:p>
            <a:endParaRPr lang="sk-SK" dirty="0"/>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dirty="0"/>
              <a:t>Kliknutím na ikonu pridáte obrázok</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7.4.2025</a:t>
            </a:fld>
            <a:endParaRPr lang="sk-SK" dirty="0"/>
          </a:p>
        </p:txBody>
      </p:sp>
      <p:sp>
        <p:nvSpPr>
          <p:cNvPr id="6" name="Footer Placeholder 5"/>
          <p:cNvSpPr>
            <a:spLocks noGrp="1"/>
          </p:cNvSpPr>
          <p:nvPr>
            <p:ph type="ftr" sz="quarter" idx="11"/>
          </p:nvPr>
        </p:nvSpPr>
        <p:spPr/>
        <p:txBody>
          <a:bodyPr/>
          <a:lstStyle/>
          <a:p>
            <a:endParaRPr lang="sk-SK" dirty="0"/>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7.4.2025</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7.4.2025</a:t>
            </a:fld>
            <a:endParaRPr lang="sk-SK" dirty="0"/>
          </a:p>
        </p:txBody>
      </p:sp>
      <p:sp>
        <p:nvSpPr>
          <p:cNvPr id="5" name="Footer Placeholder 4"/>
          <p:cNvSpPr>
            <a:spLocks noGrp="1"/>
          </p:cNvSpPr>
          <p:nvPr>
            <p:ph type="ftr" sz="quarter" idx="11"/>
          </p:nvPr>
        </p:nvSpPr>
        <p:spPr/>
        <p:txBody>
          <a:bodyPr/>
          <a:lstStyle/>
          <a:p>
            <a:endParaRPr lang="sk-SK" dirty="0"/>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dirty="0"/>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7.4.2025</a:t>
            </a:fld>
            <a:endParaRPr lang="sk-SK" dirty="0"/>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dirty="0"/>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dirty="0"/>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GB"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Patent Searches in the University Environment – New Challenges Related to AI</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en-GB" sz="3500" b="1" noProof="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Scientific Conference on Sustainable, Modern and Safe Transport</a:t>
            </a:r>
            <a:endParaRPr lang="en-GB" sz="3500" noProof="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en-GB" sz="4500" noProof="0" dirty="0">
                <a:solidFill>
                  <a:srgbClr val="002060"/>
                </a:solidFill>
                <a:latin typeface="Arial" panose="020B0604020202020204" pitchFamily="34" charset="0"/>
                <a:cs typeface="Arial" panose="020B0604020202020204" pitchFamily="34" charset="0"/>
              </a:rPr>
              <a:t>Mária Tomková</a:t>
            </a:r>
            <a:r>
              <a:rPr lang="en-GB" sz="4500" baseline="30000" noProof="0" dirty="0">
                <a:solidFill>
                  <a:srgbClr val="002060"/>
                </a:solidFill>
                <a:latin typeface="Arial" panose="020B0604020202020204" pitchFamily="34" charset="0"/>
                <a:cs typeface="Arial" panose="020B0604020202020204" pitchFamily="34" charset="0"/>
              </a:rPr>
              <a:t>1</a:t>
            </a:r>
            <a:r>
              <a:rPr lang="en-GB" sz="4500" noProof="0" dirty="0">
                <a:solidFill>
                  <a:srgbClr val="002060"/>
                </a:solidFill>
                <a:latin typeface="Arial" panose="020B0604020202020204" pitchFamily="34" charset="0"/>
                <a:cs typeface="Arial" panose="020B0604020202020204" pitchFamily="34" charset="0"/>
              </a:rPr>
              <a:t>, Andrea Čorejová</a:t>
            </a:r>
            <a:r>
              <a:rPr lang="en-GB" sz="4500" baseline="30000" noProof="0" dirty="0">
                <a:solidFill>
                  <a:srgbClr val="002060"/>
                </a:solidFill>
                <a:latin typeface="Arial" panose="020B0604020202020204" pitchFamily="34" charset="0"/>
                <a:cs typeface="Arial" panose="020B0604020202020204" pitchFamily="34" charset="0"/>
              </a:rPr>
              <a:t>2</a:t>
            </a:r>
            <a:r>
              <a:rPr lang="en-GB" sz="4500" noProof="0" dirty="0">
                <a:solidFill>
                  <a:srgbClr val="002060"/>
                </a:solidFill>
                <a:latin typeface="Arial" panose="020B0604020202020204" pitchFamily="34" charset="0"/>
                <a:cs typeface="Arial" panose="020B0604020202020204" pitchFamily="34" charset="0"/>
              </a:rPr>
              <a:t>, Katarína Hornická</a:t>
            </a:r>
            <a:r>
              <a:rPr lang="en-GB" sz="4500" baseline="30000" noProof="0" dirty="0">
                <a:solidFill>
                  <a:srgbClr val="002060"/>
                </a:solidFill>
                <a:latin typeface="Arial" panose="020B0604020202020204" pitchFamily="34" charset="0"/>
                <a:cs typeface="Arial" panose="020B0604020202020204" pitchFamily="34" charset="0"/>
              </a:rPr>
              <a:t>3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GB" sz="3600" i="1" noProof="0" dirty="0">
                <a:solidFill>
                  <a:srgbClr val="002060"/>
                </a:solidFill>
                <a:latin typeface="Arial" panose="020B0604020202020204" pitchFamily="34" charset="0"/>
                <a:cs typeface="Arial" panose="020B0604020202020204" pitchFamily="34" charset="0"/>
              </a:rPr>
              <a:t>1 University of Zilina, Zilina, Slovakia</a:t>
            </a:r>
          </a:p>
          <a:p>
            <a:pPr algn="l">
              <a:lnSpc>
                <a:spcPct val="110000"/>
              </a:lnSpc>
            </a:pPr>
            <a:r>
              <a:rPr lang="en-GB" sz="3600" i="1" noProof="0" dirty="0">
                <a:solidFill>
                  <a:srgbClr val="002060"/>
                </a:solidFill>
                <a:latin typeface="Arial" panose="020B0604020202020204" pitchFamily="34" charset="0"/>
                <a:cs typeface="Arial" panose="020B0604020202020204" pitchFamily="34" charset="0"/>
              </a:rPr>
              <a:t>2 University of Zilina, Zilina, Slovakia</a:t>
            </a:r>
          </a:p>
          <a:p>
            <a:pPr algn="l">
              <a:lnSpc>
                <a:spcPct val="110000"/>
              </a:lnSpc>
            </a:pPr>
            <a:r>
              <a:rPr lang="en-GB" sz="3600" i="1" noProof="0" dirty="0">
                <a:solidFill>
                  <a:srgbClr val="002060"/>
                </a:solidFill>
                <a:latin typeface="Arial" panose="020B0604020202020204" pitchFamily="34" charset="0"/>
                <a:cs typeface="Arial" panose="020B0604020202020204" pitchFamily="34" charset="0"/>
              </a:rPr>
              <a:t>3 University of Zilina, Zilina, Slovakia</a:t>
            </a:r>
          </a:p>
          <a:p>
            <a:pPr algn="l">
              <a:lnSpc>
                <a:spcPct val="110000"/>
              </a:lnSpc>
            </a:pPr>
            <a:endParaRPr lang="en-GB" sz="3600" i="1" noProof="0"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008015779"/>
              </p:ext>
            </p:extLst>
          </p:nvPr>
        </p:nvGraphicFramePr>
        <p:xfrm>
          <a:off x="1347570" y="7769152"/>
          <a:ext cx="29764038" cy="7419010"/>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926770">
                <a:tc gridSpan="3">
                  <a:txBody>
                    <a:bodyPr/>
                    <a:lstStyle/>
                    <a:p>
                      <a:pPr algn="ctr"/>
                      <a:r>
                        <a:rPr lang="en-GB" sz="4500" cap="small" baseline="0" noProof="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4867903">
                <a:tc>
                  <a:txBody>
                    <a:bodyPr/>
                    <a:lstStyle/>
                    <a:p>
                      <a:r>
                        <a:rPr lang="en-GB" sz="3500" b="1" noProof="0" dirty="0">
                          <a:solidFill>
                            <a:srgbClr val="002060"/>
                          </a:solidFill>
                          <a:latin typeface="Arial" panose="020B0604020202020204" pitchFamily="34" charset="0"/>
                          <a:cs typeface="Arial" panose="020B0604020202020204" pitchFamily="34" charset="0"/>
                        </a:rPr>
                        <a:t>Background Information &amp; Market Context</a:t>
                      </a:r>
                    </a:p>
                    <a:p>
                      <a:pPr marL="457200" indent="-457200" algn="l" defTabSz="3239902" rtl="0" eaLnBrk="1" latinLnBrk="0" hangingPunct="1">
                        <a:buFont typeface="Wingdings" panose="05000000000000000000" pitchFamily="2" charset="2"/>
                        <a:buChar char="§"/>
                      </a:pPr>
                      <a:r>
                        <a:rPr lang="en-GB" sz="3500" kern="1200" noProof="0" dirty="0">
                          <a:solidFill>
                            <a:srgbClr val="002060"/>
                          </a:solidFill>
                          <a:latin typeface="Arial" panose="020B0604020202020204" pitchFamily="34" charset="0"/>
                          <a:ea typeface="+mn-ea"/>
                          <a:cs typeface="Arial" panose="020B0604020202020204" pitchFamily="34" charset="0"/>
                        </a:rPr>
                        <a:t>patent searching is a key factor for verifying the novelty of a research result</a:t>
                      </a:r>
                    </a:p>
                    <a:p>
                      <a:pPr marL="457200" indent="-457200" algn="l" defTabSz="3239902" rtl="0" eaLnBrk="1" latinLnBrk="0" hangingPunct="1">
                        <a:buFont typeface="Wingdings" panose="05000000000000000000" pitchFamily="2" charset="2"/>
                        <a:buChar char="§"/>
                      </a:pPr>
                      <a:r>
                        <a:rPr lang="en-GB" sz="3500" kern="1200" noProof="0" dirty="0">
                          <a:solidFill>
                            <a:srgbClr val="002060"/>
                          </a:solidFill>
                          <a:latin typeface="Arial" panose="020B0604020202020204" pitchFamily="34" charset="0"/>
                          <a:ea typeface="+mn-ea"/>
                          <a:cs typeface="Arial" panose="020B0604020202020204" pitchFamily="34" charset="0"/>
                        </a:rPr>
                        <a:t>patent searches are usually performed by search experts in paid and freely available databases</a:t>
                      </a:r>
                    </a:p>
                    <a:p>
                      <a:pPr marL="457200" indent="-457200" algn="l" defTabSz="3239902" rtl="0" eaLnBrk="1" latinLnBrk="0" hangingPunct="1">
                        <a:buFont typeface="Wingdings" panose="05000000000000000000" pitchFamily="2" charset="2"/>
                        <a:buChar char="§"/>
                      </a:pPr>
                      <a:r>
                        <a:rPr lang="en-GB" sz="3500" kern="1200" noProof="0" dirty="0">
                          <a:solidFill>
                            <a:srgbClr val="002060"/>
                          </a:solidFill>
                          <a:latin typeface="Arial" panose="020B0604020202020204" pitchFamily="34" charset="0"/>
                          <a:ea typeface="+mn-ea"/>
                          <a:cs typeface="Arial" panose="020B0604020202020204" pitchFamily="34" charset="0"/>
                        </a:rPr>
                        <a:t>the development of AI tools brings opportunities for lay public, researchers and students to use the search activity and its results</a:t>
                      </a:r>
                    </a:p>
                    <a:p>
                      <a:endParaRPr lang="en-GB" sz="3500" noProof="0" dirty="0">
                        <a:latin typeface="Arial" panose="020B0604020202020204" pitchFamily="34" charset="0"/>
                        <a:cs typeface="Arial" panose="020B0604020202020204" pitchFamily="34" charset="0"/>
                      </a:endParaRPr>
                    </a:p>
                    <a:p>
                      <a:endParaRPr lang="en-GB" sz="3500" noProof="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GB" sz="3500" b="1" noProof="0" dirty="0">
                          <a:solidFill>
                            <a:srgbClr val="002060"/>
                          </a:solidFill>
                          <a:latin typeface="Arial" panose="020B0604020202020204" pitchFamily="34" charset="0"/>
                          <a:cs typeface="Arial" panose="020B0604020202020204" pitchFamily="34" charset="0"/>
                        </a:rPr>
                        <a:t>Problem Statement &amp; Stakeholders</a:t>
                      </a:r>
                    </a:p>
                    <a:p>
                      <a:pPr marL="457200" marR="0" lvl="0" indent="-457200" algn="l" defTabSz="3239902"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3500" noProof="0" dirty="0">
                          <a:solidFill>
                            <a:srgbClr val="002060"/>
                          </a:solidFill>
                          <a:latin typeface="Arial" panose="020B0604020202020204" pitchFamily="34" charset="0"/>
                          <a:cs typeface="Arial" panose="020B0604020202020204" pitchFamily="34" charset="0"/>
                        </a:rPr>
                        <a:t>identification of suitable patent search tools/platforms for researchers, students and searching experts</a:t>
                      </a:r>
                    </a:p>
                    <a:p>
                      <a:pPr marL="0" marR="0" lvl="0" indent="0" algn="just" defTabSz="3239902"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GB" sz="3500" noProof="0" dirty="0">
                        <a:solidFill>
                          <a:srgbClr val="002060"/>
                        </a:solidFill>
                        <a:latin typeface="Arial" panose="020B0604020202020204" pitchFamily="34" charset="0"/>
                        <a:cs typeface="Arial" panose="020B0604020202020204" pitchFamily="34" charset="0"/>
                      </a:endParaRPr>
                    </a:p>
                    <a:p>
                      <a:pPr marL="0" marR="0" lvl="0" indent="0" algn="just" defTabSz="3239902"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GB" sz="3500" kern="1200" noProof="0" dirty="0">
                        <a:solidFill>
                          <a:srgbClr val="002060"/>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GB" sz="3500" b="1" noProof="0" dirty="0">
                          <a:solidFill>
                            <a:srgbClr val="002060"/>
                          </a:solidFill>
                          <a:latin typeface="Arial" panose="020B0604020202020204" pitchFamily="34" charset="0"/>
                          <a:cs typeface="Arial" panose="020B0604020202020204" pitchFamily="34" charset="0"/>
                        </a:rPr>
                        <a:t>Research Objectives &amp; Expected Impact</a:t>
                      </a:r>
                    </a:p>
                    <a:p>
                      <a:pPr marL="457200" indent="-457200" algn="l">
                        <a:buFont typeface="Wingdings" panose="05000000000000000000" pitchFamily="2" charset="2"/>
                        <a:buChar char="§"/>
                      </a:pPr>
                      <a:r>
                        <a:rPr lang="en-GB" sz="3500" noProof="0" dirty="0">
                          <a:solidFill>
                            <a:srgbClr val="002060"/>
                          </a:solidFill>
                          <a:latin typeface="Arial" panose="020B0604020202020204" pitchFamily="34" charset="0"/>
                          <a:cs typeface="Arial" panose="020B0604020202020204" pitchFamily="34" charset="0"/>
                        </a:rPr>
                        <a:t>description of patent search tools that use semantic search and artificial intelligence (AI) in research compared to traditional methods</a:t>
                      </a:r>
                    </a:p>
                    <a:p>
                      <a:pPr marL="457200" indent="-457200" algn="l">
                        <a:buFont typeface="Wingdings" panose="05000000000000000000" pitchFamily="2" charset="2"/>
                        <a:buChar char="§"/>
                      </a:pPr>
                      <a:r>
                        <a:rPr lang="en-GB" sz="3500" noProof="0" dirty="0">
                          <a:solidFill>
                            <a:srgbClr val="002060"/>
                          </a:solidFill>
                          <a:latin typeface="Arial" panose="020B0604020202020204" pitchFamily="34" charset="0"/>
                          <a:cs typeface="Arial" panose="020B0604020202020204" pitchFamily="34" charset="0"/>
                        </a:rPr>
                        <a:t>point out the possibilities and the limits of the different search approaches in the university environment</a:t>
                      </a:r>
                    </a:p>
                    <a:p>
                      <a:pPr marL="457200" indent="-457200" algn="l">
                        <a:buFont typeface="Wingdings" panose="05000000000000000000" pitchFamily="2" charset="2"/>
                        <a:buChar char="§"/>
                      </a:pPr>
                      <a:r>
                        <a:rPr lang="en-GB" sz="3500" noProof="0" dirty="0">
                          <a:solidFill>
                            <a:srgbClr val="002060"/>
                          </a:solidFill>
                          <a:latin typeface="Arial" panose="020B0604020202020204" pitchFamily="34" charset="0"/>
                          <a:cs typeface="Arial" panose="020B0604020202020204" pitchFamily="34" charset="0"/>
                        </a:rPr>
                        <a:t>expanding AI patent searching tools in the university environment in the future</a:t>
                      </a: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164489860"/>
              </p:ext>
            </p:extLst>
          </p:nvPr>
        </p:nvGraphicFramePr>
        <p:xfrm>
          <a:off x="1317621" y="14337049"/>
          <a:ext cx="29764038" cy="9693632"/>
        </p:xfrm>
        <a:graphic>
          <a:graphicData uri="http://schemas.openxmlformats.org/drawingml/2006/table">
            <a:tbl>
              <a:tblPr firstRow="1" bandRow="1">
                <a:tableStyleId>{5C22544A-7EE6-4342-B048-85BDC9FD1C3A}</a:tableStyleId>
              </a:tblPr>
              <a:tblGrid>
                <a:gridCol w="19920056">
                  <a:extLst>
                    <a:ext uri="{9D8B030D-6E8A-4147-A177-3AD203B41FA5}">
                      <a16:colId xmlns:a16="http://schemas.microsoft.com/office/drawing/2014/main" val="3004831674"/>
                    </a:ext>
                  </a:extLst>
                </a:gridCol>
                <a:gridCol w="9843982">
                  <a:extLst>
                    <a:ext uri="{9D8B030D-6E8A-4147-A177-3AD203B41FA5}">
                      <a16:colId xmlns:a16="http://schemas.microsoft.com/office/drawing/2014/main" val="2277727344"/>
                    </a:ext>
                  </a:extLst>
                </a:gridCol>
              </a:tblGrid>
              <a:tr h="0">
                <a:tc gridSpan="2">
                  <a:txBody>
                    <a:bodyPr/>
                    <a:lstStyle/>
                    <a:p>
                      <a:pPr algn="ctr"/>
                      <a:r>
                        <a:rPr lang="en-GB" sz="4500" cap="small" baseline="0" noProof="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extLst>
                  <a:ext uri="{0D108BD9-81ED-4DB2-BD59-A6C34878D82A}">
                    <a16:rowId xmlns:a16="http://schemas.microsoft.com/office/drawing/2014/main" val="3482022218"/>
                  </a:ext>
                </a:extLst>
              </a:tr>
              <a:tr h="4313912">
                <a:tc>
                  <a:txBody>
                    <a:bodyPr/>
                    <a:lstStyle/>
                    <a:p>
                      <a:pPr marL="0" indent="0">
                        <a:buFont typeface="Wingdings" panose="05000000000000000000" pitchFamily="2" charset="2"/>
                        <a:buNone/>
                      </a:pPr>
                      <a:endParaRPr lang="en-GB" sz="1600" noProof="0" dirty="0">
                        <a:solidFill>
                          <a:srgbClr val="002060"/>
                        </a:solidFill>
                        <a:latin typeface="Arial"/>
                        <a:cs typeface="Arial"/>
                      </a:endParaRPr>
                    </a:p>
                    <a:p>
                      <a:pPr marL="457200" indent="-457200">
                        <a:buFont typeface="Wingdings" panose="05000000000000000000" pitchFamily="2" charset="2"/>
                        <a:buChar char="§"/>
                      </a:pPr>
                      <a:r>
                        <a:rPr lang="en-GB" sz="3500" noProof="0" dirty="0">
                          <a:solidFill>
                            <a:srgbClr val="002060"/>
                          </a:solidFill>
                          <a:latin typeface="Arial"/>
                          <a:cs typeface="Arial"/>
                        </a:rPr>
                        <a:t>applied searching methods: Boolean Search, Semantic Search, AI Search</a:t>
                      </a:r>
                    </a:p>
                    <a:p>
                      <a:pPr marL="457200" indent="-457200" algn="l">
                        <a:buFont typeface="Wingdings" panose="05000000000000000000" pitchFamily="2" charset="2"/>
                        <a:buChar char="§"/>
                      </a:pPr>
                      <a:r>
                        <a:rPr lang="en-GB" sz="3500" noProof="0" dirty="0">
                          <a:solidFill>
                            <a:srgbClr val="002060"/>
                          </a:solidFill>
                          <a:latin typeface="Arial"/>
                          <a:cs typeface="Arial"/>
                        </a:rPr>
                        <a:t>relevant patent search tools/platforms in the university environment: </a:t>
                      </a:r>
                    </a:p>
                    <a:p>
                      <a:pPr marL="2077151" lvl="1" indent="-457200" algn="l">
                        <a:buFont typeface="Wingdings" panose="05000000000000000000" pitchFamily="2" charset="2"/>
                        <a:buChar char="Ø"/>
                      </a:pPr>
                      <a:r>
                        <a:rPr lang="en-GB" sz="3500" noProof="0" dirty="0">
                          <a:solidFill>
                            <a:srgbClr val="002060"/>
                          </a:solidFill>
                          <a:latin typeface="Arial"/>
                          <a:cs typeface="Arial"/>
                        </a:rPr>
                        <a:t>freely available: Patentscope, Espacenet, Google patents, Patent Quality Artificial Intelligence (PQAI), Derwent Innovation Index – Web of Science search engine </a:t>
                      </a:r>
                    </a:p>
                    <a:p>
                      <a:pPr marL="2077151" lvl="1" indent="-457200">
                        <a:buFont typeface="Wingdings" panose="05000000000000000000" pitchFamily="2" charset="2"/>
                        <a:buChar char="Ø"/>
                      </a:pPr>
                      <a:r>
                        <a:rPr lang="en-GB" sz="3500" noProof="0" dirty="0">
                          <a:solidFill>
                            <a:srgbClr val="002060"/>
                          </a:solidFill>
                          <a:latin typeface="Arial"/>
                          <a:cs typeface="Arial"/>
                        </a:rPr>
                        <a:t>paid: Ambercite, Patbase, Quartet, Novelty and LexisNexis</a:t>
                      </a:r>
                    </a:p>
                    <a:p>
                      <a:pPr marL="457200" indent="-457200">
                        <a:buFont typeface="Wingdings" panose="05000000000000000000" pitchFamily="2" charset="2"/>
                        <a:buChar char="§"/>
                      </a:pPr>
                      <a:r>
                        <a:rPr lang="en-GB" sz="3500" noProof="0" dirty="0">
                          <a:solidFill>
                            <a:srgbClr val="002060"/>
                          </a:solidFill>
                          <a:latin typeface="Arial"/>
                          <a:cs typeface="Arial"/>
                        </a:rPr>
                        <a:t>the purpose of the search – patent searches to retrieve patent documents at different stages of the patent lifetime </a:t>
                      </a:r>
                      <a:r>
                        <a:rPr lang="en-GB" sz="2400" noProof="0" dirty="0">
                          <a:solidFill>
                            <a:srgbClr val="002060"/>
                          </a:solidFill>
                          <a:latin typeface="Arial"/>
                          <a:cs typeface="Arial"/>
                        </a:rPr>
                        <a:t>(see figure on the right)</a:t>
                      </a:r>
                    </a:p>
                    <a:p>
                      <a:pPr marL="457200" indent="-457200">
                        <a:buFont typeface="Wingdings" panose="05000000000000000000" pitchFamily="2" charset="2"/>
                        <a:buChar char="§"/>
                      </a:pPr>
                      <a:r>
                        <a:rPr lang="en-GB" sz="3500" noProof="0" dirty="0">
                          <a:solidFill>
                            <a:srgbClr val="002060"/>
                          </a:solidFill>
                          <a:latin typeface="Arial"/>
                          <a:cs typeface="Arial"/>
                        </a:rPr>
                        <a:t>comparison of patent search methods in the university environment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457200" indent="-457200">
                        <a:buFont typeface="Wingdings" panose="05000000000000000000" pitchFamily="2" charset="2"/>
                        <a:buChar char="§"/>
                      </a:pPr>
                      <a:endParaRPr lang="en-GB" sz="3500" noProof="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r h="4313912">
                <a:tc>
                  <a:txBody>
                    <a:bodyPr/>
                    <a:lstStyle/>
                    <a:p>
                      <a:pPr marL="2077151" lvl="1" indent="-457200">
                        <a:buFont typeface="Wingdings" panose="05000000000000000000" pitchFamily="2" charset="2"/>
                        <a:buChar char="§"/>
                      </a:pPr>
                      <a:endParaRPr lang="en-GB" sz="2400" noProof="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457200" indent="-457200">
                        <a:buFont typeface="Wingdings" panose="05000000000000000000" pitchFamily="2" charset="2"/>
                        <a:buChar char="§"/>
                      </a:pPr>
                      <a:endParaRPr lang="en-GB" sz="3500" noProof="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781221834"/>
                  </a:ext>
                </a:extLst>
              </a:tr>
            </a:tbl>
          </a:graphicData>
        </a:graphic>
      </p:graphicFrame>
      <p:graphicFrame>
        <p:nvGraphicFramePr>
          <p:cNvPr id="19" name="Tabuľka 18" descr="verview of the patent search process ">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031340454"/>
              </p:ext>
            </p:extLst>
          </p:nvPr>
        </p:nvGraphicFramePr>
        <p:xfrm>
          <a:off x="1347570" y="19956131"/>
          <a:ext cx="29764038" cy="1562188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84169">
                <a:tc>
                  <a:txBody>
                    <a:bodyPr/>
                    <a:lstStyle/>
                    <a:p>
                      <a:pPr algn="ctr"/>
                      <a:r>
                        <a:rPr lang="en-GB" sz="4500" cap="small" baseline="0" noProof="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3576893">
                <a:tc>
                  <a:txBody>
                    <a:bodyPr/>
                    <a:lstStyle/>
                    <a:p>
                      <a:endParaRPr lang="en-GB" sz="1600" noProof="0" dirty="0">
                        <a:solidFill>
                          <a:srgbClr val="002060"/>
                        </a:solidFill>
                        <a:latin typeface="Arial"/>
                        <a:cs typeface="Arial"/>
                      </a:endParaRPr>
                    </a:p>
                    <a:p>
                      <a:pPr algn="just"/>
                      <a:r>
                        <a:rPr lang="en-GB" sz="3500" noProof="0" dirty="0">
                          <a:solidFill>
                            <a:srgbClr val="002060"/>
                          </a:solidFill>
                          <a:latin typeface="Arial"/>
                          <a:cs typeface="Arial"/>
                        </a:rPr>
                        <a:t>CTT UNIZA realized a state of the art search for a technical solution related to UAVs in order to compare the results of patent searches using various searching methods. The figure on the left shows an overview of the patent search process used in the case study. The figure on the right shows the results of the case study.</a:t>
                      </a:r>
                    </a:p>
                    <a:p>
                      <a:pPr algn="just"/>
                      <a:endParaRPr lang="en-GB" sz="3500" noProof="0" dirty="0">
                        <a:solidFill>
                          <a:srgbClr val="002060"/>
                        </a:solidFill>
                        <a:latin typeface="Arial"/>
                        <a:cs typeface="Arial"/>
                      </a:endParaRPr>
                    </a:p>
                    <a:p>
                      <a:pPr algn="just"/>
                      <a:endParaRPr lang="en-GB" sz="3500" noProof="0" dirty="0">
                        <a:solidFill>
                          <a:srgbClr val="002060"/>
                        </a:solidFill>
                        <a:latin typeface="Arial"/>
                        <a:cs typeface="Arial"/>
                      </a:endParaRPr>
                    </a:p>
                    <a:p>
                      <a:pPr algn="just"/>
                      <a:endParaRPr lang="en-GB" sz="3500" noProof="0" dirty="0">
                        <a:solidFill>
                          <a:srgbClr val="002060"/>
                        </a:solidFill>
                        <a:latin typeface="Arial"/>
                        <a:cs typeface="Arial"/>
                      </a:endParaRPr>
                    </a:p>
                    <a:p>
                      <a:pPr algn="just"/>
                      <a:endParaRPr lang="en-GB" sz="3500" noProof="0" dirty="0">
                        <a:solidFill>
                          <a:srgbClr val="002060"/>
                        </a:solidFill>
                        <a:latin typeface="Arial"/>
                        <a:cs typeface="Arial"/>
                      </a:endParaRPr>
                    </a:p>
                    <a:p>
                      <a:pPr algn="just"/>
                      <a:endParaRPr lang="en-GB" sz="3500" noProof="0" dirty="0">
                        <a:solidFill>
                          <a:srgbClr val="002060"/>
                        </a:solidFill>
                        <a:latin typeface="Arial"/>
                        <a:cs typeface="Arial"/>
                      </a:endParaRPr>
                    </a:p>
                    <a:p>
                      <a:pPr algn="just"/>
                      <a:endParaRPr lang="en-GB" sz="3500" noProof="0" dirty="0">
                        <a:solidFill>
                          <a:srgbClr val="002060"/>
                        </a:solidFill>
                        <a:latin typeface="Arial"/>
                        <a:cs typeface="Arial"/>
                      </a:endParaRPr>
                    </a:p>
                    <a:p>
                      <a:pPr algn="just"/>
                      <a:endParaRPr lang="en-GB" sz="3500" noProof="0" dirty="0">
                        <a:solidFill>
                          <a:srgbClr val="002060"/>
                        </a:solidFill>
                        <a:latin typeface="Arial"/>
                        <a:cs typeface="Arial"/>
                      </a:endParaRPr>
                    </a:p>
                    <a:p>
                      <a:pPr algn="just"/>
                      <a:endParaRPr lang="en-GB" sz="3500" noProof="0" dirty="0">
                        <a:solidFill>
                          <a:srgbClr val="002060"/>
                        </a:solidFill>
                        <a:latin typeface="Arial"/>
                        <a:cs typeface="Arial"/>
                      </a:endParaRPr>
                    </a:p>
                    <a:p>
                      <a:pPr algn="just"/>
                      <a:endParaRPr lang="en-GB" sz="3500" noProof="0" dirty="0">
                        <a:solidFill>
                          <a:srgbClr val="002060"/>
                        </a:solidFill>
                        <a:latin typeface="Arial"/>
                        <a:cs typeface="Arial"/>
                      </a:endParaRPr>
                    </a:p>
                    <a:p>
                      <a:pPr algn="just"/>
                      <a:endParaRPr lang="en-GB" sz="3500" noProof="0" dirty="0">
                        <a:solidFill>
                          <a:srgbClr val="002060"/>
                        </a:solidFill>
                        <a:latin typeface="Arial"/>
                        <a:cs typeface="Arial"/>
                      </a:endParaRPr>
                    </a:p>
                    <a:p>
                      <a:pPr algn="just"/>
                      <a:endParaRPr lang="en-GB" sz="3500" noProof="0" dirty="0">
                        <a:solidFill>
                          <a:srgbClr val="002060"/>
                        </a:solidFill>
                        <a:latin typeface="Arial"/>
                        <a:cs typeface="Arial"/>
                      </a:endParaRPr>
                    </a:p>
                    <a:p>
                      <a:pPr algn="just"/>
                      <a:endParaRPr lang="en-GB" sz="3500" noProof="0" dirty="0">
                        <a:solidFill>
                          <a:srgbClr val="002060"/>
                        </a:solidFill>
                        <a:latin typeface="Arial"/>
                        <a:cs typeface="Arial"/>
                      </a:endParaRPr>
                    </a:p>
                    <a:p>
                      <a:pPr algn="just"/>
                      <a:endParaRPr lang="en-GB" sz="3500" noProof="0" dirty="0">
                        <a:solidFill>
                          <a:srgbClr val="002060"/>
                        </a:solidFill>
                        <a:latin typeface="Arial"/>
                        <a:cs typeface="Arial"/>
                      </a:endParaRPr>
                    </a:p>
                    <a:p>
                      <a:pPr algn="just"/>
                      <a:endParaRPr lang="en-GB" sz="2800" noProof="0" dirty="0">
                        <a:solidFill>
                          <a:srgbClr val="002060"/>
                        </a:solidFill>
                        <a:latin typeface="Arial"/>
                        <a:cs typeface="Arial"/>
                      </a:endParaRPr>
                    </a:p>
                    <a:p>
                      <a:pPr algn="just"/>
                      <a:r>
                        <a:rPr lang="en-GB" sz="2800" noProof="0" dirty="0">
                          <a:solidFill>
                            <a:srgbClr val="002060"/>
                          </a:solidFill>
                          <a:latin typeface="Arial"/>
                          <a:cs typeface="Arial"/>
                        </a:rPr>
                        <a:t>                              Overview of the Patent Search Process (authors)                                                                                 Case Study: Key Data Points (Chat GPT)</a:t>
                      </a:r>
                      <a:endParaRPr lang="en-GB" sz="3500" noProof="0" dirty="0">
                        <a:solidFill>
                          <a:srgbClr val="002060"/>
                        </a:solidFill>
                        <a:latin typeface="Arial"/>
                        <a:cs typeface="Arial"/>
                      </a:endParaRPr>
                    </a:p>
                    <a:p>
                      <a:pPr algn="just"/>
                      <a:endParaRPr lang="en-GB" sz="1600" noProof="0" dirty="0">
                        <a:solidFill>
                          <a:srgbClr val="002060"/>
                        </a:solidFill>
                        <a:latin typeface="Arial"/>
                        <a:cs typeface="Arial"/>
                      </a:endParaRPr>
                    </a:p>
                    <a:p>
                      <a:pPr algn="just"/>
                      <a:r>
                        <a:rPr lang="en-GB" sz="3500" noProof="0" dirty="0">
                          <a:solidFill>
                            <a:srgbClr val="002060"/>
                          </a:solidFill>
                          <a:latin typeface="Arial"/>
                          <a:cs typeface="Arial"/>
                        </a:rPr>
                        <a:t>The strength of AI search is efficiency, as it can analyse large amounts of data in a much less time than traditional search methods. It can also categorise and automate many search-related activities and provide comprehensive analysis. AI can also help predict future trends in R</a:t>
                      </a:r>
                      <a:r>
                        <a:rPr lang="en-GB" sz="3500" noProof="0" dirty="0">
                          <a:solidFill>
                            <a:srgbClr val="002060"/>
                          </a:solidFill>
                          <a:latin typeface="Arial"/>
                          <a:cs typeface="Arial"/>
                          <a:sym typeface="Symbol" panose="05050102010706020507" pitchFamily="18" charset="2"/>
                        </a:rPr>
                        <a:t></a:t>
                      </a:r>
                      <a:r>
                        <a:rPr lang="en-GB" sz="3500" noProof="0" dirty="0">
                          <a:solidFill>
                            <a:srgbClr val="002060"/>
                          </a:solidFill>
                          <a:latin typeface="Arial"/>
                          <a:cs typeface="Arial"/>
                        </a:rPr>
                        <a:t>D based on historical data to which it has access to, as well as assist in decision-making processes related to the IP protection strategy. On the other hand, there are risks such as data quality, which affects the quality of the outputs themselves, which is directly dependent on the scale and complexity of the data the AI is trained on. Therefore, a certain level of critical thinking and analytical skills, as well as expertise in the field of research, is always required by the user, to assess and verify the outputs provided by the tool.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630411">
                <a:tc>
                  <a:txBody>
                    <a:bodyPr/>
                    <a:lstStyle/>
                    <a:p>
                      <a:endParaRPr lang="en-GB" sz="3500" noProof="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r h="630411">
                <a:tc>
                  <a:txBody>
                    <a:bodyPr/>
                    <a:lstStyle/>
                    <a:p>
                      <a:endParaRPr lang="en-GB" sz="3500" noProof="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693806099"/>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090259928"/>
              </p:ext>
            </p:extLst>
          </p:nvPr>
        </p:nvGraphicFramePr>
        <p:xfrm>
          <a:off x="1347570" y="34157265"/>
          <a:ext cx="29764038" cy="9039655"/>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6502">
                <a:tc>
                  <a:txBody>
                    <a:bodyPr/>
                    <a:lstStyle/>
                    <a:p>
                      <a:pPr algn="ctr"/>
                      <a:r>
                        <a:rPr lang="en-GB" sz="4500" cap="small" baseline="0" noProof="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8262415">
                <a:tc>
                  <a:txBody>
                    <a:bodyPr/>
                    <a:lstStyle/>
                    <a:p>
                      <a:pPr algn="just"/>
                      <a:endParaRPr lang="en-GB" sz="1600" noProof="0" dirty="0">
                        <a:solidFill>
                          <a:srgbClr val="002060"/>
                        </a:solidFill>
                        <a:latin typeface="Arial" panose="020B0604020202020204" pitchFamily="34" charset="0"/>
                        <a:cs typeface="Arial" panose="020B0604020202020204" pitchFamily="34" charset="0"/>
                      </a:endParaRPr>
                    </a:p>
                    <a:p>
                      <a:pPr algn="just"/>
                      <a:r>
                        <a:rPr lang="en-GB" sz="3500" noProof="0" dirty="0">
                          <a:solidFill>
                            <a:srgbClr val="002060"/>
                          </a:solidFill>
                          <a:latin typeface="Arial" panose="020B0604020202020204" pitchFamily="34" charset="0"/>
                          <a:cs typeface="Arial" panose="020B0604020202020204" pitchFamily="34" charset="0"/>
                        </a:rPr>
                        <a:t>The integration of AI will undoubtedly change the approach and search methods for searching in patent documents as well as other documents. The ability of AI to increase search accuracy and speed up the assessment of patents is obvious. However, from our perspective, databases using AI are not sufficient for creating patent searches. Substantial is still the combination of the use of these </a:t>
                      </a:r>
                      <a:r>
                        <a:rPr lang="en-GB" sz="3500" b="0" noProof="0" dirty="0">
                          <a:solidFill>
                            <a:srgbClr val="002060"/>
                          </a:solidFill>
                          <a:latin typeface="Arial" panose="020B0604020202020204" pitchFamily="34" charset="0"/>
                          <a:cs typeface="Arial" panose="020B0604020202020204" pitchFamily="34" charset="0"/>
                        </a:rPr>
                        <a:t>AI-driven</a:t>
                      </a:r>
                      <a:r>
                        <a:rPr lang="en-GB" sz="3500" noProof="0" dirty="0">
                          <a:solidFill>
                            <a:srgbClr val="002060"/>
                          </a:solidFill>
                          <a:latin typeface="Arial" panose="020B0604020202020204" pitchFamily="34" charset="0"/>
                          <a:cs typeface="Arial" panose="020B0604020202020204" pitchFamily="34" charset="0"/>
                        </a:rPr>
                        <a:t> databases with the expertise of a search expert, which can provide top-notch and relevant results in a short period of time. At the same time, AI-based databases will continue to improve over time, so it is important to exploit their potential and learn how to work with them. Especially with those that are freely available. For researchers, this is a significant ease of work and saves time, but it is important not to forget about the obvious risks. </a:t>
                      </a:r>
                    </a:p>
                    <a:p>
                      <a:pPr algn="just"/>
                      <a:endParaRPr lang="en-GB" sz="1600" noProof="0" dirty="0">
                        <a:solidFill>
                          <a:srgbClr val="002060"/>
                        </a:solidFill>
                        <a:latin typeface="Arial" panose="020B0604020202020204" pitchFamily="34" charset="0"/>
                        <a:cs typeface="Arial" panose="020B0604020202020204" pitchFamily="34" charset="0"/>
                      </a:endParaRPr>
                    </a:p>
                    <a:p>
                      <a:pPr algn="just"/>
                      <a:r>
                        <a:rPr lang="en-GB" sz="3500" b="1" noProof="0" dirty="0">
                          <a:solidFill>
                            <a:srgbClr val="002060"/>
                          </a:solidFill>
                          <a:latin typeface="Arial" panose="020B0604020202020204" pitchFamily="34" charset="0"/>
                          <a:cs typeface="Arial" panose="020B0604020202020204" pitchFamily="34" charset="0"/>
                        </a:rPr>
                        <a:t>Conclusion:</a:t>
                      </a:r>
                    </a:p>
                    <a:p>
                      <a:pPr marL="457200" indent="-457200" algn="just">
                        <a:buFont typeface="Wingdings" panose="05000000000000000000" pitchFamily="2" charset="2"/>
                        <a:buChar char="§"/>
                      </a:pPr>
                      <a:r>
                        <a:rPr lang="en-GB" sz="3500" noProof="0" dirty="0">
                          <a:solidFill>
                            <a:srgbClr val="002060"/>
                          </a:solidFill>
                          <a:latin typeface="Arial" panose="020B0604020202020204" pitchFamily="34" charset="0"/>
                          <a:cs typeface="Arial" panose="020B0604020202020204" pitchFamily="34" charset="0"/>
                        </a:rPr>
                        <a:t>Chat GPT searching is useful for project writing, not for patent application filling</a:t>
                      </a:r>
                    </a:p>
                    <a:p>
                      <a:pPr marL="457200" indent="-457200" algn="just">
                        <a:buFont typeface="Wingdings" panose="05000000000000000000" pitchFamily="2" charset="2"/>
                        <a:buChar char="§"/>
                      </a:pPr>
                      <a:r>
                        <a:rPr lang="en-GB" sz="3500" noProof="0" dirty="0">
                          <a:solidFill>
                            <a:srgbClr val="002060"/>
                          </a:solidFill>
                          <a:latin typeface="Arial" panose="020B0604020202020204" pitchFamily="34" charset="0"/>
                          <a:cs typeface="Arial" panose="020B0604020202020204" pitchFamily="34" charset="0"/>
                        </a:rPr>
                        <a:t>patent search requires combination of Boolean search, semantic search and classification search across multiple platforms and databases</a:t>
                      </a:r>
                    </a:p>
                    <a:p>
                      <a:pPr marL="457200" indent="-457200" algn="just">
                        <a:buFont typeface="Wingdings" panose="05000000000000000000" pitchFamily="2" charset="2"/>
                        <a:buChar char="§"/>
                      </a:pPr>
                      <a:r>
                        <a:rPr lang="en-GB" sz="3500" noProof="0" dirty="0">
                          <a:solidFill>
                            <a:srgbClr val="002060"/>
                          </a:solidFill>
                          <a:latin typeface="Arial" panose="020B0604020202020204" pitchFamily="34" charset="0"/>
                          <a:cs typeface="Arial" panose="020B0604020202020204" pitchFamily="34" charset="0"/>
                        </a:rPr>
                        <a:t>patent search requires cooperation of researcher and patent searching expert</a:t>
                      </a:r>
                    </a:p>
                    <a:p>
                      <a:pPr marL="457200" indent="-457200" algn="just">
                        <a:buFont typeface="Wingdings" panose="05000000000000000000" pitchFamily="2" charset="2"/>
                        <a:buChar char="§"/>
                      </a:pPr>
                      <a:r>
                        <a:rPr lang="en-GB" sz="3500" noProof="0" dirty="0">
                          <a:solidFill>
                            <a:srgbClr val="002060"/>
                          </a:solidFill>
                          <a:latin typeface="Arial" panose="020B0604020202020204" pitchFamily="34" charset="0"/>
                          <a:cs typeface="Arial" panose="020B0604020202020204" pitchFamily="34" charset="0"/>
                        </a:rPr>
                        <a:t>for IP commercialization, the combination of market research and patent search results is important</a:t>
                      </a:r>
                    </a:p>
                    <a:p>
                      <a:pPr algn="just"/>
                      <a:endParaRPr lang="en-GB" sz="3500" noProof="0" dirty="0">
                        <a:solidFill>
                          <a:srgbClr val="002060"/>
                        </a:solidFill>
                        <a:latin typeface="Arial" panose="020B0604020202020204" pitchFamily="34" charset="0"/>
                        <a:cs typeface="Arial" panose="020B0604020202020204" pitchFamily="34" charset="0"/>
                      </a:endParaRPr>
                    </a:p>
                    <a:p>
                      <a:pPr algn="just"/>
                      <a:r>
                        <a:rPr lang="en-GB" sz="3500" noProof="0" dirty="0">
                          <a:solidFill>
                            <a:srgbClr val="002060"/>
                          </a:solidFill>
                          <a:latin typeface="Arial" panose="020B0604020202020204" pitchFamily="34" charset="0"/>
                          <a:cs typeface="Arial" panose="020B0604020202020204" pitchFamily="34" charset="0"/>
                        </a:rPr>
                        <a:t>The use of AI for search activities may impact on the researcher's weaker knowledge of working with scientific literature, where he will study only those documents and publications that AI has purposefully selected without a critical assessment of their relevance and quality, or informative value.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Obrázok 7" descr="Obrázok, na ktorom je text, snímka obrazovky, diagram, kruh&#10;&#10;Automaticky generovaný popis">
            <a:extLst>
              <a:ext uri="{FF2B5EF4-FFF2-40B4-BE49-F238E27FC236}">
                <a16:creationId xmlns:a16="http://schemas.microsoft.com/office/drawing/2014/main" id="{30F74FC0-CEA9-FFA3-DD96-921BAF74CD5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774150" y="15132086"/>
            <a:ext cx="9189674" cy="4824045"/>
          </a:xfrm>
          <a:prstGeom prst="rect">
            <a:avLst/>
          </a:prstGeom>
          <a:noFill/>
        </p:spPr>
      </p:pic>
      <p:pic>
        <p:nvPicPr>
          <p:cNvPr id="12" name="Obrázok 11" descr="Obrázok, na ktorom je text, snímka obrazovky, písmo, číslo">
            <a:extLst>
              <a:ext uri="{FF2B5EF4-FFF2-40B4-BE49-F238E27FC236}">
                <a16:creationId xmlns:a16="http://schemas.microsoft.com/office/drawing/2014/main" id="{EFA48BAD-5412-ABDD-C40E-B95F8F65BE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949867" y="22949677"/>
            <a:ext cx="16013957" cy="6940775"/>
          </a:xfrm>
          <a:prstGeom prst="rect">
            <a:avLst/>
          </a:prstGeom>
        </p:spPr>
      </p:pic>
      <p:pic>
        <p:nvPicPr>
          <p:cNvPr id="34" name="Obrázok 33" descr="Obrázok, na ktorom je text, písmo, diagram, snímka obrazovky">
            <a:extLst>
              <a:ext uri="{FF2B5EF4-FFF2-40B4-BE49-F238E27FC236}">
                <a16:creationId xmlns:a16="http://schemas.microsoft.com/office/drawing/2014/main" id="{106F6D28-ACED-A36E-0E64-66093EDADF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06634" y="22949677"/>
            <a:ext cx="13325398" cy="6940775"/>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26296</TotalTime>
  <Words>793</Words>
  <Application>Microsoft Office PowerPoint</Application>
  <PresentationFormat>Vlastná</PresentationFormat>
  <Paragraphs>56</Paragraphs>
  <Slides>1</Slides>
  <Notes>0</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vt:i4>
      </vt:variant>
    </vt:vector>
  </HeadingPairs>
  <TitlesOfParts>
    <vt:vector size="6" baseType="lpstr">
      <vt:lpstr>Aptos</vt:lpstr>
      <vt:lpstr>Aptos Display</vt:lpstr>
      <vt:lpstr>Arial</vt:lpstr>
      <vt:lpstr>Wingdings</vt:lpstr>
      <vt:lpstr>Motív Office</vt:lpstr>
      <vt:lpstr>Patent Searches in the University Environment – New Challenges Related to 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Mária Tomková</cp:lastModifiedBy>
  <cp:revision>30</cp:revision>
  <cp:lastPrinted>2025-04-09T07:22:24Z</cp:lastPrinted>
  <dcterms:created xsi:type="dcterms:W3CDTF">2024-08-16T05:44:32Z</dcterms:created>
  <dcterms:modified xsi:type="dcterms:W3CDTF">2025-04-10T08:13:09Z</dcterms:modified>
</cp:coreProperties>
</file>