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567" y="9"/>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UA"/>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50D385-7AB5-4210-A80D-37B8C8265B6A}" type="datetimeFigureOut">
              <a:rPr lang="ru-UA" smtClean="0"/>
              <a:t>04/18/2025</a:t>
            </a:fld>
            <a:endParaRPr lang="ru-UA"/>
          </a:p>
        </p:txBody>
      </p:sp>
      <p:sp>
        <p:nvSpPr>
          <p:cNvPr id="4" name="Образ слайда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ru-UA"/>
          </a:p>
        </p:txBody>
      </p:sp>
      <p:sp>
        <p:nvSpPr>
          <p:cNvPr id="5" name="Заметки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6" name="Нижний колонтитул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ru-UA"/>
          </a:p>
        </p:txBody>
      </p:sp>
      <p:sp>
        <p:nvSpPr>
          <p:cNvPr id="7" name="Номер слайда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41B896D-629C-4199-97B1-A223EBCC8F34}" type="slidenum">
              <a:rPr lang="ru-UA" smtClean="0"/>
              <a:t>‹№›</a:t>
            </a:fld>
            <a:endParaRPr lang="ru-UA"/>
          </a:p>
        </p:txBody>
      </p:sp>
    </p:spTree>
    <p:extLst>
      <p:ext uri="{BB962C8B-B14F-4D97-AF65-F5344CB8AC3E}">
        <p14:creationId xmlns:p14="http://schemas.microsoft.com/office/powerpoint/2010/main" val="137739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C41B896D-629C-4199-97B1-A223EBCC8F34}" type="slidenum">
              <a:rPr lang="ru-UA" smtClean="0"/>
              <a:t>1</a:t>
            </a:fld>
            <a:endParaRPr lang="ru-UA"/>
          </a:p>
        </p:txBody>
      </p:sp>
    </p:spTree>
    <p:extLst>
      <p:ext uri="{BB962C8B-B14F-4D97-AF65-F5344CB8AC3E}">
        <p14:creationId xmlns:p14="http://schemas.microsoft.com/office/powerpoint/2010/main" val="388822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18. 4. 2025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18. 4. 2025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18. 4. 2025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18. 4. 2025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Systematization of Information and Hardware Support for Vehicle Operation Monitoring Systems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0" y="4600706"/>
            <a:ext cx="29734094"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Vasyl Mateichyk</a:t>
            </a:r>
            <a:r>
              <a:rPr lang="uk-UA" sz="4500" baseline="30000" dirty="0">
                <a:solidFill>
                  <a:srgbClr val="002060"/>
                </a:solidFill>
                <a:latin typeface="Arial" panose="020B0604020202020204" pitchFamily="34" charset="0"/>
                <a:cs typeface="Arial" panose="020B0604020202020204" pitchFamily="34" charset="0"/>
              </a:rPr>
              <a:t>1,4</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Igor Gritsuk</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Miroslaw Smieszek</a:t>
            </a:r>
            <a:r>
              <a:rPr lang="uk-UA"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Andrii Holovan</a:t>
            </a:r>
            <a:r>
              <a:rPr lang="uk-UA" sz="4500" baseline="30000" dirty="0">
                <a:solidFill>
                  <a:srgbClr val="002060"/>
                </a:solidFill>
                <a:latin typeface="Arial" panose="020B0604020202020204" pitchFamily="34" charset="0"/>
                <a:cs typeface="Arial" panose="020B0604020202020204" pitchFamily="34" charset="0"/>
              </a:rPr>
              <a:t>3</a:t>
            </a:r>
            <a:r>
              <a:rPr lang="uk-UA" sz="45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Olena Volska</a:t>
            </a:r>
            <a:r>
              <a:rPr lang="uk-UA" sz="4500" baseline="30000" dirty="0">
                <a:solidFill>
                  <a:srgbClr val="002060"/>
                </a:solidFill>
                <a:latin typeface="Arial" panose="020B0604020202020204" pitchFamily="34" charset="0"/>
                <a:cs typeface="Arial" panose="020B0604020202020204" pitchFamily="34" charset="0"/>
              </a:rPr>
              <a:t>2</a:t>
            </a:r>
            <a:r>
              <a:rPr lang="uk-UA" sz="45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Andrii Navrotskyi</a:t>
            </a:r>
            <a:r>
              <a:rPr lang="uk-UA" sz="4500" baseline="30000" dirty="0">
                <a:solidFill>
                  <a:srgbClr val="002060"/>
                </a:solidFill>
                <a:latin typeface="Arial" panose="020B0604020202020204" pitchFamily="34" charset="0"/>
                <a:cs typeface="Arial" panose="020B0604020202020204" pitchFamily="34" charset="0"/>
              </a:rPr>
              <a:t>4</a:t>
            </a:r>
            <a:r>
              <a:rPr lang="uk-UA" sz="4500" dirty="0">
                <a:solidFill>
                  <a:srgbClr val="002060"/>
                </a:solidFill>
                <a:latin typeface="Arial" panose="020B0604020202020204" pitchFamily="34" charset="0"/>
                <a:cs typeface="Arial" panose="020B0604020202020204" pitchFamily="34" charset="0"/>
              </a:rPr>
              <a:t> </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Rzeszow University of Technology, </a:t>
            </a:r>
            <a:r>
              <a:rPr lang="en-US" sz="3600" i="1" dirty="0" err="1">
                <a:solidFill>
                  <a:srgbClr val="002060"/>
                </a:solidFill>
                <a:latin typeface="Arial" panose="020B0604020202020204" pitchFamily="34" charset="0"/>
                <a:cs typeface="Arial" panose="020B0604020202020204" pitchFamily="34" charset="0"/>
              </a:rPr>
              <a:t>Rzeszów</a:t>
            </a:r>
            <a:r>
              <a:rPr lang="en-US" sz="3600" i="1" dirty="0">
                <a:solidFill>
                  <a:srgbClr val="002060"/>
                </a:solidFill>
                <a:latin typeface="Arial" panose="020B0604020202020204" pitchFamily="34" charset="0"/>
                <a:cs typeface="Arial" panose="020B0604020202020204" pitchFamily="34" charset="0"/>
              </a:rPr>
              <a:t>, 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Kherson State Maritime Academy, Kherson, Ukraine </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Odesa National Maritime University, Odesa, Ukraine</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National Transport University, Kyiv, Ukraine</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91055823"/>
              </p:ext>
            </p:extLst>
          </p:nvPr>
        </p:nvGraphicFramePr>
        <p:xfrm>
          <a:off x="1347570" y="7769152"/>
          <a:ext cx="29764038" cy="774927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637707">
                <a:tc gridSpan="3">
                  <a:txBody>
                    <a:bodyPr/>
                    <a:lstStyle/>
                    <a:p>
                      <a:pPr algn="ctr"/>
                      <a:r>
                        <a:rPr lang="sk-SK" sz="4500" cap="small" baseline="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6972031">
                <a:tc>
                  <a:txBody>
                    <a:bodyPr/>
                    <a:lstStyle/>
                    <a:p>
                      <a:r>
                        <a:rPr lang="en-US" sz="3500" dirty="0">
                          <a:solidFill>
                            <a:srgbClr val="002060"/>
                          </a:solidFill>
                          <a:latin typeface="Arial" panose="020B0604020202020204" pitchFamily="34" charset="0"/>
                          <a:cs typeface="Arial" panose="020B0604020202020204" pitchFamily="34" charset="0"/>
                        </a:rPr>
                        <a:t>For efficient operation of a vehicle in external environment conditions, it is necessary to systematically obtain information about the technical condition of its units and assemblies. </a:t>
                      </a:r>
                      <a:endParaRPr lang="ru-RU" sz="3500" dirty="0">
                        <a:solidFill>
                          <a:srgbClr val="002060"/>
                        </a:solidFill>
                        <a:latin typeface="Arial" panose="020B0604020202020204" pitchFamily="34" charset="0"/>
                        <a:cs typeface="Arial" panose="020B0604020202020204" pitchFamily="34" charset="0"/>
                      </a:endParaRPr>
                    </a:p>
                    <a:p>
                      <a:r>
                        <a:rPr lang="en-US" sz="3500" dirty="0">
                          <a:solidFill>
                            <a:srgbClr val="002060"/>
                          </a:solidFill>
                          <a:latin typeface="Arial" panose="020B0604020202020204" pitchFamily="34" charset="0"/>
                          <a:cs typeface="Arial" panose="020B0604020202020204" pitchFamily="34" charset="0"/>
                        </a:rPr>
                        <a:t>Designing a modern vehicle involves the widespread use of electronic (computer, information) systems that manage various operational processes, provide informatization of technical and technological processes, optimize and plan their work, create conditions for tracking the technical parameters of the vehicle in the infrastructure environment.</a:t>
                      </a:r>
                      <a:endParaRPr lang="sk-SK" sz="3500"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Transport control (monitoring) is an effective solution to the problem of tracking the location and movement on the ground, the technical condition of the vehicle. </a:t>
                      </a:r>
                      <a:endParaRPr lang="ru-RU"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Remote monitoring systems allow you to determine the exact coordinates of the location of the vehicle, its speed, fuel consumption; systematize the collection of statistical data to optimize the development of rational route configurations; promote safety; monitor compliance with the vehicle schedule.</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For effective remote monitoring, it is necessary to analyze the basic requirements and characteristics of the technical means used to track the technical condition of vehicles during operation. All currently available technological solutions designed for monitoring and managing vehicles have a common goal - to effectively provide accurate data about the vehicle and its location, ensuring their further use in accordance with the business requirements of consumers.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051924786"/>
              </p:ext>
            </p:extLst>
          </p:nvPr>
        </p:nvGraphicFramePr>
        <p:xfrm>
          <a:off x="1377518" y="15225583"/>
          <a:ext cx="29764038" cy="875981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b="0" i="0" kern="1200" dirty="0">
                          <a:solidFill>
                            <a:schemeClr val="tx2"/>
                          </a:solidFill>
                          <a:effectLst/>
                          <a:latin typeface="Arial" panose="020B0604020202020204" pitchFamily="34" charset="0"/>
                          <a:ea typeface="+mn-ea"/>
                          <a:cs typeface="Arial" panose="020B0604020202020204" pitchFamily="34" charset="0"/>
                        </a:rPr>
                        <a:t>The purpose of the study is to systematize the schemes for implementing information and hardware support for vehicle operation monitoring systems using a morphological matrix. </a:t>
                      </a: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b="0" i="0" kern="1200" dirty="0">
                          <a:solidFill>
                            <a:schemeClr val="tx2"/>
                          </a:solidFill>
                          <a:effectLst/>
                          <a:latin typeface="Arial" panose="020B0604020202020204" pitchFamily="34" charset="0"/>
                          <a:ea typeface="+mn-ea"/>
                          <a:cs typeface="Arial" panose="020B0604020202020204" pitchFamily="34" charset="0"/>
                        </a:rPr>
                        <a:t>The method includes a system of information interaction between monitoring components: the vehicle and the operator, the operating conditions of the vehicle, as well as the transport and road infrastructure.</a:t>
                      </a:r>
                      <a:endParaRPr lang="ru-RU" sz="3500" b="0" i="0" kern="1200" dirty="0">
                        <a:solidFill>
                          <a:schemeClr val="tx2"/>
                        </a:solidFill>
                        <a:effectLst/>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b="0" i="0" kern="1200" dirty="0">
                          <a:solidFill>
                            <a:schemeClr val="tx2"/>
                          </a:solidFill>
                          <a:effectLst/>
                          <a:latin typeface="Arial" panose="020B0604020202020204" pitchFamily="34" charset="0"/>
                          <a:ea typeface="+mn-ea"/>
                          <a:cs typeface="Arial" panose="020B0604020202020204" pitchFamily="34" charset="0"/>
                        </a:rPr>
                        <a:t>The method for carrying out the systematization of schemes is the method of morphological analysis, which is also called the method of the morphological box. The method of morphological analysis integrates both the classification and generalization approaches. It involves decomposing the problem into its fundamental components and identifying the most promising element in this structure for developing an optimal solution to the entire problem.</a:t>
                      </a:r>
                    </a:p>
                    <a:p>
                      <a:pPr marL="0" marR="0" lvl="0" indent="0" algn="l" defTabSz="3239902" rtl="0" eaLnBrk="1" fontAlgn="auto" latinLnBrk="0" hangingPunct="1">
                        <a:lnSpc>
                          <a:spcPct val="100000"/>
                        </a:lnSpc>
                        <a:spcBef>
                          <a:spcPts val="0"/>
                        </a:spcBef>
                        <a:spcAft>
                          <a:spcPts val="0"/>
                        </a:spcAft>
                        <a:buClrTx/>
                        <a:buSzTx/>
                        <a:buFontTx/>
                        <a:buNone/>
                        <a:tabLst/>
                        <a:defRPr/>
                      </a:pPr>
                      <a:endParaRPr lang="ru-RU" sz="3600" b="0" i="0" kern="1200" dirty="0">
                        <a:solidFill>
                          <a:schemeClr val="tx2"/>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ru-RU" sz="3600" b="0" i="0" kern="1200" dirty="0">
                        <a:solidFill>
                          <a:schemeClr val="tx2"/>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ru-RU" sz="3600" b="0" i="0" kern="1200" dirty="0">
                        <a:solidFill>
                          <a:schemeClr val="tx2"/>
                        </a:solidFill>
                        <a:effectLst/>
                        <a:latin typeface="+mn-lt"/>
                        <a:ea typeface="+mn-ea"/>
                        <a:cs typeface="+mn-cs"/>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dirty="0">
                        <a:solidFill>
                          <a:schemeClr val="tx2"/>
                        </a:solidFill>
                        <a:effectLst/>
                      </a:endParaRPr>
                    </a:p>
                    <a:p>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818300720"/>
              </p:ext>
            </p:extLst>
          </p:nvPr>
        </p:nvGraphicFramePr>
        <p:xfrm>
          <a:off x="1362543" y="20878800"/>
          <a:ext cx="29764038" cy="1615050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66230">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680627">
                <a:tc>
                  <a:txBody>
                    <a:bodyPr/>
                    <a:lstStyle/>
                    <a:p>
                      <a:r>
                        <a:rPr lang="en-US" sz="3500" dirty="0">
                          <a:solidFill>
                            <a:srgbClr val="002060"/>
                          </a:solidFill>
                          <a:latin typeface="Arial"/>
                          <a:cs typeface="Arial"/>
                        </a:rPr>
                        <a:t>An analysis of the structures and a synthesis of possible implementation </a:t>
                      </a:r>
                      <a:endParaRPr lang="ru-RU" sz="3500" dirty="0">
                        <a:solidFill>
                          <a:srgbClr val="002060"/>
                        </a:solidFill>
                        <a:latin typeface="Arial"/>
                        <a:cs typeface="Arial"/>
                      </a:endParaRPr>
                    </a:p>
                    <a:p>
                      <a:r>
                        <a:rPr lang="en-US" sz="3500" dirty="0">
                          <a:solidFill>
                            <a:srgbClr val="002060"/>
                          </a:solidFill>
                          <a:latin typeface="Arial"/>
                          <a:cs typeface="Arial"/>
                        </a:rPr>
                        <a:t>schemes for the information and hardware support of information </a:t>
                      </a:r>
                      <a:endParaRPr lang="ru-RU" sz="3500" dirty="0">
                        <a:solidFill>
                          <a:srgbClr val="002060"/>
                        </a:solidFill>
                        <a:latin typeface="Arial"/>
                        <a:cs typeface="Arial"/>
                      </a:endParaRPr>
                    </a:p>
                    <a:p>
                      <a:r>
                        <a:rPr lang="en-US" sz="3500" dirty="0">
                          <a:solidFill>
                            <a:srgbClr val="002060"/>
                          </a:solidFill>
                          <a:latin typeface="Arial"/>
                          <a:cs typeface="Arial"/>
                        </a:rPr>
                        <a:t>monitoring systems (IMS) of vehicles interacting with the infrastructure </a:t>
                      </a:r>
                      <a:endParaRPr lang="ru-RU" sz="3500" dirty="0">
                        <a:solidFill>
                          <a:srgbClr val="002060"/>
                        </a:solidFill>
                        <a:latin typeface="Arial"/>
                        <a:cs typeface="Arial"/>
                      </a:endParaRPr>
                    </a:p>
                    <a:p>
                      <a:r>
                        <a:rPr lang="en-US" sz="3500" dirty="0">
                          <a:solidFill>
                            <a:srgbClr val="002060"/>
                          </a:solidFill>
                          <a:latin typeface="Arial"/>
                          <a:cs typeface="Arial"/>
                        </a:rPr>
                        <a:t>environment (technical system “Vehicle – Infrastructure”) have been </a:t>
                      </a:r>
                      <a:endParaRPr lang="ru-RU" sz="3500" dirty="0">
                        <a:solidFill>
                          <a:srgbClr val="002060"/>
                        </a:solidFill>
                        <a:latin typeface="Arial"/>
                        <a:cs typeface="Arial"/>
                      </a:endParaRPr>
                    </a:p>
                    <a:p>
                      <a:r>
                        <a:rPr lang="en-US" sz="3500" dirty="0">
                          <a:solidFill>
                            <a:srgbClr val="002060"/>
                          </a:solidFill>
                          <a:latin typeface="Arial"/>
                          <a:cs typeface="Arial"/>
                        </a:rPr>
                        <a:t>carried out.</a:t>
                      </a:r>
                      <a:endParaRPr lang="ru-RU" sz="3500" dirty="0">
                        <a:solidFill>
                          <a:srgbClr val="002060"/>
                        </a:solidFill>
                        <a:latin typeface="Arial"/>
                        <a:cs typeface="Arial"/>
                      </a:endParaRPr>
                    </a:p>
                    <a:p>
                      <a:r>
                        <a:rPr lang="en-US" sz="3500" dirty="0">
                          <a:solidFill>
                            <a:srgbClr val="002060"/>
                          </a:solidFill>
                          <a:latin typeface="Arial"/>
                          <a:cs typeface="Arial"/>
                        </a:rPr>
                        <a:t>The study was conducted based on the types of hardware</a:t>
                      </a:r>
                      <a:endParaRPr lang="ru-RU" sz="3500" dirty="0">
                        <a:solidFill>
                          <a:srgbClr val="002060"/>
                        </a:solidFill>
                        <a:latin typeface="Arial"/>
                        <a:cs typeface="Arial"/>
                      </a:endParaRPr>
                    </a:p>
                    <a:p>
                      <a:r>
                        <a:rPr lang="en-US" sz="3500" dirty="0">
                          <a:solidFill>
                            <a:srgbClr val="002060"/>
                          </a:solidFill>
                          <a:latin typeface="Arial"/>
                          <a:cs typeface="Arial"/>
                        </a:rPr>
                        <a:t>used for collecting information about both the vehicle and the</a:t>
                      </a:r>
                      <a:endParaRPr lang="ru-RU" sz="3500" dirty="0">
                        <a:solidFill>
                          <a:srgbClr val="002060"/>
                        </a:solidFill>
                        <a:latin typeface="Arial"/>
                        <a:cs typeface="Arial"/>
                      </a:endParaRPr>
                    </a:p>
                    <a:p>
                      <a:r>
                        <a:rPr lang="en-US" sz="3500" dirty="0">
                          <a:solidFill>
                            <a:srgbClr val="002060"/>
                          </a:solidFill>
                          <a:latin typeface="Arial"/>
                          <a:cs typeface="Arial"/>
                        </a:rPr>
                        <a:t>infrastructure environment at various stages of performing their </a:t>
                      </a:r>
                      <a:endParaRPr lang="ru-RU" sz="3500" dirty="0">
                        <a:solidFill>
                          <a:srgbClr val="002060"/>
                        </a:solidFill>
                        <a:latin typeface="Arial"/>
                        <a:cs typeface="Arial"/>
                      </a:endParaRPr>
                    </a:p>
                    <a:p>
                      <a:r>
                        <a:rPr lang="en-US" sz="3500" dirty="0">
                          <a:solidFill>
                            <a:srgbClr val="002060"/>
                          </a:solidFill>
                          <a:latin typeface="Arial"/>
                          <a:cs typeface="Arial"/>
                        </a:rPr>
                        <a:t>functions under operational conditions.</a:t>
                      </a:r>
                      <a:endParaRPr lang="ru-RU" sz="3500" dirty="0">
                        <a:solidFill>
                          <a:srgbClr val="002060"/>
                        </a:solidFill>
                        <a:latin typeface="Arial"/>
                        <a:cs typeface="Arial"/>
                      </a:endParaRPr>
                    </a:p>
                    <a:p>
                      <a:r>
                        <a:rPr lang="en-US" sz="3500" dirty="0">
                          <a:solidFill>
                            <a:srgbClr val="002060"/>
                          </a:solidFill>
                          <a:latin typeface="Arial"/>
                          <a:cs typeface="Arial"/>
                        </a:rPr>
                        <a:t>The technical system “Vehicle – Infrastructure” under study </a:t>
                      </a:r>
                      <a:endParaRPr lang="ru-RU" sz="3500" dirty="0">
                        <a:solidFill>
                          <a:srgbClr val="002060"/>
                        </a:solidFill>
                        <a:latin typeface="Arial"/>
                        <a:cs typeface="Arial"/>
                      </a:endParaRPr>
                    </a:p>
                    <a:p>
                      <a:r>
                        <a:rPr lang="en-US" sz="3500" dirty="0">
                          <a:solidFill>
                            <a:srgbClr val="002060"/>
                          </a:solidFill>
                          <a:latin typeface="Arial"/>
                          <a:cs typeface="Arial"/>
                        </a:rPr>
                        <a:t>was functionally divided into five elements, each representing</a:t>
                      </a:r>
                      <a:endParaRPr lang="ru-RU" sz="3500" dirty="0">
                        <a:solidFill>
                          <a:srgbClr val="002060"/>
                        </a:solidFill>
                        <a:latin typeface="Arial"/>
                        <a:cs typeface="Arial"/>
                      </a:endParaRPr>
                    </a:p>
                    <a:p>
                      <a:r>
                        <a:rPr lang="en-US" sz="3500" dirty="0">
                          <a:solidFill>
                            <a:srgbClr val="002060"/>
                          </a:solidFill>
                          <a:latin typeface="Arial"/>
                          <a:cs typeface="Arial"/>
                        </a:rPr>
                        <a:t>a set of specialized hardware components.</a:t>
                      </a:r>
                      <a:endParaRPr lang="ru-RU" sz="3500" dirty="0">
                        <a:solidFill>
                          <a:srgbClr val="002060"/>
                        </a:solidFill>
                        <a:latin typeface="Arial"/>
                        <a:cs typeface="Arial"/>
                      </a:endParaRPr>
                    </a:p>
                    <a:p>
                      <a:r>
                        <a:rPr lang="en-US" sz="3500" dirty="0">
                          <a:solidFill>
                            <a:srgbClr val="002060"/>
                          </a:solidFill>
                          <a:latin typeface="Arial"/>
                          <a:cs typeface="Arial"/>
                        </a:rPr>
                        <a:t>The resulting schematic structure of the hardware </a:t>
                      </a:r>
                      <a:endParaRPr lang="ru-RU" sz="3500" dirty="0">
                        <a:solidFill>
                          <a:srgbClr val="002060"/>
                        </a:solidFill>
                        <a:latin typeface="Arial"/>
                        <a:cs typeface="Arial"/>
                      </a:endParaRPr>
                    </a:p>
                    <a:p>
                      <a:r>
                        <a:rPr lang="en-US" sz="3500" dirty="0">
                          <a:solidFill>
                            <a:srgbClr val="002060"/>
                          </a:solidFill>
                          <a:latin typeface="Arial"/>
                          <a:cs typeface="Arial"/>
                        </a:rPr>
                        <a:t>support for the IMS of vehicle operation, with options </a:t>
                      </a:r>
                      <a:endParaRPr lang="ru-RU" sz="3500" dirty="0">
                        <a:solidFill>
                          <a:srgbClr val="002060"/>
                        </a:solidFill>
                        <a:latin typeface="Arial"/>
                        <a:cs typeface="Arial"/>
                      </a:endParaRPr>
                    </a:p>
                    <a:p>
                      <a:r>
                        <a:rPr lang="en-US" sz="3500" dirty="0">
                          <a:solidFill>
                            <a:srgbClr val="002060"/>
                          </a:solidFill>
                          <a:latin typeface="Arial"/>
                          <a:cs typeface="Arial"/>
                        </a:rPr>
                        <a:t>for component configuration, can be considered an effective </a:t>
                      </a:r>
                      <a:endParaRPr lang="ru-RU" sz="3500" dirty="0">
                        <a:solidFill>
                          <a:srgbClr val="002060"/>
                        </a:solidFill>
                        <a:latin typeface="Arial"/>
                        <a:cs typeface="Arial"/>
                      </a:endParaRPr>
                    </a:p>
                    <a:p>
                      <a:r>
                        <a:rPr lang="en-US" sz="3500" dirty="0">
                          <a:solidFill>
                            <a:srgbClr val="002060"/>
                          </a:solidFill>
                          <a:latin typeface="Arial"/>
                          <a:cs typeface="Arial"/>
                        </a:rPr>
                        <a:t>method for monitoring vehicles under operational conditions, </a:t>
                      </a:r>
                      <a:endParaRPr lang="ru-RU" sz="3500" dirty="0">
                        <a:solidFill>
                          <a:srgbClr val="002060"/>
                        </a:solidFill>
                        <a:latin typeface="Arial"/>
                        <a:cs typeface="Arial"/>
                      </a:endParaRPr>
                    </a:p>
                    <a:p>
                      <a:r>
                        <a:rPr lang="en-US" sz="3500" dirty="0">
                          <a:solidFill>
                            <a:srgbClr val="002060"/>
                          </a:solidFill>
                          <a:latin typeface="Arial"/>
                          <a:cs typeface="Arial"/>
                        </a:rPr>
                        <a:t>which today form the basis of the current fleet of passenger</a:t>
                      </a:r>
                      <a:endParaRPr lang="ru-RU" sz="3500" dirty="0">
                        <a:solidFill>
                          <a:srgbClr val="002060"/>
                        </a:solidFill>
                        <a:latin typeface="Arial"/>
                        <a:cs typeface="Arial"/>
                      </a:endParaRPr>
                    </a:p>
                    <a:p>
                      <a:r>
                        <a:rPr lang="en-US" sz="3500" dirty="0">
                          <a:solidFill>
                            <a:srgbClr val="002060"/>
                          </a:solidFill>
                          <a:latin typeface="Arial"/>
                          <a:cs typeface="Arial"/>
                        </a:rPr>
                        <a:t>and freight vehicles.</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68062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112708546"/>
              </p:ext>
            </p:extLst>
          </p:nvPr>
        </p:nvGraphicFramePr>
        <p:xfrm>
          <a:off x="1377518" y="32091884"/>
          <a:ext cx="29734089" cy="6202680"/>
        </p:xfrm>
        <a:graphic>
          <a:graphicData uri="http://schemas.openxmlformats.org/drawingml/2006/table">
            <a:tbl>
              <a:tblPr firstRow="1" bandRow="1">
                <a:tableStyleId>{5C22544A-7EE6-4342-B048-85BDC9FD1C3A}</a:tableStyleId>
              </a:tblPr>
              <a:tblGrid>
                <a:gridCol w="29734089">
                  <a:extLst>
                    <a:ext uri="{9D8B030D-6E8A-4147-A177-3AD203B41FA5}">
                      <a16:colId xmlns:a16="http://schemas.microsoft.com/office/drawing/2014/main" val="3004831674"/>
                    </a:ext>
                  </a:extLst>
                </a:gridCol>
              </a:tblGrid>
              <a:tr h="694116">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487484">
                <a:tc>
                  <a:txBody>
                    <a:bodyPr/>
                    <a:lstStyle/>
                    <a:p>
                      <a:r>
                        <a:rPr lang="en-US" sz="3500" b="1" dirty="0">
                          <a:solidFill>
                            <a:srgbClr val="002060"/>
                          </a:solidFill>
                          <a:latin typeface="Arial" panose="020B0604020202020204" pitchFamily="34" charset="0"/>
                          <a:cs typeface="Arial" panose="020B0604020202020204" pitchFamily="34" charset="0"/>
                        </a:rPr>
                        <a:t>Summary of findings and research:</a:t>
                      </a:r>
                      <a:endParaRPr lang="ru-RU" sz="3500" b="1" dirty="0">
                        <a:solidFill>
                          <a:srgbClr val="002060"/>
                        </a:solidFill>
                        <a:latin typeface="Arial" panose="020B0604020202020204" pitchFamily="34" charset="0"/>
                        <a:cs typeface="Arial" panose="020B0604020202020204" pitchFamily="34" charset="0"/>
                      </a:endParaRPr>
                    </a:p>
                    <a:p>
                      <a:pPr marL="514350" indent="-514350">
                        <a:buAutoNum type="arabicPeriod"/>
                      </a:pPr>
                      <a:r>
                        <a:rPr lang="en-US" sz="3500" dirty="0">
                          <a:solidFill>
                            <a:srgbClr val="002060"/>
                          </a:solidFill>
                          <a:latin typeface="Arial" panose="020B0604020202020204" pitchFamily="34" charset="0"/>
                          <a:cs typeface="Arial" panose="020B0604020202020204" pitchFamily="34" charset="0"/>
                        </a:rPr>
                        <a:t>The issues of systematization of monitoring schemes by implementing information and technical support for the IMS of vehicle operation using a morphological matrix have been resolved.</a:t>
                      </a:r>
                      <a:endParaRPr lang="ru-RU" sz="3500" dirty="0">
                        <a:solidFill>
                          <a:srgbClr val="002060"/>
                        </a:solidFill>
                        <a:latin typeface="Arial" panose="020B0604020202020204" pitchFamily="34" charset="0"/>
                        <a:cs typeface="Arial" panose="020B0604020202020204" pitchFamily="34" charset="0"/>
                      </a:endParaRPr>
                    </a:p>
                    <a:p>
                      <a:pPr marL="514350" indent="-514350">
                        <a:buAutoNum type="arabicPeriod"/>
                      </a:pPr>
                      <a:r>
                        <a:rPr lang="en-US" sz="3500" dirty="0">
                          <a:solidFill>
                            <a:srgbClr val="002060"/>
                          </a:solidFill>
                          <a:latin typeface="Arial" panose="020B0604020202020204" pitchFamily="34" charset="0"/>
                          <a:cs typeface="Arial" panose="020B0604020202020204" pitchFamily="34" charset="0"/>
                        </a:rPr>
                        <a:t>A schematic representation of the structure of the hardware of the IMS of vehicle operation has been developed, including various options for the arrangement of components, which can be considered as an effective way to ensure control under operating conditions.</a:t>
                      </a:r>
                      <a:endParaRPr lang="ru-RU" sz="3500" dirty="0">
                        <a:solidFill>
                          <a:srgbClr val="002060"/>
                        </a:solidFill>
                        <a:latin typeface="Arial" panose="020B0604020202020204" pitchFamily="34" charset="0"/>
                        <a:cs typeface="Arial" panose="020B0604020202020204" pitchFamily="34" charset="0"/>
                      </a:endParaRPr>
                    </a:p>
                    <a:p>
                      <a:pPr marL="0" indent="0">
                        <a:buNone/>
                      </a:pPr>
                      <a:r>
                        <a:rPr lang="en-US" sz="3500" b="1" dirty="0">
                          <a:solidFill>
                            <a:srgbClr val="002060"/>
                          </a:solidFill>
                          <a:latin typeface="Arial" panose="020B0604020202020204" pitchFamily="34" charset="0"/>
                          <a:cs typeface="Arial" panose="020B0604020202020204" pitchFamily="34" charset="0"/>
                        </a:rPr>
                        <a:t>Influence and future research:</a:t>
                      </a:r>
                      <a:endParaRPr lang="ru-RU" sz="3500" b="1" dirty="0">
                        <a:solidFill>
                          <a:srgbClr val="002060"/>
                        </a:solidFill>
                        <a:latin typeface="Arial" panose="020B0604020202020204" pitchFamily="34" charset="0"/>
                        <a:cs typeface="Arial" panose="020B0604020202020204" pitchFamily="34" charset="0"/>
                      </a:endParaRPr>
                    </a:p>
                    <a:p>
                      <a:pPr marL="514350" indent="-514350">
                        <a:buAutoNum type="arabicPeriod"/>
                      </a:pPr>
                      <a:r>
                        <a:rPr lang="en-US" sz="3500" dirty="0">
                          <a:solidFill>
                            <a:srgbClr val="002060"/>
                          </a:solidFill>
                          <a:latin typeface="Arial" panose="020B0604020202020204" pitchFamily="34" charset="0"/>
                          <a:cs typeface="Arial" panose="020B0604020202020204" pitchFamily="34" charset="0"/>
                        </a:rPr>
                        <a:t>The development of the results of this study is the development of a methodology for structuring schemes for the implementation of information and hardware support for vehicle operation monitoring systems based on the use of a morphological matrix on different types of transport.</a:t>
                      </a:r>
                      <a:endParaRPr lang="ru-RU" sz="3500" dirty="0">
                        <a:solidFill>
                          <a:srgbClr val="002060"/>
                        </a:solidFill>
                        <a:latin typeface="Arial" panose="020B0604020202020204" pitchFamily="34" charset="0"/>
                        <a:cs typeface="Arial" panose="020B0604020202020204" pitchFamily="34" charset="0"/>
                      </a:endParaRPr>
                    </a:p>
                    <a:p>
                      <a:pPr marL="514350" indent="-514350">
                        <a:buAutoNum type="arabicPeriod"/>
                      </a:pPr>
                      <a:r>
                        <a:rPr lang="en-US" sz="3500" dirty="0">
                          <a:solidFill>
                            <a:srgbClr val="002060"/>
                          </a:solidFill>
                          <a:latin typeface="Arial" panose="020B0604020202020204" pitchFamily="34" charset="0"/>
                          <a:cs typeface="Arial" panose="020B0604020202020204" pitchFamily="34" charset="0"/>
                        </a:rPr>
                        <a:t>It is advisable to use the obtained results to improve the efficiency of vehicle operation in an infrastructure environment and to ensure the rational formation of monitoring systems in transport.</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0014412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research was conducted within the collaborative framework of </a:t>
                      </a:r>
                      <a:r>
                        <a:rPr lang="uk-UA" sz="3500" kern="1200" noProof="1">
                          <a:solidFill>
                            <a:srgbClr val="002060"/>
                          </a:solidFill>
                          <a:latin typeface="Arial"/>
                          <a:ea typeface="+mn-ea"/>
                          <a:cs typeface="Arial"/>
                        </a:rPr>
                        <a:t> </a:t>
                      </a:r>
                      <a:r>
                        <a:rPr lang="en-US" sz="3500" kern="1200" noProof="1">
                          <a:solidFill>
                            <a:srgbClr val="002060"/>
                          </a:solidFill>
                          <a:latin typeface="Arial"/>
                          <a:ea typeface="+mn-ea"/>
                          <a:cs typeface="Arial"/>
                        </a:rPr>
                        <a:t>Rzeszow University of Technology (Poland), Kherson State Maritime Academy (Ukraine), </a:t>
                      </a:r>
                      <a:r>
                        <a:rPr lang="fr-FR" sz="3500" kern="1200" noProof="1">
                          <a:solidFill>
                            <a:srgbClr val="002060"/>
                          </a:solidFill>
                          <a:latin typeface="Arial"/>
                          <a:ea typeface="+mn-ea"/>
                          <a:cs typeface="Arial"/>
                        </a:rPr>
                        <a:t>Odesa National Maritime University (Ukraine)</a:t>
                      </a:r>
                      <a:r>
                        <a:rPr lang="uk-UA" sz="3500" kern="1200" noProof="1">
                          <a:solidFill>
                            <a:srgbClr val="002060"/>
                          </a:solidFill>
                          <a:latin typeface="Arial"/>
                          <a:ea typeface="+mn-ea"/>
                          <a:cs typeface="Arial"/>
                        </a:rPr>
                        <a:t> </a:t>
                      </a:r>
                      <a:r>
                        <a:rPr lang="en-US" sz="3500" kern="1200" noProof="1">
                          <a:solidFill>
                            <a:srgbClr val="002060"/>
                          </a:solidFill>
                          <a:latin typeface="Arial"/>
                          <a:ea typeface="+mn-ea"/>
                          <a:cs typeface="Arial"/>
                        </a:rPr>
                        <a:t>and the National Transport University (Ukraine).</a:t>
                      </a:r>
                      <a:endParaRPr lang="uk-UA" sz="3500" kern="1200" noProof="1">
                        <a:solidFill>
                          <a:srgbClr val="002060"/>
                        </a:solidFill>
                        <a:latin typeface="Arial"/>
                        <a:ea typeface="+mn-ea"/>
                        <a:cs typeface="Arial"/>
                      </a:endParaRPr>
                    </a:p>
                    <a:p>
                      <a:pPr lvl="0">
                        <a:buNone/>
                      </a:pPr>
                      <a:r>
                        <a:rPr lang="en-US" sz="3500" kern="1200" noProof="1">
                          <a:solidFill>
                            <a:srgbClr val="002060"/>
                          </a:solidFill>
                          <a:latin typeface="Arial"/>
                          <a:ea typeface="+mn-ea"/>
                          <a:cs typeface="Arial"/>
                        </a:rPr>
                        <a:t>We would like to express our sincere gratitude to all the engineers, data analysts, and operational staff who contributed to the development of the method of systematization of information and hardware for vehicle operation monitoring systems.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22" name="Рисунок 21">
            <a:extLst>
              <a:ext uri="{FF2B5EF4-FFF2-40B4-BE49-F238E27FC236}">
                <a16:creationId xmlns:a16="http://schemas.microsoft.com/office/drawing/2014/main" id="{90361461-8867-42BB-89A3-1B60EA21796C}"/>
              </a:ext>
            </a:extLst>
          </p:cNvPr>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33919" t="15820" r="32172" b="38219"/>
          <a:stretch>
            <a:fillRect/>
          </a:stretch>
        </p:blipFill>
        <p:spPr bwMode="auto">
          <a:xfrm>
            <a:off x="16199644" y="22477650"/>
            <a:ext cx="14809481" cy="8466971"/>
          </a:xfrm>
          <a:prstGeom prst="rect">
            <a:avLst/>
          </a:prstGeom>
          <a:noFill/>
          <a:ln>
            <a:noFill/>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1982</TotalTime>
  <Words>836</Words>
  <Application>Microsoft Office PowerPoint</Application>
  <PresentationFormat>Довільний</PresentationFormat>
  <Paragraphs>51</Paragraphs>
  <Slides>1</Slides>
  <Notes>1</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vt:i4>
      </vt:variant>
    </vt:vector>
  </HeadingPairs>
  <TitlesOfParts>
    <vt:vector size="6" baseType="lpstr">
      <vt:lpstr>Aptos</vt:lpstr>
      <vt:lpstr>Aptos Display</vt:lpstr>
      <vt:lpstr>Arial</vt:lpstr>
      <vt:lpstr>Calibri</vt:lpstr>
      <vt:lpstr>Motív Office</vt:lpstr>
      <vt:lpstr>Systematization of Information and Hardware Support for Vehicle Operation Monitoring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V11326</cp:lastModifiedBy>
  <cp:revision>14</cp:revision>
  <dcterms:created xsi:type="dcterms:W3CDTF">2024-08-16T05:44:32Z</dcterms:created>
  <dcterms:modified xsi:type="dcterms:W3CDTF">2025-04-18T18:48:36Z</dcterms:modified>
</cp:coreProperties>
</file>