
<file path=[Content_Types].xml><?xml version="1.0" encoding="utf-8"?>
<Types xmlns="http://schemas.openxmlformats.org/package/2006/content-types">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1818" y="2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31. 3. 2025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31. 3. 2025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31. 3. 2025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31. 3. 2025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31. 3. 2025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31. 3. 2025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31. 3. 2025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tmp"/><Relationship Id="rId5" Type="http://schemas.openxmlformats.org/officeDocument/2006/relationships/image" Target="../media/image4.tmp"/><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1" y="2995875"/>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just"/>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Research on positive externalities from road freight transport, considering the time lag of the studied indicators</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en-US" sz="3500" b="1" noProof="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Scientific Conference on Sustainable, Modern and Safe Transport</a:t>
            </a:r>
            <a:endParaRPr lang="en-US" sz="3500" noProof="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1" y="5250293"/>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Martin Zuzaniak</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Vladimír Konečný</a:t>
            </a:r>
            <a:r>
              <a:rPr lang="sk-SK" sz="4500" baseline="30000" dirty="0">
                <a:solidFill>
                  <a:srgbClr val="002060"/>
                </a:solidFill>
                <a:latin typeface="Arial" panose="020B0604020202020204" pitchFamily="34" charset="0"/>
                <a:cs typeface="Arial" panose="020B0604020202020204" pitchFamily="34" charset="0"/>
              </a:rPr>
              <a:t>1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403395"/>
            <a:ext cx="29764040" cy="1175583"/>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rmAutofit fontScale="92500"/>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en-US" sz="3600" i="1" dirty="0">
                <a:solidFill>
                  <a:srgbClr val="002060"/>
                </a:solidFill>
                <a:latin typeface="Arial" panose="020B0604020202020204" pitchFamily="34" charset="0"/>
                <a:cs typeface="Arial" panose="020B0604020202020204" pitchFamily="34" charset="0"/>
              </a:rPr>
              <a:t>Department of Road and Urban Transport, Faculty of Operation and Economics of Transport and Communications, University of Žilina, </a:t>
            </a:r>
            <a:r>
              <a:rPr lang="en-US" sz="3600" i="1" dirty="0" err="1">
                <a:solidFill>
                  <a:srgbClr val="002060"/>
                </a:solidFill>
                <a:latin typeface="Arial" panose="020B0604020202020204" pitchFamily="34" charset="0"/>
                <a:cs typeface="Arial" panose="020B0604020202020204" pitchFamily="34" charset="0"/>
              </a:rPr>
              <a:t>Univerzitná</a:t>
            </a:r>
            <a:r>
              <a:rPr lang="en-US" sz="3600" i="1" dirty="0">
                <a:solidFill>
                  <a:srgbClr val="002060"/>
                </a:solidFill>
                <a:latin typeface="Arial" panose="020B0604020202020204" pitchFamily="34" charset="0"/>
                <a:cs typeface="Arial" panose="020B0604020202020204" pitchFamily="34" charset="0"/>
              </a:rPr>
              <a:t> 8215/1, 010 26, Slovakia</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1065159017"/>
              </p:ext>
            </p:extLst>
          </p:nvPr>
        </p:nvGraphicFramePr>
        <p:xfrm>
          <a:off x="1347570" y="7769152"/>
          <a:ext cx="29764038" cy="53915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en-US" sz="4500" cap="small" baseline="0" noProof="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just"/>
                      <a:r>
                        <a:rPr lang="en-US" sz="3500" dirty="0">
                          <a:solidFill>
                            <a:srgbClr val="002060"/>
                          </a:solidFill>
                          <a:latin typeface="Arial" panose="020B0604020202020204" pitchFamily="34" charset="0"/>
                          <a:cs typeface="Arial" panose="020B0604020202020204" pitchFamily="34" charset="0"/>
                        </a:rPr>
                        <a:t>Road transport is an important factor in achieving the economic and social development of a country and thus measuring the efficiency of transport operations can be important</a:t>
                      </a:r>
                      <a:r>
                        <a:rPr lang="sk-SK" sz="3500" dirty="0">
                          <a:solidFill>
                            <a:srgbClr val="002060"/>
                          </a:solidFill>
                          <a:latin typeface="Arial" panose="020B0604020202020204" pitchFamily="34" charset="0"/>
                          <a:cs typeface="Arial" panose="020B0604020202020204" pitchFamily="34" charset="0"/>
                        </a:rPr>
                        <a:t>.</a:t>
                      </a:r>
                      <a:r>
                        <a:rPr lang="en-US" sz="3500" dirty="0">
                          <a:solidFill>
                            <a:srgbClr val="002060"/>
                          </a:solidFill>
                          <a:latin typeface="Arial" panose="020B0604020202020204" pitchFamily="34" charset="0"/>
                          <a:cs typeface="Arial" panose="020B0604020202020204" pitchFamily="34" charset="0"/>
                        </a:rPr>
                        <a:t> Road freight transport shows a significant sensitivity and relationship to the economy and its fluctuations</a:t>
                      </a:r>
                      <a:r>
                        <a:rPr lang="sk-SK" sz="3500" dirty="0">
                          <a:solidFill>
                            <a:srgbClr val="002060"/>
                          </a:solidFill>
                          <a:latin typeface="Arial" panose="020B0604020202020204" pitchFamily="34" charset="0"/>
                          <a:cs typeface="Arial" panose="020B0604020202020204" pitchFamily="34" charset="0"/>
                        </a:rPr>
                        <a:t>.</a:t>
                      </a:r>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kern="1200" dirty="0">
                          <a:solidFill>
                            <a:srgbClr val="002060"/>
                          </a:solidFill>
                          <a:latin typeface="Arial" panose="020B0604020202020204" pitchFamily="34" charset="0"/>
                          <a:ea typeface="+mn-ea"/>
                          <a:cs typeface="Arial" panose="020B0604020202020204" pitchFamily="34" charset="0"/>
                        </a:rPr>
                        <a:t>Selected performance indicators of road freight transport and economy for the period 2011-2023 in the Slovak Republic, its individual regions and the European Union were examined.</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kern="1200" dirty="0">
                          <a:solidFill>
                            <a:srgbClr val="002060"/>
                          </a:solidFill>
                          <a:latin typeface="Arial" panose="020B0604020202020204" pitchFamily="34" charset="0"/>
                          <a:ea typeface="+mn-ea"/>
                          <a:cs typeface="Arial" panose="020B0604020202020204" pitchFamily="34" charset="0"/>
                        </a:rPr>
                        <a:t>The aim of the study is to analyze the positive externalities from road freight transport considering the time lag between transport and economic indicators</a:t>
                      </a:r>
                      <a:r>
                        <a:rPr lang="sk-SK" sz="3500" kern="1200" dirty="0">
                          <a:solidFill>
                            <a:srgbClr val="002060"/>
                          </a:solidFill>
                          <a:latin typeface="Arial" panose="020B0604020202020204" pitchFamily="34" charset="0"/>
                          <a:ea typeface="+mn-ea"/>
                          <a:cs typeface="Arial" panose="020B0604020202020204" pitchFamily="34" charset="0"/>
                        </a:rPr>
                        <a:t>. </a:t>
                      </a: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mc:AlternateContent xmlns:mc="http://schemas.openxmlformats.org/markup-compatibility/2006" xmlns:a14="http://schemas.microsoft.com/office/drawing/2010/main">
        <mc:Choice Requires="a14">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126943857"/>
                  </p:ext>
                </p:extLst>
              </p:nvPr>
            </p:nvGraphicFramePr>
            <p:xfrm>
              <a:off x="1317621" y="12662926"/>
              <a:ext cx="29764038" cy="5978829"/>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en-US" sz="4500" cap="small" baseline="0" noProof="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latin typeface="Arial"/>
                              <a:ea typeface="+mn-ea"/>
                              <a:cs typeface="Arial"/>
                            </a:rPr>
                            <a:t>Based on the analysis of scientific sources, the indicators were selected and divided into 2 main groups</a:t>
                          </a:r>
                          <a:r>
                            <a:rPr lang="sk-SK" sz="3500" kern="1200" dirty="0">
                              <a:solidFill>
                                <a:srgbClr val="002060"/>
                              </a:solidFill>
                              <a:latin typeface="Arial"/>
                              <a:ea typeface="+mn-ea"/>
                              <a:cs typeface="Arial"/>
                            </a:rPr>
                            <a:t>: </a:t>
                          </a:r>
                          <a:r>
                            <a:rPr lang="en-US" sz="3500" kern="1200" noProof="0" dirty="0">
                              <a:solidFill>
                                <a:srgbClr val="002060"/>
                              </a:solidFill>
                              <a:latin typeface="Arial"/>
                              <a:ea typeface="+mn-ea"/>
                              <a:cs typeface="Arial"/>
                            </a:rPr>
                            <a:t>performance and economic indicators. For the selected indicators, data for the period 2011-2023 were obtained for the SR, the regions of the SR and the EU. In addition to the conventional time series data, the possible shift of the impact by 1- and 2-years period</a:t>
                          </a:r>
                          <a:r>
                            <a:rPr lang="sk-SK" sz="3500" kern="1200" noProof="0" dirty="0">
                              <a:solidFill>
                                <a:srgbClr val="002060"/>
                              </a:solidFill>
                              <a:latin typeface="Arial"/>
                              <a:ea typeface="+mn-ea"/>
                              <a:cs typeface="Arial"/>
                            </a:rPr>
                            <a:t>, </a:t>
                          </a:r>
                          <a:r>
                            <a:rPr lang="en-US" sz="3500" kern="1200" noProof="0" dirty="0">
                              <a:solidFill>
                                <a:srgbClr val="002060"/>
                              </a:solidFill>
                              <a:latin typeface="Arial"/>
                              <a:ea typeface="+mn-ea"/>
                              <a:cs typeface="Arial"/>
                            </a:rPr>
                            <a:t>determined with respect to the chosen time period</a:t>
                          </a:r>
                          <a:r>
                            <a:rPr lang="sk-SK" sz="3500" kern="1200" noProof="0" dirty="0">
                              <a:solidFill>
                                <a:srgbClr val="002060"/>
                              </a:solidFill>
                              <a:latin typeface="Arial"/>
                              <a:ea typeface="+mn-ea"/>
                              <a:cs typeface="Arial"/>
                            </a:rPr>
                            <a:t>,</a:t>
                          </a:r>
                          <a:r>
                            <a:rPr lang="en-US" sz="3500" kern="1200" noProof="0" dirty="0">
                              <a:solidFill>
                                <a:srgbClr val="002060"/>
                              </a:solidFill>
                              <a:latin typeface="Arial"/>
                              <a:ea typeface="+mn-ea"/>
                              <a:cs typeface="Arial"/>
                            </a:rPr>
                            <a:t> will be investigated. This implies a shift of economic indicators relative to road freight performance indicators by one and two years forward</a:t>
                          </a:r>
                          <a:r>
                            <a:rPr lang="sk-SK" sz="3500" kern="1200" noProof="0" dirty="0">
                              <a:solidFill>
                                <a:srgbClr val="002060"/>
                              </a:solidFill>
                              <a:latin typeface="Arial"/>
                              <a:ea typeface="+mn-ea"/>
                              <a:cs typeface="Arial"/>
                            </a:rPr>
                            <a:t>, as </a:t>
                          </a:r>
                          <a:r>
                            <a:rPr lang="en-US" sz="3500" kern="1200" noProof="0" dirty="0">
                              <a:solidFill>
                                <a:srgbClr val="002060"/>
                              </a:solidFill>
                              <a:latin typeface="Arial"/>
                              <a:ea typeface="+mn-ea"/>
                              <a:cs typeface="Arial"/>
                            </a:rPr>
                            <a:t>is shown in equations</a:t>
                          </a:r>
                          <a:r>
                            <a:rPr lang="sk-SK" sz="3500" kern="1200" noProof="0" dirty="0">
                              <a:solidFill>
                                <a:srgbClr val="002060"/>
                              </a:solidFill>
                              <a:latin typeface="Arial"/>
                              <a:ea typeface="+mn-ea"/>
                              <a:cs typeface="Arial"/>
                            </a:rPr>
                            <a:t>.</a:t>
                          </a: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kern="1200" noProof="0" dirty="0">
                            <a:solidFill>
                              <a:srgbClr val="002060"/>
                            </a:solidFill>
                            <a:latin typeface="Arial"/>
                            <a:ea typeface="+mn-ea"/>
                            <a:cs typeface="Arial"/>
                          </a:endParaRPr>
                        </a:p>
                        <a:p>
                          <a:pPr marL="0" marR="0" lvl="0" indent="0" algn="just" defTabSz="3239902"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sk-SK" sz="4800" i="1" kern="1200" smtClean="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𝑟</m:t>
                                  </m:r>
                                </m:e>
                                <m:sub>
                                  <m:sSub>
                                    <m:sSubPr>
                                      <m:ctrlPr>
                                        <a:rPr lang="sk-SK" sz="4800" i="1" kern="120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𝑥</m:t>
                                      </m:r>
                                    </m:e>
                                    <m:sub>
                                      <m:r>
                                        <a:rPr lang="en-GB" sz="4800" i="1" kern="1200">
                                          <a:solidFill>
                                            <a:srgbClr val="002060"/>
                                          </a:solidFill>
                                          <a:effectLst/>
                                          <a:latin typeface="Cambria Math" panose="02040503050406030204" pitchFamily="18" charset="0"/>
                                          <a:ea typeface="+mn-ea"/>
                                          <a:cs typeface="+mn-cs"/>
                                        </a:rPr>
                                        <m:t>𝑖</m:t>
                                      </m:r>
                                    </m:sub>
                                  </m:sSub>
                                  <m:sSub>
                                    <m:sSubPr>
                                      <m:ctrlPr>
                                        <a:rPr lang="sk-SK" sz="4800" i="1" kern="120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𝑦</m:t>
                                      </m:r>
                                    </m:e>
                                    <m:sub>
                                      <m:r>
                                        <a:rPr lang="en-GB" sz="4800" i="1" kern="1200">
                                          <a:solidFill>
                                            <a:srgbClr val="002060"/>
                                          </a:solidFill>
                                          <a:effectLst/>
                                          <a:latin typeface="Cambria Math" panose="02040503050406030204" pitchFamily="18" charset="0"/>
                                          <a:ea typeface="+mn-ea"/>
                                          <a:cs typeface="+mn-cs"/>
                                        </a:rPr>
                                        <m:t>𝑖</m:t>
                                      </m:r>
                                      <m:r>
                                        <a:rPr lang="en-GB" sz="4800" i="1" kern="1200">
                                          <a:solidFill>
                                            <a:srgbClr val="002060"/>
                                          </a:solidFill>
                                          <a:effectLst/>
                                          <a:latin typeface="Cambria Math" panose="02040503050406030204" pitchFamily="18" charset="0"/>
                                          <a:ea typeface="+mn-ea"/>
                                          <a:cs typeface="+mn-cs"/>
                                        </a:rPr>
                                        <m:t>+1</m:t>
                                      </m:r>
                                    </m:sub>
                                  </m:sSub>
                                </m:sub>
                              </m:sSub>
                              <m:r>
                                <a:rPr lang="en-GB" sz="4800" kern="1200">
                                  <a:solidFill>
                                    <a:srgbClr val="002060"/>
                                  </a:solidFill>
                                  <a:effectLst/>
                                  <a:latin typeface="Cambria Math" panose="02040503050406030204" pitchFamily="18" charset="0"/>
                                  <a:ea typeface="+mn-ea"/>
                                  <a:cs typeface="+mn-cs"/>
                                </a:rPr>
                                <m:t>= </m:t>
                              </m:r>
                              <m:f>
                                <m:fPr>
                                  <m:ctrlPr>
                                    <a:rPr lang="sk-SK" sz="4800" i="1" kern="1200">
                                      <a:solidFill>
                                        <a:srgbClr val="002060"/>
                                      </a:solidFill>
                                      <a:effectLst/>
                                      <a:latin typeface="Cambria Math" panose="02040503050406030204" pitchFamily="18" charset="0"/>
                                      <a:ea typeface="+mn-ea"/>
                                      <a:cs typeface="+mn-cs"/>
                                    </a:rPr>
                                  </m:ctrlPr>
                                </m:fPr>
                                <m:num>
                                  <m:r>
                                    <a:rPr lang="en-GB" sz="4800" i="1" kern="1200">
                                      <a:solidFill>
                                        <a:srgbClr val="002060"/>
                                      </a:solidFill>
                                      <a:effectLst/>
                                      <a:latin typeface="Cambria Math" panose="02040503050406030204" pitchFamily="18" charset="0"/>
                                      <a:ea typeface="+mn-ea"/>
                                      <a:cs typeface="+mn-cs"/>
                                    </a:rPr>
                                    <m:t>𝑛</m:t>
                                  </m:r>
                                  <m:r>
                                    <a:rPr lang="en-GB" sz="4800" i="1" kern="1200">
                                      <a:solidFill>
                                        <a:srgbClr val="002060"/>
                                      </a:solidFill>
                                      <a:effectLst/>
                                      <a:latin typeface="Cambria Math" panose="02040503050406030204" pitchFamily="18" charset="0"/>
                                      <a:ea typeface="+mn-ea"/>
                                      <a:cs typeface="+mn-cs"/>
                                    </a:rPr>
                                    <m:t>∗</m:t>
                                  </m:r>
                                  <m:nary>
                                    <m:naryPr>
                                      <m:chr m:val="∑"/>
                                      <m:limLoc m:val="undOvr"/>
                                      <m:subHide m:val="on"/>
                                      <m:supHide m:val="on"/>
                                      <m:ctrlPr>
                                        <a:rPr lang="sk-SK" sz="4800" i="1" kern="1200">
                                          <a:solidFill>
                                            <a:srgbClr val="002060"/>
                                          </a:solidFill>
                                          <a:effectLst/>
                                          <a:latin typeface="Cambria Math" panose="02040503050406030204" pitchFamily="18" charset="0"/>
                                          <a:ea typeface="+mn-ea"/>
                                          <a:cs typeface="+mn-cs"/>
                                        </a:rPr>
                                      </m:ctrlPr>
                                    </m:naryPr>
                                    <m:sub/>
                                    <m:sup/>
                                    <m:e>
                                      <m:sSub>
                                        <m:sSubPr>
                                          <m:ctrlPr>
                                            <a:rPr lang="sk-SK" sz="4800" i="1" kern="120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𝑥</m:t>
                                          </m:r>
                                        </m:e>
                                        <m:sub>
                                          <m:r>
                                            <a:rPr lang="en-GB" sz="4800" i="1" kern="1200">
                                              <a:solidFill>
                                                <a:srgbClr val="002060"/>
                                              </a:solidFill>
                                              <a:effectLst/>
                                              <a:latin typeface="Cambria Math" panose="02040503050406030204" pitchFamily="18" charset="0"/>
                                              <a:ea typeface="+mn-ea"/>
                                              <a:cs typeface="+mn-cs"/>
                                            </a:rPr>
                                            <m:t>𝑖</m:t>
                                          </m:r>
                                        </m:sub>
                                      </m:sSub>
                                      <m:sSub>
                                        <m:sSubPr>
                                          <m:ctrlPr>
                                            <a:rPr lang="sk-SK" sz="4800" i="1" kern="120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𝑦</m:t>
                                          </m:r>
                                        </m:e>
                                        <m:sub>
                                          <m:r>
                                            <a:rPr lang="en-GB" sz="4800" i="1" kern="1200">
                                              <a:solidFill>
                                                <a:srgbClr val="002060"/>
                                              </a:solidFill>
                                              <a:effectLst/>
                                              <a:latin typeface="Cambria Math" panose="02040503050406030204" pitchFamily="18" charset="0"/>
                                              <a:ea typeface="+mn-ea"/>
                                              <a:cs typeface="+mn-cs"/>
                                            </a:rPr>
                                            <m:t>𝑖</m:t>
                                          </m:r>
                                          <m:r>
                                            <a:rPr lang="en-GB" sz="4800" i="1" kern="1200">
                                              <a:solidFill>
                                                <a:srgbClr val="002060"/>
                                              </a:solidFill>
                                              <a:effectLst/>
                                              <a:latin typeface="Cambria Math" panose="02040503050406030204" pitchFamily="18" charset="0"/>
                                              <a:ea typeface="+mn-ea"/>
                                              <a:cs typeface="+mn-cs"/>
                                            </a:rPr>
                                            <m:t>+1</m:t>
                                          </m:r>
                                        </m:sub>
                                      </m:sSub>
                                    </m:e>
                                  </m:nary>
                                  <m:r>
                                    <a:rPr lang="en-GB" sz="4800" i="1" kern="1200">
                                      <a:solidFill>
                                        <a:srgbClr val="002060"/>
                                      </a:solidFill>
                                      <a:effectLst/>
                                      <a:latin typeface="Cambria Math" panose="02040503050406030204" pitchFamily="18" charset="0"/>
                                      <a:ea typeface="+mn-ea"/>
                                      <a:cs typeface="+mn-cs"/>
                                    </a:rPr>
                                    <m:t>−</m:t>
                                  </m:r>
                                  <m:r>
                                    <a:rPr lang="en-GB" sz="4800" kern="1200">
                                      <a:solidFill>
                                        <a:srgbClr val="002060"/>
                                      </a:solidFill>
                                      <a:effectLst/>
                                      <a:latin typeface="Cambria Math" panose="02040503050406030204" pitchFamily="18" charset="0"/>
                                      <a:ea typeface="+mn-ea"/>
                                      <a:cs typeface="+mn-cs"/>
                                    </a:rPr>
                                    <m:t> </m:t>
                                  </m:r>
                                  <m:nary>
                                    <m:naryPr>
                                      <m:chr m:val="∑"/>
                                      <m:limLoc m:val="undOvr"/>
                                      <m:subHide m:val="on"/>
                                      <m:supHide m:val="on"/>
                                      <m:ctrlPr>
                                        <a:rPr lang="sk-SK" sz="4800" i="1" kern="1200">
                                          <a:solidFill>
                                            <a:srgbClr val="002060"/>
                                          </a:solidFill>
                                          <a:effectLst/>
                                          <a:latin typeface="Cambria Math" panose="02040503050406030204" pitchFamily="18" charset="0"/>
                                          <a:ea typeface="+mn-ea"/>
                                          <a:cs typeface="+mn-cs"/>
                                        </a:rPr>
                                      </m:ctrlPr>
                                    </m:naryPr>
                                    <m:sub/>
                                    <m:sup/>
                                    <m:e>
                                      <m:sSub>
                                        <m:sSubPr>
                                          <m:ctrlPr>
                                            <a:rPr lang="sk-SK" sz="4800" i="1" kern="120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𝑥</m:t>
                                          </m:r>
                                        </m:e>
                                        <m:sub>
                                          <m:r>
                                            <a:rPr lang="en-GB" sz="4800" i="1" kern="1200">
                                              <a:solidFill>
                                                <a:srgbClr val="002060"/>
                                              </a:solidFill>
                                              <a:effectLst/>
                                              <a:latin typeface="Cambria Math" panose="02040503050406030204" pitchFamily="18" charset="0"/>
                                              <a:ea typeface="+mn-ea"/>
                                              <a:cs typeface="+mn-cs"/>
                                            </a:rPr>
                                            <m:t>𝑖</m:t>
                                          </m:r>
                                        </m:sub>
                                      </m:sSub>
                                    </m:e>
                                  </m:nary>
                                  <m:r>
                                    <a:rPr lang="en-GB" sz="4800" i="1" kern="1200">
                                      <a:solidFill>
                                        <a:srgbClr val="002060"/>
                                      </a:solidFill>
                                      <a:effectLst/>
                                      <a:latin typeface="Cambria Math" panose="02040503050406030204" pitchFamily="18" charset="0"/>
                                      <a:ea typeface="+mn-ea"/>
                                      <a:cs typeface="+mn-cs"/>
                                    </a:rPr>
                                    <m:t>∗</m:t>
                                  </m:r>
                                  <m:r>
                                    <a:rPr lang="en-GB" sz="4800" kern="1200">
                                      <a:solidFill>
                                        <a:srgbClr val="002060"/>
                                      </a:solidFill>
                                      <a:effectLst/>
                                      <a:latin typeface="Cambria Math" panose="02040503050406030204" pitchFamily="18" charset="0"/>
                                      <a:ea typeface="+mn-ea"/>
                                      <a:cs typeface="+mn-cs"/>
                                    </a:rPr>
                                    <m:t> </m:t>
                                  </m:r>
                                  <m:nary>
                                    <m:naryPr>
                                      <m:chr m:val="∑"/>
                                      <m:limLoc m:val="undOvr"/>
                                      <m:subHide m:val="on"/>
                                      <m:supHide m:val="on"/>
                                      <m:ctrlPr>
                                        <a:rPr lang="sk-SK" sz="4800" i="1" kern="1200">
                                          <a:solidFill>
                                            <a:srgbClr val="002060"/>
                                          </a:solidFill>
                                          <a:effectLst/>
                                          <a:latin typeface="Cambria Math" panose="02040503050406030204" pitchFamily="18" charset="0"/>
                                          <a:ea typeface="+mn-ea"/>
                                          <a:cs typeface="+mn-cs"/>
                                        </a:rPr>
                                      </m:ctrlPr>
                                    </m:naryPr>
                                    <m:sub/>
                                    <m:sup/>
                                    <m:e>
                                      <m:sSub>
                                        <m:sSubPr>
                                          <m:ctrlPr>
                                            <a:rPr lang="sk-SK" sz="4800" i="1" kern="120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𝑦</m:t>
                                          </m:r>
                                        </m:e>
                                        <m:sub>
                                          <m:r>
                                            <a:rPr lang="en-GB" sz="4800" i="1" kern="1200">
                                              <a:solidFill>
                                                <a:srgbClr val="002060"/>
                                              </a:solidFill>
                                              <a:effectLst/>
                                              <a:latin typeface="Cambria Math" panose="02040503050406030204" pitchFamily="18" charset="0"/>
                                              <a:ea typeface="+mn-ea"/>
                                              <a:cs typeface="+mn-cs"/>
                                            </a:rPr>
                                            <m:t>𝑖</m:t>
                                          </m:r>
                                          <m:r>
                                            <a:rPr lang="en-GB" sz="4800" i="1" kern="1200">
                                              <a:solidFill>
                                                <a:srgbClr val="002060"/>
                                              </a:solidFill>
                                              <a:effectLst/>
                                              <a:latin typeface="Cambria Math" panose="02040503050406030204" pitchFamily="18" charset="0"/>
                                              <a:ea typeface="+mn-ea"/>
                                              <a:cs typeface="+mn-cs"/>
                                            </a:rPr>
                                            <m:t>+1</m:t>
                                          </m:r>
                                        </m:sub>
                                      </m:sSub>
                                    </m:e>
                                  </m:nary>
                                </m:num>
                                <m:den>
                                  <m:rad>
                                    <m:radPr>
                                      <m:degHide m:val="on"/>
                                      <m:ctrlPr>
                                        <a:rPr lang="sk-SK" sz="4800" i="1" kern="1200">
                                          <a:solidFill>
                                            <a:srgbClr val="002060"/>
                                          </a:solidFill>
                                          <a:effectLst/>
                                          <a:latin typeface="Cambria Math" panose="02040503050406030204" pitchFamily="18" charset="0"/>
                                          <a:ea typeface="+mn-ea"/>
                                          <a:cs typeface="+mn-cs"/>
                                        </a:rPr>
                                      </m:ctrlPr>
                                    </m:radPr>
                                    <m:deg/>
                                    <m:e>
                                      <m:r>
                                        <a:rPr lang="en-GB" sz="4800" kern="1200">
                                          <a:solidFill>
                                            <a:srgbClr val="002060"/>
                                          </a:solidFill>
                                          <a:effectLst/>
                                          <a:latin typeface="Cambria Math" panose="02040503050406030204" pitchFamily="18" charset="0"/>
                                          <a:ea typeface="+mn-ea"/>
                                          <a:cs typeface="+mn-cs"/>
                                        </a:rPr>
                                        <m:t>(</m:t>
                                      </m:r>
                                      <m:r>
                                        <a:rPr lang="en-GB" sz="4800" i="1" kern="1200">
                                          <a:solidFill>
                                            <a:srgbClr val="002060"/>
                                          </a:solidFill>
                                          <a:effectLst/>
                                          <a:latin typeface="Cambria Math" panose="02040503050406030204" pitchFamily="18" charset="0"/>
                                          <a:ea typeface="+mn-ea"/>
                                          <a:cs typeface="+mn-cs"/>
                                        </a:rPr>
                                        <m:t>𝑛</m:t>
                                      </m:r>
                                      <m:r>
                                        <a:rPr lang="en-GB" sz="4800" i="1" kern="1200">
                                          <a:solidFill>
                                            <a:srgbClr val="002060"/>
                                          </a:solidFill>
                                          <a:effectLst/>
                                          <a:latin typeface="Cambria Math" panose="02040503050406030204" pitchFamily="18" charset="0"/>
                                          <a:ea typeface="+mn-ea"/>
                                          <a:cs typeface="+mn-cs"/>
                                        </a:rPr>
                                        <m:t>∗</m:t>
                                      </m:r>
                                      <m:r>
                                        <a:rPr lang="en-GB" sz="4800" kern="1200">
                                          <a:solidFill>
                                            <a:srgbClr val="002060"/>
                                          </a:solidFill>
                                          <a:effectLst/>
                                          <a:latin typeface="Cambria Math" panose="02040503050406030204" pitchFamily="18" charset="0"/>
                                          <a:ea typeface="+mn-ea"/>
                                          <a:cs typeface="+mn-cs"/>
                                        </a:rPr>
                                        <m:t> </m:t>
                                      </m:r>
                                      <m:nary>
                                        <m:naryPr>
                                          <m:chr m:val="∑"/>
                                          <m:limLoc m:val="undOvr"/>
                                          <m:subHide m:val="on"/>
                                          <m:supHide m:val="on"/>
                                          <m:ctrlPr>
                                            <a:rPr lang="sk-SK" sz="4800" i="1" kern="1200">
                                              <a:solidFill>
                                                <a:srgbClr val="002060"/>
                                              </a:solidFill>
                                              <a:effectLst/>
                                              <a:latin typeface="Cambria Math" panose="02040503050406030204" pitchFamily="18" charset="0"/>
                                              <a:ea typeface="+mn-ea"/>
                                              <a:cs typeface="+mn-cs"/>
                                            </a:rPr>
                                          </m:ctrlPr>
                                        </m:naryPr>
                                        <m:sub/>
                                        <m:sup/>
                                        <m:e>
                                          <m:sSup>
                                            <m:sSupPr>
                                              <m:ctrlPr>
                                                <a:rPr lang="sk-SK" sz="4800" i="1" kern="1200">
                                                  <a:solidFill>
                                                    <a:srgbClr val="002060"/>
                                                  </a:solidFill>
                                                  <a:effectLst/>
                                                  <a:latin typeface="Cambria Math" panose="02040503050406030204" pitchFamily="18" charset="0"/>
                                                  <a:ea typeface="+mn-ea"/>
                                                  <a:cs typeface="+mn-cs"/>
                                                </a:rPr>
                                              </m:ctrlPr>
                                            </m:sSupPr>
                                            <m:e>
                                              <m:sSub>
                                                <m:sSubPr>
                                                  <m:ctrlPr>
                                                    <a:rPr lang="sk-SK" sz="4800" i="1" kern="120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𝑥</m:t>
                                                  </m:r>
                                                </m:e>
                                                <m:sub>
                                                  <m:r>
                                                    <a:rPr lang="en-GB" sz="4800" i="1" kern="1200">
                                                      <a:solidFill>
                                                        <a:srgbClr val="002060"/>
                                                      </a:solidFill>
                                                      <a:effectLst/>
                                                      <a:latin typeface="Cambria Math" panose="02040503050406030204" pitchFamily="18" charset="0"/>
                                                      <a:ea typeface="+mn-ea"/>
                                                      <a:cs typeface="+mn-cs"/>
                                                    </a:rPr>
                                                    <m:t>𝑖</m:t>
                                                  </m:r>
                                                </m:sub>
                                              </m:sSub>
                                            </m:e>
                                            <m:sup>
                                              <m:r>
                                                <a:rPr lang="en-GB" sz="4800" kern="1200">
                                                  <a:solidFill>
                                                    <a:srgbClr val="002060"/>
                                                  </a:solidFill>
                                                  <a:effectLst/>
                                                  <a:latin typeface="Cambria Math" panose="02040503050406030204" pitchFamily="18" charset="0"/>
                                                  <a:ea typeface="+mn-ea"/>
                                                  <a:cs typeface="+mn-cs"/>
                                                </a:rPr>
                                                <m:t>2</m:t>
                                              </m:r>
                                            </m:sup>
                                          </m:sSup>
                                        </m:e>
                                      </m:nary>
                                      <m:r>
                                        <a:rPr lang="en-GB" sz="4800" i="1" kern="1200">
                                          <a:solidFill>
                                            <a:srgbClr val="002060"/>
                                          </a:solidFill>
                                          <a:effectLst/>
                                          <a:latin typeface="Cambria Math" panose="02040503050406030204" pitchFamily="18" charset="0"/>
                                          <a:ea typeface="+mn-ea"/>
                                          <a:cs typeface="+mn-cs"/>
                                        </a:rPr>
                                        <m:t>−</m:t>
                                      </m:r>
                                      <m:r>
                                        <a:rPr lang="en-GB" sz="4800" kern="1200">
                                          <a:solidFill>
                                            <a:srgbClr val="002060"/>
                                          </a:solidFill>
                                          <a:effectLst/>
                                          <a:latin typeface="Cambria Math" panose="02040503050406030204" pitchFamily="18" charset="0"/>
                                          <a:ea typeface="+mn-ea"/>
                                          <a:cs typeface="+mn-cs"/>
                                        </a:rPr>
                                        <m:t>(</m:t>
                                      </m:r>
                                      <m:nary>
                                        <m:naryPr>
                                          <m:chr m:val="∑"/>
                                          <m:limLoc m:val="undOvr"/>
                                          <m:subHide m:val="on"/>
                                          <m:supHide m:val="on"/>
                                          <m:ctrlPr>
                                            <a:rPr lang="sk-SK" sz="4800" i="1" kern="1200">
                                              <a:solidFill>
                                                <a:srgbClr val="002060"/>
                                              </a:solidFill>
                                              <a:effectLst/>
                                              <a:latin typeface="Cambria Math" panose="02040503050406030204" pitchFamily="18" charset="0"/>
                                              <a:ea typeface="+mn-ea"/>
                                              <a:cs typeface="+mn-cs"/>
                                            </a:rPr>
                                          </m:ctrlPr>
                                        </m:naryPr>
                                        <m:sub/>
                                        <m:sup/>
                                        <m:e>
                                          <m:sSub>
                                            <m:sSubPr>
                                              <m:ctrlPr>
                                                <a:rPr lang="sk-SK" sz="4800" i="1" kern="120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𝑥</m:t>
                                              </m:r>
                                            </m:e>
                                            <m:sub>
                                              <m:r>
                                                <a:rPr lang="en-GB" sz="4800" i="1" kern="1200">
                                                  <a:solidFill>
                                                    <a:srgbClr val="002060"/>
                                                  </a:solidFill>
                                                  <a:effectLst/>
                                                  <a:latin typeface="Cambria Math" panose="02040503050406030204" pitchFamily="18" charset="0"/>
                                                  <a:ea typeface="+mn-ea"/>
                                                  <a:cs typeface="+mn-cs"/>
                                                </a:rPr>
                                                <m:t>𝑖</m:t>
                                              </m:r>
                                            </m:sub>
                                          </m:sSub>
                                          <m:r>
                                            <a:rPr lang="en-GB" sz="4800" kern="1200">
                                              <a:solidFill>
                                                <a:srgbClr val="002060"/>
                                              </a:solidFill>
                                              <a:effectLst/>
                                              <a:latin typeface="Cambria Math" panose="02040503050406030204" pitchFamily="18" charset="0"/>
                                              <a:ea typeface="+mn-ea"/>
                                              <a:cs typeface="+mn-cs"/>
                                            </a:rPr>
                                            <m:t>)²)</m:t>
                                          </m:r>
                                          <m:r>
                                            <a:rPr lang="en-GB" sz="4800" i="1" kern="1200">
                                              <a:solidFill>
                                                <a:srgbClr val="002060"/>
                                              </a:solidFill>
                                              <a:effectLst/>
                                              <a:latin typeface="Cambria Math" panose="02040503050406030204" pitchFamily="18" charset="0"/>
                                              <a:ea typeface="+mn-ea"/>
                                              <a:cs typeface="+mn-cs"/>
                                            </a:rPr>
                                            <m:t>∗</m:t>
                                          </m:r>
                                          <m:r>
                                            <a:rPr lang="en-GB" sz="4800" kern="1200">
                                              <a:solidFill>
                                                <a:srgbClr val="002060"/>
                                              </a:solidFill>
                                              <a:effectLst/>
                                              <a:latin typeface="Cambria Math" panose="02040503050406030204" pitchFamily="18" charset="0"/>
                                              <a:ea typeface="+mn-ea"/>
                                              <a:cs typeface="+mn-cs"/>
                                            </a:rPr>
                                            <m:t>(</m:t>
                                          </m:r>
                                          <m:r>
                                            <a:rPr lang="en-GB" sz="4800" i="1" kern="1200">
                                              <a:solidFill>
                                                <a:srgbClr val="002060"/>
                                              </a:solidFill>
                                              <a:effectLst/>
                                              <a:latin typeface="Cambria Math" panose="02040503050406030204" pitchFamily="18" charset="0"/>
                                              <a:ea typeface="+mn-ea"/>
                                              <a:cs typeface="+mn-cs"/>
                                            </a:rPr>
                                            <m:t>𝑛</m:t>
                                          </m:r>
                                          <m:r>
                                            <a:rPr lang="en-GB" sz="4800" i="1" kern="1200">
                                              <a:solidFill>
                                                <a:srgbClr val="002060"/>
                                              </a:solidFill>
                                              <a:effectLst/>
                                              <a:latin typeface="Cambria Math" panose="02040503050406030204" pitchFamily="18" charset="0"/>
                                              <a:ea typeface="+mn-ea"/>
                                              <a:cs typeface="+mn-cs"/>
                                            </a:rPr>
                                            <m:t>∗</m:t>
                                          </m:r>
                                          <m:r>
                                            <a:rPr lang="en-GB" sz="4800" kern="1200">
                                              <a:solidFill>
                                                <a:srgbClr val="002060"/>
                                              </a:solidFill>
                                              <a:effectLst/>
                                              <a:latin typeface="Cambria Math" panose="02040503050406030204" pitchFamily="18" charset="0"/>
                                              <a:ea typeface="+mn-ea"/>
                                              <a:cs typeface="+mn-cs"/>
                                            </a:rPr>
                                            <m:t> </m:t>
                                          </m:r>
                                          <m:nary>
                                            <m:naryPr>
                                              <m:chr m:val="∑"/>
                                              <m:limLoc m:val="undOvr"/>
                                              <m:subHide m:val="on"/>
                                              <m:supHide m:val="on"/>
                                              <m:ctrlPr>
                                                <a:rPr lang="sk-SK" sz="4800" i="1" kern="1200">
                                                  <a:solidFill>
                                                    <a:srgbClr val="002060"/>
                                                  </a:solidFill>
                                                  <a:effectLst/>
                                                  <a:latin typeface="Cambria Math" panose="02040503050406030204" pitchFamily="18" charset="0"/>
                                                  <a:ea typeface="+mn-ea"/>
                                                  <a:cs typeface="+mn-cs"/>
                                                </a:rPr>
                                              </m:ctrlPr>
                                            </m:naryPr>
                                            <m:sub/>
                                            <m:sup/>
                                            <m:e>
                                              <m:sSup>
                                                <m:sSupPr>
                                                  <m:ctrlPr>
                                                    <a:rPr lang="sk-SK" sz="4800" i="1" kern="1200">
                                                      <a:solidFill>
                                                        <a:srgbClr val="002060"/>
                                                      </a:solidFill>
                                                      <a:effectLst/>
                                                      <a:latin typeface="Cambria Math" panose="02040503050406030204" pitchFamily="18" charset="0"/>
                                                      <a:ea typeface="+mn-ea"/>
                                                      <a:cs typeface="+mn-cs"/>
                                                    </a:rPr>
                                                  </m:ctrlPr>
                                                </m:sSupPr>
                                                <m:e>
                                                  <m:sSub>
                                                    <m:sSubPr>
                                                      <m:ctrlPr>
                                                        <a:rPr lang="sk-SK" sz="4800" i="1" kern="120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𝑦</m:t>
                                                      </m:r>
                                                    </m:e>
                                                    <m:sub>
                                                      <m:r>
                                                        <a:rPr lang="en-GB" sz="4800" i="1" kern="1200">
                                                          <a:solidFill>
                                                            <a:srgbClr val="002060"/>
                                                          </a:solidFill>
                                                          <a:effectLst/>
                                                          <a:latin typeface="Cambria Math" panose="02040503050406030204" pitchFamily="18" charset="0"/>
                                                          <a:ea typeface="+mn-ea"/>
                                                          <a:cs typeface="+mn-cs"/>
                                                        </a:rPr>
                                                        <m:t>𝑖</m:t>
                                                      </m:r>
                                                      <m:r>
                                                        <a:rPr lang="en-GB" sz="4800" i="1" kern="1200">
                                                          <a:solidFill>
                                                            <a:srgbClr val="002060"/>
                                                          </a:solidFill>
                                                          <a:effectLst/>
                                                          <a:latin typeface="Cambria Math" panose="02040503050406030204" pitchFamily="18" charset="0"/>
                                                          <a:ea typeface="+mn-ea"/>
                                                          <a:cs typeface="+mn-cs"/>
                                                        </a:rPr>
                                                        <m:t>+1</m:t>
                                                      </m:r>
                                                    </m:sub>
                                                  </m:sSub>
                                                </m:e>
                                                <m:sup>
                                                  <m:r>
                                                    <a:rPr lang="en-GB" sz="4800" kern="1200">
                                                      <a:solidFill>
                                                        <a:srgbClr val="002060"/>
                                                      </a:solidFill>
                                                      <a:effectLst/>
                                                      <a:latin typeface="Cambria Math" panose="02040503050406030204" pitchFamily="18" charset="0"/>
                                                      <a:ea typeface="+mn-ea"/>
                                                      <a:cs typeface="+mn-cs"/>
                                                    </a:rPr>
                                                    <m:t>2</m:t>
                                                  </m:r>
                                                </m:sup>
                                              </m:sSup>
                                              <m:r>
                                                <a:rPr lang="en-GB" sz="4800" i="1" kern="1200">
                                                  <a:solidFill>
                                                    <a:srgbClr val="002060"/>
                                                  </a:solidFill>
                                                  <a:effectLst/>
                                                  <a:latin typeface="Cambria Math" panose="02040503050406030204" pitchFamily="18" charset="0"/>
                                                  <a:ea typeface="+mn-ea"/>
                                                  <a:cs typeface="+mn-cs"/>
                                                </a:rPr>
                                                <m:t>−</m:t>
                                              </m:r>
                                              <m:r>
                                                <a:rPr lang="en-GB" sz="4800" kern="1200">
                                                  <a:solidFill>
                                                    <a:srgbClr val="002060"/>
                                                  </a:solidFill>
                                                  <a:effectLst/>
                                                  <a:latin typeface="Cambria Math" panose="02040503050406030204" pitchFamily="18" charset="0"/>
                                                  <a:ea typeface="+mn-ea"/>
                                                  <a:cs typeface="+mn-cs"/>
                                                </a:rPr>
                                                <m:t>(</m:t>
                                              </m:r>
                                              <m:nary>
                                                <m:naryPr>
                                                  <m:chr m:val="∑"/>
                                                  <m:limLoc m:val="undOvr"/>
                                                  <m:subHide m:val="on"/>
                                                  <m:supHide m:val="on"/>
                                                  <m:ctrlPr>
                                                    <a:rPr lang="sk-SK" sz="4800" i="1" kern="1200">
                                                      <a:solidFill>
                                                        <a:srgbClr val="002060"/>
                                                      </a:solidFill>
                                                      <a:effectLst/>
                                                      <a:latin typeface="Cambria Math" panose="02040503050406030204" pitchFamily="18" charset="0"/>
                                                      <a:ea typeface="+mn-ea"/>
                                                      <a:cs typeface="+mn-cs"/>
                                                    </a:rPr>
                                                  </m:ctrlPr>
                                                </m:naryPr>
                                                <m:sub/>
                                                <m:sup/>
                                                <m:e>
                                                  <m:sSub>
                                                    <m:sSubPr>
                                                      <m:ctrlPr>
                                                        <a:rPr lang="sk-SK" sz="4800" i="1" kern="120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𝑦</m:t>
                                                      </m:r>
                                                    </m:e>
                                                    <m:sub>
                                                      <m:r>
                                                        <a:rPr lang="en-GB" sz="4800" i="1" kern="1200">
                                                          <a:solidFill>
                                                            <a:srgbClr val="002060"/>
                                                          </a:solidFill>
                                                          <a:effectLst/>
                                                          <a:latin typeface="Cambria Math" panose="02040503050406030204" pitchFamily="18" charset="0"/>
                                                          <a:ea typeface="+mn-ea"/>
                                                          <a:cs typeface="+mn-cs"/>
                                                        </a:rPr>
                                                        <m:t>𝑖</m:t>
                                                      </m:r>
                                                      <m:r>
                                                        <a:rPr lang="en-GB" sz="4800" i="1" kern="1200">
                                                          <a:solidFill>
                                                            <a:srgbClr val="002060"/>
                                                          </a:solidFill>
                                                          <a:effectLst/>
                                                          <a:latin typeface="Cambria Math" panose="02040503050406030204" pitchFamily="18" charset="0"/>
                                                          <a:ea typeface="+mn-ea"/>
                                                          <a:cs typeface="+mn-cs"/>
                                                        </a:rPr>
                                                        <m:t>+1</m:t>
                                                      </m:r>
                                                    </m:sub>
                                                  </m:sSub>
                                                  <m:r>
                                                    <a:rPr lang="en-GB" sz="4800" kern="1200">
                                                      <a:solidFill>
                                                        <a:srgbClr val="002060"/>
                                                      </a:solidFill>
                                                      <a:effectLst/>
                                                      <a:latin typeface="Cambria Math" panose="02040503050406030204" pitchFamily="18" charset="0"/>
                                                      <a:ea typeface="+mn-ea"/>
                                                      <a:cs typeface="+mn-cs"/>
                                                    </a:rPr>
                                                    <m:t>)²)</m:t>
                                                  </m:r>
                                                </m:e>
                                              </m:nary>
                                            </m:e>
                                          </m:nary>
                                        </m:e>
                                      </m:nary>
                                    </m:e>
                                  </m:rad>
                                </m:den>
                              </m:f>
                            </m:oMath>
                          </a14:m>
                          <a:r>
                            <a:rPr lang="sk-SK" sz="4800" kern="1200" noProof="0" dirty="0">
                              <a:solidFill>
                                <a:srgbClr val="002060"/>
                              </a:solidFill>
                              <a:latin typeface="Arial" panose="020B0604020202020204" pitchFamily="34" charset="0"/>
                              <a:ea typeface="+mn-ea"/>
                              <a:cs typeface="Arial" panose="020B0604020202020204" pitchFamily="34" charset="0"/>
                            </a:rPr>
                            <a:t>                           </a:t>
                          </a:r>
                          <a14:m>
                            <m:oMath xmlns:m="http://schemas.openxmlformats.org/officeDocument/2006/math">
                              <m:sSub>
                                <m:sSubPr>
                                  <m:ctrlPr>
                                    <a:rPr lang="sk-SK" sz="4800" i="1" kern="1200" smtClean="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𝑟</m:t>
                                  </m:r>
                                </m:e>
                                <m:sub>
                                  <m:sSub>
                                    <m:sSubPr>
                                      <m:ctrlPr>
                                        <a:rPr lang="sk-SK" sz="4800" i="1" kern="120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𝑥</m:t>
                                      </m:r>
                                    </m:e>
                                    <m:sub>
                                      <m:r>
                                        <a:rPr lang="en-GB" sz="4800" i="1" kern="1200">
                                          <a:solidFill>
                                            <a:srgbClr val="002060"/>
                                          </a:solidFill>
                                          <a:effectLst/>
                                          <a:latin typeface="Cambria Math" panose="02040503050406030204" pitchFamily="18" charset="0"/>
                                          <a:ea typeface="+mn-ea"/>
                                          <a:cs typeface="+mn-cs"/>
                                        </a:rPr>
                                        <m:t>𝑖</m:t>
                                      </m:r>
                                    </m:sub>
                                  </m:sSub>
                                  <m:sSub>
                                    <m:sSubPr>
                                      <m:ctrlPr>
                                        <a:rPr lang="sk-SK" sz="4800" i="1" kern="120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𝑦</m:t>
                                      </m:r>
                                    </m:e>
                                    <m:sub>
                                      <m:r>
                                        <a:rPr lang="en-GB" sz="4800" i="1" kern="1200">
                                          <a:solidFill>
                                            <a:srgbClr val="002060"/>
                                          </a:solidFill>
                                          <a:effectLst/>
                                          <a:latin typeface="Cambria Math" panose="02040503050406030204" pitchFamily="18" charset="0"/>
                                          <a:ea typeface="+mn-ea"/>
                                          <a:cs typeface="+mn-cs"/>
                                        </a:rPr>
                                        <m:t>𝑖</m:t>
                                      </m:r>
                                      <m:r>
                                        <a:rPr lang="en-GB" sz="4800" i="1" kern="1200">
                                          <a:solidFill>
                                            <a:srgbClr val="002060"/>
                                          </a:solidFill>
                                          <a:effectLst/>
                                          <a:latin typeface="Cambria Math" panose="02040503050406030204" pitchFamily="18" charset="0"/>
                                          <a:ea typeface="+mn-ea"/>
                                          <a:cs typeface="+mn-cs"/>
                                        </a:rPr>
                                        <m:t>+2</m:t>
                                      </m:r>
                                    </m:sub>
                                  </m:sSub>
                                </m:sub>
                              </m:sSub>
                              <m:r>
                                <a:rPr lang="en-GB" sz="4800" kern="1200">
                                  <a:solidFill>
                                    <a:srgbClr val="002060"/>
                                  </a:solidFill>
                                  <a:effectLst/>
                                  <a:latin typeface="Cambria Math" panose="02040503050406030204" pitchFamily="18" charset="0"/>
                                  <a:ea typeface="+mn-ea"/>
                                  <a:cs typeface="+mn-cs"/>
                                </a:rPr>
                                <m:t>= </m:t>
                              </m:r>
                              <m:f>
                                <m:fPr>
                                  <m:ctrlPr>
                                    <a:rPr lang="sk-SK" sz="4800" i="1" kern="1200">
                                      <a:solidFill>
                                        <a:srgbClr val="002060"/>
                                      </a:solidFill>
                                      <a:effectLst/>
                                      <a:latin typeface="Cambria Math" panose="02040503050406030204" pitchFamily="18" charset="0"/>
                                      <a:ea typeface="+mn-ea"/>
                                      <a:cs typeface="+mn-cs"/>
                                    </a:rPr>
                                  </m:ctrlPr>
                                </m:fPr>
                                <m:num>
                                  <m:r>
                                    <a:rPr lang="en-GB" sz="4800" i="1" kern="1200">
                                      <a:solidFill>
                                        <a:srgbClr val="002060"/>
                                      </a:solidFill>
                                      <a:effectLst/>
                                      <a:latin typeface="Cambria Math" panose="02040503050406030204" pitchFamily="18" charset="0"/>
                                      <a:ea typeface="+mn-ea"/>
                                      <a:cs typeface="+mn-cs"/>
                                    </a:rPr>
                                    <m:t>𝑛</m:t>
                                  </m:r>
                                  <m:r>
                                    <a:rPr lang="en-GB" sz="4800" i="1" kern="1200">
                                      <a:solidFill>
                                        <a:srgbClr val="002060"/>
                                      </a:solidFill>
                                      <a:effectLst/>
                                      <a:latin typeface="Cambria Math" panose="02040503050406030204" pitchFamily="18" charset="0"/>
                                      <a:ea typeface="+mn-ea"/>
                                      <a:cs typeface="+mn-cs"/>
                                    </a:rPr>
                                    <m:t>∗</m:t>
                                  </m:r>
                                  <m:nary>
                                    <m:naryPr>
                                      <m:chr m:val="∑"/>
                                      <m:limLoc m:val="undOvr"/>
                                      <m:subHide m:val="on"/>
                                      <m:supHide m:val="on"/>
                                      <m:ctrlPr>
                                        <a:rPr lang="sk-SK" sz="4800" i="1" kern="1200">
                                          <a:solidFill>
                                            <a:srgbClr val="002060"/>
                                          </a:solidFill>
                                          <a:effectLst/>
                                          <a:latin typeface="Cambria Math" panose="02040503050406030204" pitchFamily="18" charset="0"/>
                                          <a:ea typeface="+mn-ea"/>
                                          <a:cs typeface="+mn-cs"/>
                                        </a:rPr>
                                      </m:ctrlPr>
                                    </m:naryPr>
                                    <m:sub/>
                                    <m:sup/>
                                    <m:e>
                                      <m:sSub>
                                        <m:sSubPr>
                                          <m:ctrlPr>
                                            <a:rPr lang="sk-SK" sz="4800" i="1" kern="120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𝑥</m:t>
                                          </m:r>
                                        </m:e>
                                        <m:sub>
                                          <m:r>
                                            <a:rPr lang="en-GB" sz="4800" i="1" kern="1200">
                                              <a:solidFill>
                                                <a:srgbClr val="002060"/>
                                              </a:solidFill>
                                              <a:effectLst/>
                                              <a:latin typeface="Cambria Math" panose="02040503050406030204" pitchFamily="18" charset="0"/>
                                              <a:ea typeface="+mn-ea"/>
                                              <a:cs typeface="+mn-cs"/>
                                            </a:rPr>
                                            <m:t>𝑖</m:t>
                                          </m:r>
                                        </m:sub>
                                      </m:sSub>
                                      <m:sSub>
                                        <m:sSubPr>
                                          <m:ctrlPr>
                                            <a:rPr lang="sk-SK" sz="4800" i="1" kern="120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𝑦</m:t>
                                          </m:r>
                                        </m:e>
                                        <m:sub>
                                          <m:r>
                                            <a:rPr lang="en-GB" sz="4800" i="1" kern="1200">
                                              <a:solidFill>
                                                <a:srgbClr val="002060"/>
                                              </a:solidFill>
                                              <a:effectLst/>
                                              <a:latin typeface="Cambria Math" panose="02040503050406030204" pitchFamily="18" charset="0"/>
                                              <a:ea typeface="+mn-ea"/>
                                              <a:cs typeface="+mn-cs"/>
                                            </a:rPr>
                                            <m:t>𝑖</m:t>
                                          </m:r>
                                          <m:r>
                                            <a:rPr lang="en-GB" sz="4800" i="1" kern="1200">
                                              <a:solidFill>
                                                <a:srgbClr val="002060"/>
                                              </a:solidFill>
                                              <a:effectLst/>
                                              <a:latin typeface="Cambria Math" panose="02040503050406030204" pitchFamily="18" charset="0"/>
                                              <a:ea typeface="+mn-ea"/>
                                              <a:cs typeface="+mn-cs"/>
                                            </a:rPr>
                                            <m:t>+2</m:t>
                                          </m:r>
                                        </m:sub>
                                      </m:sSub>
                                    </m:e>
                                  </m:nary>
                                  <m:r>
                                    <a:rPr lang="en-GB" sz="4800" i="1" kern="1200">
                                      <a:solidFill>
                                        <a:srgbClr val="002060"/>
                                      </a:solidFill>
                                      <a:effectLst/>
                                      <a:latin typeface="Cambria Math" panose="02040503050406030204" pitchFamily="18" charset="0"/>
                                      <a:ea typeface="+mn-ea"/>
                                      <a:cs typeface="+mn-cs"/>
                                    </a:rPr>
                                    <m:t>−</m:t>
                                  </m:r>
                                  <m:r>
                                    <a:rPr lang="en-GB" sz="4800" kern="1200">
                                      <a:solidFill>
                                        <a:srgbClr val="002060"/>
                                      </a:solidFill>
                                      <a:effectLst/>
                                      <a:latin typeface="Cambria Math" panose="02040503050406030204" pitchFamily="18" charset="0"/>
                                      <a:ea typeface="+mn-ea"/>
                                      <a:cs typeface="+mn-cs"/>
                                    </a:rPr>
                                    <m:t> </m:t>
                                  </m:r>
                                  <m:nary>
                                    <m:naryPr>
                                      <m:chr m:val="∑"/>
                                      <m:limLoc m:val="undOvr"/>
                                      <m:subHide m:val="on"/>
                                      <m:supHide m:val="on"/>
                                      <m:ctrlPr>
                                        <a:rPr lang="sk-SK" sz="4800" i="1" kern="1200">
                                          <a:solidFill>
                                            <a:srgbClr val="002060"/>
                                          </a:solidFill>
                                          <a:effectLst/>
                                          <a:latin typeface="Cambria Math" panose="02040503050406030204" pitchFamily="18" charset="0"/>
                                          <a:ea typeface="+mn-ea"/>
                                          <a:cs typeface="+mn-cs"/>
                                        </a:rPr>
                                      </m:ctrlPr>
                                    </m:naryPr>
                                    <m:sub/>
                                    <m:sup/>
                                    <m:e>
                                      <m:sSub>
                                        <m:sSubPr>
                                          <m:ctrlPr>
                                            <a:rPr lang="sk-SK" sz="4800" i="1" kern="120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𝑥</m:t>
                                          </m:r>
                                        </m:e>
                                        <m:sub>
                                          <m:r>
                                            <a:rPr lang="en-GB" sz="4800" i="1" kern="1200">
                                              <a:solidFill>
                                                <a:srgbClr val="002060"/>
                                              </a:solidFill>
                                              <a:effectLst/>
                                              <a:latin typeface="Cambria Math" panose="02040503050406030204" pitchFamily="18" charset="0"/>
                                              <a:ea typeface="+mn-ea"/>
                                              <a:cs typeface="+mn-cs"/>
                                            </a:rPr>
                                            <m:t>𝑖</m:t>
                                          </m:r>
                                        </m:sub>
                                      </m:sSub>
                                    </m:e>
                                  </m:nary>
                                  <m:r>
                                    <a:rPr lang="en-GB" sz="4800" i="1" kern="1200">
                                      <a:solidFill>
                                        <a:srgbClr val="002060"/>
                                      </a:solidFill>
                                      <a:effectLst/>
                                      <a:latin typeface="Cambria Math" panose="02040503050406030204" pitchFamily="18" charset="0"/>
                                      <a:ea typeface="+mn-ea"/>
                                      <a:cs typeface="+mn-cs"/>
                                    </a:rPr>
                                    <m:t>∗</m:t>
                                  </m:r>
                                  <m:r>
                                    <a:rPr lang="en-GB" sz="4800" kern="1200">
                                      <a:solidFill>
                                        <a:srgbClr val="002060"/>
                                      </a:solidFill>
                                      <a:effectLst/>
                                      <a:latin typeface="Cambria Math" panose="02040503050406030204" pitchFamily="18" charset="0"/>
                                      <a:ea typeface="+mn-ea"/>
                                      <a:cs typeface="+mn-cs"/>
                                    </a:rPr>
                                    <m:t> </m:t>
                                  </m:r>
                                  <m:nary>
                                    <m:naryPr>
                                      <m:chr m:val="∑"/>
                                      <m:limLoc m:val="undOvr"/>
                                      <m:subHide m:val="on"/>
                                      <m:supHide m:val="on"/>
                                      <m:ctrlPr>
                                        <a:rPr lang="sk-SK" sz="4800" i="1" kern="1200">
                                          <a:solidFill>
                                            <a:srgbClr val="002060"/>
                                          </a:solidFill>
                                          <a:effectLst/>
                                          <a:latin typeface="Cambria Math" panose="02040503050406030204" pitchFamily="18" charset="0"/>
                                          <a:ea typeface="+mn-ea"/>
                                          <a:cs typeface="+mn-cs"/>
                                        </a:rPr>
                                      </m:ctrlPr>
                                    </m:naryPr>
                                    <m:sub/>
                                    <m:sup/>
                                    <m:e>
                                      <m:sSub>
                                        <m:sSubPr>
                                          <m:ctrlPr>
                                            <a:rPr lang="sk-SK" sz="4800" i="1" kern="120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𝑦</m:t>
                                          </m:r>
                                        </m:e>
                                        <m:sub>
                                          <m:r>
                                            <a:rPr lang="en-GB" sz="4800" i="1" kern="1200">
                                              <a:solidFill>
                                                <a:srgbClr val="002060"/>
                                              </a:solidFill>
                                              <a:effectLst/>
                                              <a:latin typeface="Cambria Math" panose="02040503050406030204" pitchFamily="18" charset="0"/>
                                              <a:ea typeface="+mn-ea"/>
                                              <a:cs typeface="+mn-cs"/>
                                            </a:rPr>
                                            <m:t>𝑖</m:t>
                                          </m:r>
                                          <m:r>
                                            <a:rPr lang="en-GB" sz="4800" i="1" kern="1200">
                                              <a:solidFill>
                                                <a:srgbClr val="002060"/>
                                              </a:solidFill>
                                              <a:effectLst/>
                                              <a:latin typeface="Cambria Math" panose="02040503050406030204" pitchFamily="18" charset="0"/>
                                              <a:ea typeface="+mn-ea"/>
                                              <a:cs typeface="+mn-cs"/>
                                            </a:rPr>
                                            <m:t>+2</m:t>
                                          </m:r>
                                        </m:sub>
                                      </m:sSub>
                                    </m:e>
                                  </m:nary>
                                </m:num>
                                <m:den>
                                  <m:rad>
                                    <m:radPr>
                                      <m:degHide m:val="on"/>
                                      <m:ctrlPr>
                                        <a:rPr lang="sk-SK" sz="4800" i="1" kern="1200">
                                          <a:solidFill>
                                            <a:srgbClr val="002060"/>
                                          </a:solidFill>
                                          <a:effectLst/>
                                          <a:latin typeface="Cambria Math" panose="02040503050406030204" pitchFamily="18" charset="0"/>
                                          <a:ea typeface="+mn-ea"/>
                                          <a:cs typeface="+mn-cs"/>
                                        </a:rPr>
                                      </m:ctrlPr>
                                    </m:radPr>
                                    <m:deg/>
                                    <m:e>
                                      <m:r>
                                        <a:rPr lang="en-GB" sz="4800" kern="1200">
                                          <a:solidFill>
                                            <a:srgbClr val="002060"/>
                                          </a:solidFill>
                                          <a:effectLst/>
                                          <a:latin typeface="Cambria Math" panose="02040503050406030204" pitchFamily="18" charset="0"/>
                                          <a:ea typeface="+mn-ea"/>
                                          <a:cs typeface="+mn-cs"/>
                                        </a:rPr>
                                        <m:t>(</m:t>
                                      </m:r>
                                      <m:r>
                                        <a:rPr lang="en-GB" sz="4800" i="1" kern="1200">
                                          <a:solidFill>
                                            <a:srgbClr val="002060"/>
                                          </a:solidFill>
                                          <a:effectLst/>
                                          <a:latin typeface="Cambria Math" panose="02040503050406030204" pitchFamily="18" charset="0"/>
                                          <a:ea typeface="+mn-ea"/>
                                          <a:cs typeface="+mn-cs"/>
                                        </a:rPr>
                                        <m:t>𝑛</m:t>
                                      </m:r>
                                      <m:r>
                                        <a:rPr lang="en-GB" sz="4800" i="1" kern="1200">
                                          <a:solidFill>
                                            <a:srgbClr val="002060"/>
                                          </a:solidFill>
                                          <a:effectLst/>
                                          <a:latin typeface="Cambria Math" panose="02040503050406030204" pitchFamily="18" charset="0"/>
                                          <a:ea typeface="+mn-ea"/>
                                          <a:cs typeface="+mn-cs"/>
                                        </a:rPr>
                                        <m:t>∗</m:t>
                                      </m:r>
                                      <m:r>
                                        <a:rPr lang="en-GB" sz="4800" kern="1200">
                                          <a:solidFill>
                                            <a:srgbClr val="002060"/>
                                          </a:solidFill>
                                          <a:effectLst/>
                                          <a:latin typeface="Cambria Math" panose="02040503050406030204" pitchFamily="18" charset="0"/>
                                          <a:ea typeface="+mn-ea"/>
                                          <a:cs typeface="+mn-cs"/>
                                        </a:rPr>
                                        <m:t> </m:t>
                                      </m:r>
                                      <m:nary>
                                        <m:naryPr>
                                          <m:chr m:val="∑"/>
                                          <m:limLoc m:val="undOvr"/>
                                          <m:subHide m:val="on"/>
                                          <m:supHide m:val="on"/>
                                          <m:ctrlPr>
                                            <a:rPr lang="sk-SK" sz="4800" i="1" kern="1200">
                                              <a:solidFill>
                                                <a:srgbClr val="002060"/>
                                              </a:solidFill>
                                              <a:effectLst/>
                                              <a:latin typeface="Cambria Math" panose="02040503050406030204" pitchFamily="18" charset="0"/>
                                              <a:ea typeface="+mn-ea"/>
                                              <a:cs typeface="+mn-cs"/>
                                            </a:rPr>
                                          </m:ctrlPr>
                                        </m:naryPr>
                                        <m:sub/>
                                        <m:sup/>
                                        <m:e>
                                          <m:sSup>
                                            <m:sSupPr>
                                              <m:ctrlPr>
                                                <a:rPr lang="sk-SK" sz="4800" i="1" kern="1200">
                                                  <a:solidFill>
                                                    <a:srgbClr val="002060"/>
                                                  </a:solidFill>
                                                  <a:effectLst/>
                                                  <a:latin typeface="Cambria Math" panose="02040503050406030204" pitchFamily="18" charset="0"/>
                                                  <a:ea typeface="+mn-ea"/>
                                                  <a:cs typeface="+mn-cs"/>
                                                </a:rPr>
                                              </m:ctrlPr>
                                            </m:sSupPr>
                                            <m:e>
                                              <m:sSub>
                                                <m:sSubPr>
                                                  <m:ctrlPr>
                                                    <a:rPr lang="sk-SK" sz="4800" i="1" kern="120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𝑥</m:t>
                                                  </m:r>
                                                </m:e>
                                                <m:sub>
                                                  <m:r>
                                                    <a:rPr lang="en-GB" sz="4800" i="1" kern="1200">
                                                      <a:solidFill>
                                                        <a:srgbClr val="002060"/>
                                                      </a:solidFill>
                                                      <a:effectLst/>
                                                      <a:latin typeface="Cambria Math" panose="02040503050406030204" pitchFamily="18" charset="0"/>
                                                      <a:ea typeface="+mn-ea"/>
                                                      <a:cs typeface="+mn-cs"/>
                                                    </a:rPr>
                                                    <m:t>𝑖</m:t>
                                                  </m:r>
                                                </m:sub>
                                              </m:sSub>
                                            </m:e>
                                            <m:sup>
                                              <m:r>
                                                <a:rPr lang="en-GB" sz="4800" kern="1200">
                                                  <a:solidFill>
                                                    <a:srgbClr val="002060"/>
                                                  </a:solidFill>
                                                  <a:effectLst/>
                                                  <a:latin typeface="Cambria Math" panose="02040503050406030204" pitchFamily="18" charset="0"/>
                                                  <a:ea typeface="+mn-ea"/>
                                                  <a:cs typeface="+mn-cs"/>
                                                </a:rPr>
                                                <m:t>2</m:t>
                                              </m:r>
                                            </m:sup>
                                          </m:sSup>
                                        </m:e>
                                      </m:nary>
                                      <m:r>
                                        <a:rPr lang="en-GB" sz="4800" i="1" kern="1200">
                                          <a:solidFill>
                                            <a:srgbClr val="002060"/>
                                          </a:solidFill>
                                          <a:effectLst/>
                                          <a:latin typeface="Cambria Math" panose="02040503050406030204" pitchFamily="18" charset="0"/>
                                          <a:ea typeface="+mn-ea"/>
                                          <a:cs typeface="+mn-cs"/>
                                        </a:rPr>
                                        <m:t>−</m:t>
                                      </m:r>
                                      <m:r>
                                        <a:rPr lang="en-GB" sz="4800" kern="1200">
                                          <a:solidFill>
                                            <a:srgbClr val="002060"/>
                                          </a:solidFill>
                                          <a:effectLst/>
                                          <a:latin typeface="Cambria Math" panose="02040503050406030204" pitchFamily="18" charset="0"/>
                                          <a:ea typeface="+mn-ea"/>
                                          <a:cs typeface="+mn-cs"/>
                                        </a:rPr>
                                        <m:t>(</m:t>
                                      </m:r>
                                      <m:nary>
                                        <m:naryPr>
                                          <m:chr m:val="∑"/>
                                          <m:limLoc m:val="undOvr"/>
                                          <m:subHide m:val="on"/>
                                          <m:supHide m:val="on"/>
                                          <m:ctrlPr>
                                            <a:rPr lang="sk-SK" sz="4800" i="1" kern="1200">
                                              <a:solidFill>
                                                <a:srgbClr val="002060"/>
                                              </a:solidFill>
                                              <a:effectLst/>
                                              <a:latin typeface="Cambria Math" panose="02040503050406030204" pitchFamily="18" charset="0"/>
                                              <a:ea typeface="+mn-ea"/>
                                              <a:cs typeface="+mn-cs"/>
                                            </a:rPr>
                                          </m:ctrlPr>
                                        </m:naryPr>
                                        <m:sub/>
                                        <m:sup/>
                                        <m:e>
                                          <m:sSub>
                                            <m:sSubPr>
                                              <m:ctrlPr>
                                                <a:rPr lang="sk-SK" sz="4800" i="1" kern="120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𝑥</m:t>
                                              </m:r>
                                            </m:e>
                                            <m:sub>
                                              <m:r>
                                                <a:rPr lang="en-GB" sz="4800" i="1" kern="1200">
                                                  <a:solidFill>
                                                    <a:srgbClr val="002060"/>
                                                  </a:solidFill>
                                                  <a:effectLst/>
                                                  <a:latin typeface="Cambria Math" panose="02040503050406030204" pitchFamily="18" charset="0"/>
                                                  <a:ea typeface="+mn-ea"/>
                                                  <a:cs typeface="+mn-cs"/>
                                                </a:rPr>
                                                <m:t>𝑖</m:t>
                                              </m:r>
                                            </m:sub>
                                          </m:sSub>
                                          <m:r>
                                            <a:rPr lang="en-GB" sz="4800" kern="1200">
                                              <a:solidFill>
                                                <a:srgbClr val="002060"/>
                                              </a:solidFill>
                                              <a:effectLst/>
                                              <a:latin typeface="Cambria Math" panose="02040503050406030204" pitchFamily="18" charset="0"/>
                                              <a:ea typeface="+mn-ea"/>
                                              <a:cs typeface="+mn-cs"/>
                                            </a:rPr>
                                            <m:t>)²)</m:t>
                                          </m:r>
                                          <m:r>
                                            <a:rPr lang="en-GB" sz="4800" i="1" kern="1200">
                                              <a:solidFill>
                                                <a:srgbClr val="002060"/>
                                              </a:solidFill>
                                              <a:effectLst/>
                                              <a:latin typeface="Cambria Math" panose="02040503050406030204" pitchFamily="18" charset="0"/>
                                              <a:ea typeface="+mn-ea"/>
                                              <a:cs typeface="+mn-cs"/>
                                            </a:rPr>
                                            <m:t>∗</m:t>
                                          </m:r>
                                          <m:r>
                                            <a:rPr lang="en-GB" sz="4800" kern="1200">
                                              <a:solidFill>
                                                <a:srgbClr val="002060"/>
                                              </a:solidFill>
                                              <a:effectLst/>
                                              <a:latin typeface="Cambria Math" panose="02040503050406030204" pitchFamily="18" charset="0"/>
                                              <a:ea typeface="+mn-ea"/>
                                              <a:cs typeface="+mn-cs"/>
                                            </a:rPr>
                                            <m:t>(</m:t>
                                          </m:r>
                                          <m:r>
                                            <a:rPr lang="en-GB" sz="4800" i="1" kern="1200">
                                              <a:solidFill>
                                                <a:srgbClr val="002060"/>
                                              </a:solidFill>
                                              <a:effectLst/>
                                              <a:latin typeface="Cambria Math" panose="02040503050406030204" pitchFamily="18" charset="0"/>
                                              <a:ea typeface="+mn-ea"/>
                                              <a:cs typeface="+mn-cs"/>
                                            </a:rPr>
                                            <m:t>𝑛</m:t>
                                          </m:r>
                                          <m:r>
                                            <a:rPr lang="en-GB" sz="4800" i="1" kern="1200">
                                              <a:solidFill>
                                                <a:srgbClr val="002060"/>
                                              </a:solidFill>
                                              <a:effectLst/>
                                              <a:latin typeface="Cambria Math" panose="02040503050406030204" pitchFamily="18" charset="0"/>
                                              <a:ea typeface="+mn-ea"/>
                                              <a:cs typeface="+mn-cs"/>
                                            </a:rPr>
                                            <m:t>∗</m:t>
                                          </m:r>
                                          <m:r>
                                            <a:rPr lang="en-GB" sz="4800" kern="1200">
                                              <a:solidFill>
                                                <a:srgbClr val="002060"/>
                                              </a:solidFill>
                                              <a:effectLst/>
                                              <a:latin typeface="Cambria Math" panose="02040503050406030204" pitchFamily="18" charset="0"/>
                                              <a:ea typeface="+mn-ea"/>
                                              <a:cs typeface="+mn-cs"/>
                                            </a:rPr>
                                            <m:t> </m:t>
                                          </m:r>
                                          <m:nary>
                                            <m:naryPr>
                                              <m:chr m:val="∑"/>
                                              <m:limLoc m:val="undOvr"/>
                                              <m:subHide m:val="on"/>
                                              <m:supHide m:val="on"/>
                                              <m:ctrlPr>
                                                <a:rPr lang="sk-SK" sz="4800" i="1" kern="1200">
                                                  <a:solidFill>
                                                    <a:srgbClr val="002060"/>
                                                  </a:solidFill>
                                                  <a:effectLst/>
                                                  <a:latin typeface="Cambria Math" panose="02040503050406030204" pitchFamily="18" charset="0"/>
                                                  <a:ea typeface="+mn-ea"/>
                                                  <a:cs typeface="+mn-cs"/>
                                                </a:rPr>
                                              </m:ctrlPr>
                                            </m:naryPr>
                                            <m:sub/>
                                            <m:sup/>
                                            <m:e>
                                              <m:sSup>
                                                <m:sSupPr>
                                                  <m:ctrlPr>
                                                    <a:rPr lang="sk-SK" sz="4800" i="1" kern="1200">
                                                      <a:solidFill>
                                                        <a:srgbClr val="002060"/>
                                                      </a:solidFill>
                                                      <a:effectLst/>
                                                      <a:latin typeface="Cambria Math" panose="02040503050406030204" pitchFamily="18" charset="0"/>
                                                      <a:ea typeface="+mn-ea"/>
                                                      <a:cs typeface="+mn-cs"/>
                                                    </a:rPr>
                                                  </m:ctrlPr>
                                                </m:sSupPr>
                                                <m:e>
                                                  <m:sSub>
                                                    <m:sSubPr>
                                                      <m:ctrlPr>
                                                        <a:rPr lang="sk-SK" sz="4800" i="1" kern="120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𝑦</m:t>
                                                      </m:r>
                                                    </m:e>
                                                    <m:sub>
                                                      <m:r>
                                                        <a:rPr lang="en-GB" sz="4800" i="1" kern="1200">
                                                          <a:solidFill>
                                                            <a:srgbClr val="002060"/>
                                                          </a:solidFill>
                                                          <a:effectLst/>
                                                          <a:latin typeface="Cambria Math" panose="02040503050406030204" pitchFamily="18" charset="0"/>
                                                          <a:ea typeface="+mn-ea"/>
                                                          <a:cs typeface="+mn-cs"/>
                                                        </a:rPr>
                                                        <m:t>𝑖</m:t>
                                                      </m:r>
                                                      <m:r>
                                                        <a:rPr lang="en-GB" sz="4800" i="1" kern="1200">
                                                          <a:solidFill>
                                                            <a:srgbClr val="002060"/>
                                                          </a:solidFill>
                                                          <a:effectLst/>
                                                          <a:latin typeface="Cambria Math" panose="02040503050406030204" pitchFamily="18" charset="0"/>
                                                          <a:ea typeface="+mn-ea"/>
                                                          <a:cs typeface="+mn-cs"/>
                                                        </a:rPr>
                                                        <m:t>+2</m:t>
                                                      </m:r>
                                                    </m:sub>
                                                  </m:sSub>
                                                </m:e>
                                                <m:sup>
                                                  <m:r>
                                                    <a:rPr lang="en-GB" sz="4800" kern="1200">
                                                      <a:solidFill>
                                                        <a:srgbClr val="002060"/>
                                                      </a:solidFill>
                                                      <a:effectLst/>
                                                      <a:latin typeface="Cambria Math" panose="02040503050406030204" pitchFamily="18" charset="0"/>
                                                      <a:ea typeface="+mn-ea"/>
                                                      <a:cs typeface="+mn-cs"/>
                                                    </a:rPr>
                                                    <m:t>2</m:t>
                                                  </m:r>
                                                </m:sup>
                                              </m:sSup>
                                              <m:r>
                                                <a:rPr lang="en-GB" sz="4800" i="1" kern="1200">
                                                  <a:solidFill>
                                                    <a:srgbClr val="002060"/>
                                                  </a:solidFill>
                                                  <a:effectLst/>
                                                  <a:latin typeface="Cambria Math" panose="02040503050406030204" pitchFamily="18" charset="0"/>
                                                  <a:ea typeface="+mn-ea"/>
                                                  <a:cs typeface="+mn-cs"/>
                                                </a:rPr>
                                                <m:t>−</m:t>
                                              </m:r>
                                              <m:r>
                                                <a:rPr lang="en-GB" sz="4800" kern="1200">
                                                  <a:solidFill>
                                                    <a:srgbClr val="002060"/>
                                                  </a:solidFill>
                                                  <a:effectLst/>
                                                  <a:latin typeface="Cambria Math" panose="02040503050406030204" pitchFamily="18" charset="0"/>
                                                  <a:ea typeface="+mn-ea"/>
                                                  <a:cs typeface="+mn-cs"/>
                                                </a:rPr>
                                                <m:t>(</m:t>
                                              </m:r>
                                              <m:nary>
                                                <m:naryPr>
                                                  <m:chr m:val="∑"/>
                                                  <m:limLoc m:val="undOvr"/>
                                                  <m:subHide m:val="on"/>
                                                  <m:supHide m:val="on"/>
                                                  <m:ctrlPr>
                                                    <a:rPr lang="sk-SK" sz="4800" i="1" kern="1200">
                                                      <a:solidFill>
                                                        <a:srgbClr val="002060"/>
                                                      </a:solidFill>
                                                      <a:effectLst/>
                                                      <a:latin typeface="Cambria Math" panose="02040503050406030204" pitchFamily="18" charset="0"/>
                                                      <a:ea typeface="+mn-ea"/>
                                                      <a:cs typeface="+mn-cs"/>
                                                    </a:rPr>
                                                  </m:ctrlPr>
                                                </m:naryPr>
                                                <m:sub/>
                                                <m:sup/>
                                                <m:e>
                                                  <m:sSub>
                                                    <m:sSubPr>
                                                      <m:ctrlPr>
                                                        <a:rPr lang="sk-SK" sz="4800" i="1" kern="1200">
                                                          <a:solidFill>
                                                            <a:srgbClr val="002060"/>
                                                          </a:solidFill>
                                                          <a:effectLst/>
                                                          <a:latin typeface="Cambria Math" panose="02040503050406030204" pitchFamily="18" charset="0"/>
                                                          <a:ea typeface="+mn-ea"/>
                                                          <a:cs typeface="+mn-cs"/>
                                                        </a:rPr>
                                                      </m:ctrlPr>
                                                    </m:sSubPr>
                                                    <m:e>
                                                      <m:r>
                                                        <a:rPr lang="en-GB" sz="4800" i="1" kern="1200">
                                                          <a:solidFill>
                                                            <a:srgbClr val="002060"/>
                                                          </a:solidFill>
                                                          <a:effectLst/>
                                                          <a:latin typeface="Cambria Math" panose="02040503050406030204" pitchFamily="18" charset="0"/>
                                                          <a:ea typeface="+mn-ea"/>
                                                          <a:cs typeface="+mn-cs"/>
                                                        </a:rPr>
                                                        <m:t>𝑦</m:t>
                                                      </m:r>
                                                    </m:e>
                                                    <m:sub>
                                                      <m:r>
                                                        <a:rPr lang="en-GB" sz="4800" i="1" kern="1200">
                                                          <a:solidFill>
                                                            <a:srgbClr val="002060"/>
                                                          </a:solidFill>
                                                          <a:effectLst/>
                                                          <a:latin typeface="Cambria Math" panose="02040503050406030204" pitchFamily="18" charset="0"/>
                                                          <a:ea typeface="+mn-ea"/>
                                                          <a:cs typeface="+mn-cs"/>
                                                        </a:rPr>
                                                        <m:t>𝑖</m:t>
                                                      </m:r>
                                                      <m:r>
                                                        <a:rPr lang="en-GB" sz="4800" i="1" kern="1200">
                                                          <a:solidFill>
                                                            <a:srgbClr val="002060"/>
                                                          </a:solidFill>
                                                          <a:effectLst/>
                                                          <a:latin typeface="Cambria Math" panose="02040503050406030204" pitchFamily="18" charset="0"/>
                                                          <a:ea typeface="+mn-ea"/>
                                                          <a:cs typeface="+mn-cs"/>
                                                        </a:rPr>
                                                        <m:t>+2</m:t>
                                                      </m:r>
                                                    </m:sub>
                                                  </m:sSub>
                                                  <m:r>
                                                    <a:rPr lang="en-GB" sz="4800" kern="1200">
                                                      <a:solidFill>
                                                        <a:srgbClr val="002060"/>
                                                      </a:solidFill>
                                                      <a:effectLst/>
                                                      <a:latin typeface="Cambria Math" panose="02040503050406030204" pitchFamily="18" charset="0"/>
                                                      <a:ea typeface="+mn-ea"/>
                                                      <a:cs typeface="+mn-cs"/>
                                                    </a:rPr>
                                                    <m:t>)²)</m:t>
                                                  </m:r>
                                                </m:e>
                                              </m:nary>
                                            </m:e>
                                          </m:nary>
                                        </m:e>
                                      </m:nary>
                                    </m:e>
                                  </m:rad>
                                </m:den>
                              </m:f>
                            </m:oMath>
                          </a14:m>
                          <a:endParaRPr lang="en-US" sz="5000" kern="1200" noProof="0" dirty="0">
                            <a:solidFill>
                              <a:srgbClr val="002060"/>
                            </a:solidFill>
                            <a:latin typeface="Arial" panose="020B0604020202020204" pitchFamily="34" charset="0"/>
                            <a:ea typeface="+mn-ea"/>
                            <a:cs typeface="Arial" panose="020B0604020202020204" pitchFamily="34" charset="0"/>
                          </a:endParaRPr>
                        </a:p>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mc:Choice>
        <mc:Fallback xmlns="">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126943857"/>
                  </p:ext>
                </p:extLst>
              </p:nvPr>
            </p:nvGraphicFramePr>
            <p:xfrm>
              <a:off x="1317621" y="12662926"/>
              <a:ext cx="29764038" cy="5978829"/>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en-US" sz="4500" cap="small" baseline="0" noProof="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972812">
                    <a:tc>
                      <a:txBody>
                        <a:bodyPr/>
                        <a:lstStyle/>
                        <a:p>
                          <a:endParaRPr lang="sk-SK"/>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22766"/>
                          </a:stretch>
                        </a:blipFill>
                      </a:tcPr>
                    </a:tc>
                    <a:extLst>
                      <a:ext uri="{0D108BD9-81ED-4DB2-BD59-A6C34878D82A}">
                        <a16:rowId xmlns:a16="http://schemas.microsoft.com/office/drawing/2014/main" val="2408792212"/>
                      </a:ext>
                    </a:extLst>
                  </a:tr>
                </a:tbl>
              </a:graphicData>
            </a:graphic>
          </p:graphicFrame>
        </mc:Fallback>
      </mc:AlternateContent>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554603063"/>
              </p:ext>
            </p:extLst>
          </p:nvPr>
        </p:nvGraphicFramePr>
        <p:xfrm>
          <a:off x="1347570" y="18107401"/>
          <a:ext cx="29764038" cy="1623213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en-US" sz="4500" cap="small" baseline="0" noProof="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a:cs typeface="Arial"/>
                        </a:rPr>
                        <a:t>Figure </a:t>
                      </a:r>
                      <a:r>
                        <a:rPr lang="en-US" sz="3500" noProof="0" dirty="0">
                          <a:solidFill>
                            <a:srgbClr val="002060"/>
                          </a:solidFill>
                          <a:latin typeface="Arial"/>
                          <a:cs typeface="Arial"/>
                        </a:rPr>
                        <a:t>below</a:t>
                      </a:r>
                      <a:r>
                        <a:rPr lang="en-US" sz="3500" dirty="0">
                          <a:solidFill>
                            <a:srgbClr val="002060"/>
                          </a:solidFill>
                          <a:latin typeface="Arial"/>
                          <a:cs typeface="Arial"/>
                        </a:rPr>
                        <a:t> shows the average annual change in both transport performance and economic indicators over the period 2011-2023 in the SR</a:t>
                      </a:r>
                      <a:r>
                        <a:rPr lang="sk-SK" sz="3500" dirty="0">
                          <a:solidFill>
                            <a:srgbClr val="002060"/>
                          </a:solidFill>
                          <a:latin typeface="Arial"/>
                          <a:cs typeface="Arial"/>
                        </a:rPr>
                        <a:t>. </a:t>
                      </a:r>
                      <a:r>
                        <a:rPr lang="en-US" sz="3500" dirty="0">
                          <a:solidFill>
                            <a:srgbClr val="002060"/>
                          </a:solidFill>
                          <a:latin typeface="Arial"/>
                          <a:cs typeface="Arial"/>
                        </a:rPr>
                        <a:t>All indicators except transport performance show positive values. For fatalities, total accidents and unemployment the values less than 1 means a decrease, thus desired change. </a:t>
                      </a:r>
                      <a:r>
                        <a:rPr lang="sk-SK" sz="3500" dirty="0">
                          <a:solidFill>
                            <a:srgbClr val="002060"/>
                          </a:solidFill>
                          <a:latin typeface="Arial"/>
                          <a:cs typeface="Arial"/>
                        </a:rPr>
                        <a:t>Table </a:t>
                      </a:r>
                      <a:r>
                        <a:rPr lang="en-US" sz="3500" noProof="0" dirty="0">
                          <a:solidFill>
                            <a:srgbClr val="002060"/>
                          </a:solidFill>
                          <a:latin typeface="Arial"/>
                          <a:cs typeface="Arial"/>
                        </a:rPr>
                        <a:t>below</a:t>
                      </a:r>
                      <a:r>
                        <a:rPr lang="en-US" sz="3500" dirty="0">
                          <a:solidFill>
                            <a:srgbClr val="002060"/>
                          </a:solidFill>
                          <a:latin typeface="Arial"/>
                          <a:cs typeface="Arial"/>
                        </a:rPr>
                        <a:t> shows the results of the correlation analysis carried out between the transport and economic performance indicators within the SR based on </a:t>
                      </a:r>
                      <a:r>
                        <a:rPr lang="en-US" sz="3500" noProof="0" dirty="0">
                          <a:solidFill>
                            <a:srgbClr val="002060"/>
                          </a:solidFill>
                          <a:latin typeface="Arial"/>
                          <a:cs typeface="Arial"/>
                        </a:rPr>
                        <a:t>above</a:t>
                      </a:r>
                      <a:r>
                        <a:rPr lang="sk-SK" sz="3500" dirty="0">
                          <a:solidFill>
                            <a:srgbClr val="002060"/>
                          </a:solidFill>
                          <a:latin typeface="Arial"/>
                          <a:cs typeface="Arial"/>
                        </a:rPr>
                        <a:t> </a:t>
                      </a:r>
                      <a:r>
                        <a:rPr lang="en-US" sz="3500" dirty="0">
                          <a:solidFill>
                            <a:srgbClr val="002060"/>
                          </a:solidFill>
                          <a:latin typeface="Arial"/>
                          <a:cs typeface="Arial"/>
                        </a:rPr>
                        <a:t>equations. As can be clearly seen, the number of trucks and the length of the superior road infrastructure have the strongest correlation with the economic indicators. Relatively high values were also observed for the quantity of goods transported, where mostly a strong or medium relationship with economic indicators is found. The lowest values are for transport performance in ton-kilometers, which may be due to the data collection in SR for only small part of total performance and the resulting inaccuracies. Strong relationships are found between transport indicators and most other indicators, except for the number of fatalities and the number of visitors. For the number of vehicles and the length of superior infrastructure, the values obtained are similar for both the regular period and the 1- and 2-year shifts, with the strongest relationship being achieved largely without the shift. Thus, this implies the largest impact of the indicators in the regular period. In contrast, for transport capacity and freight quantity, the correlation is increased mostly for the 2-year shift. This may indicate a delayed effect or impact on economic indicators. In the EU, the relationships with economic indicators are even stronger, both for transport performance and for the number of trucks and the length of the superior road infrastructure. The values for both the regular and the shifted periods are at a similarly high level, and this implies an impact of the transport indicators in the same year, but also with a possible time lag of 1 to 2 years. In the regions, the situation is again </a:t>
                      </a:r>
                      <a:r>
                        <a:rPr lang="en-US" sz="3500" noProof="0" dirty="0">
                          <a:solidFill>
                            <a:srgbClr val="002060"/>
                          </a:solidFill>
                          <a:latin typeface="Arial"/>
                          <a:cs typeface="Arial"/>
                        </a:rPr>
                        <a:t>similar to </a:t>
                      </a:r>
                      <a:r>
                        <a:rPr lang="en-US" sz="3500" dirty="0">
                          <a:solidFill>
                            <a:srgbClr val="002060"/>
                          </a:solidFill>
                          <a:latin typeface="Arial"/>
                          <a:cs typeface="Arial"/>
                        </a:rPr>
                        <a:t>that in the SR, but the strength of the relationships is generally at a lower level</a:t>
                      </a:r>
                      <a:r>
                        <a:rPr lang="sk-SK" sz="3500" dirty="0">
                          <a:solidFill>
                            <a:srgbClr val="002060"/>
                          </a:solidFill>
                          <a:latin typeface="Arial"/>
                          <a:cs typeface="Arial"/>
                        </a:rPr>
                        <a:t>.</a:t>
                      </a:r>
                    </a:p>
                    <a:p>
                      <a:pPr marL="0" marR="0" lvl="0" indent="0" algn="just" defTabSz="3239902" rtl="0" eaLnBrk="1" fontAlgn="auto" latinLnBrk="0" hangingPunct="1">
                        <a:lnSpc>
                          <a:spcPct val="100000"/>
                        </a:lnSpc>
                        <a:spcBef>
                          <a:spcPts val="0"/>
                        </a:spcBef>
                        <a:spcAft>
                          <a:spcPts val="0"/>
                        </a:spcAft>
                        <a:buClrTx/>
                        <a:buSzTx/>
                        <a:buFontTx/>
                        <a:buNone/>
                        <a:tabLst/>
                        <a:defRPr/>
                      </a:pPr>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590890940"/>
              </p:ext>
            </p:extLst>
          </p:nvPr>
        </p:nvGraphicFramePr>
        <p:xfrm>
          <a:off x="1347570" y="33691087"/>
          <a:ext cx="29764038" cy="7030193"/>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89563">
                <a:tc>
                  <a:txBody>
                    <a:bodyPr/>
                    <a:lstStyle/>
                    <a:p>
                      <a:pPr algn="ctr"/>
                      <a:r>
                        <a:rPr lang="en-US" sz="4500" cap="small" baseline="0" noProof="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240630">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latin typeface="Arial"/>
                          <a:ea typeface="+mn-ea"/>
                          <a:cs typeface="Arial"/>
                        </a:rPr>
                        <a:t>The evolution of performance indicators in road transport and economy within the SR and its regions as well as in the EU for the period 2011-2023 has a positive trend, while the growth of economic indicators has been slightly higher compared to the transport ones. However, the Covid-19 pandemic may have had an impact on the overall results. The results of the correlation analysis showed a significant connection between economic and transport indicators, in particular the length of the superior infrastructure and the number of freight vehicles, but also the amount of goods transported. The only indicator where no correlation was found was the number of visitors. Within the EU, the correlations were generally stronger than in the SR. In the individual regions of Slovakia, the results were similar to those for the SR as a whole, with slightly weaker correlation values, with the Bratislava region showing the lowest values. Transport performance in the EU has a strong</a:t>
                      </a:r>
                      <a:r>
                        <a:rPr lang="sk-SK" sz="3500" kern="1200" dirty="0" err="1">
                          <a:solidFill>
                            <a:srgbClr val="002060"/>
                          </a:solidFill>
                          <a:latin typeface="Arial"/>
                          <a:ea typeface="+mn-ea"/>
                          <a:cs typeface="Arial"/>
                        </a:rPr>
                        <a:t>er</a:t>
                      </a:r>
                      <a:r>
                        <a:rPr lang="en-US" sz="3500" kern="1200" dirty="0">
                          <a:solidFill>
                            <a:srgbClr val="002060"/>
                          </a:solidFill>
                          <a:latin typeface="Arial"/>
                          <a:ea typeface="+mn-ea"/>
                          <a:cs typeface="Arial"/>
                        </a:rPr>
                        <a:t> relationship with economic indicators than SR. In terms of time lag, differences were not clearly visible, with similar levels of performance with slightly higher values in the non-shifted calculations. This implies the largest impact of the transport indicators in the common period. The effect of the time lag was more pronounced only in the case of transport performance and the quantity of goods transported within the SR, where the strength of the correlation increased significantly when shifted by 2 years. To research causality and the precedence of one indicator by another is used Granger causality, which application on studied data can be follow-up research. </a:t>
                      </a:r>
                      <a:endParaRPr lang="sk-SK"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2706757722"/>
              </p:ext>
            </p:extLst>
          </p:nvPr>
        </p:nvGraphicFramePr>
        <p:xfrm>
          <a:off x="1317621" y="40721280"/>
          <a:ext cx="29764038" cy="218899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19679">
                <a:tc>
                  <a:txBody>
                    <a:bodyPr/>
                    <a:lstStyle/>
                    <a:p>
                      <a:pPr algn="ctr"/>
                      <a:r>
                        <a:rPr lang="en-US" sz="4500" cap="small" baseline="0" noProof="0" dirty="0">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411757">
                <a:tc>
                  <a:txBody>
                    <a:bodyPr/>
                    <a:lstStyle/>
                    <a:p>
                      <a:pPr lvl="0">
                        <a:buNone/>
                      </a:pPr>
                      <a:r>
                        <a:rPr lang="en-US" sz="3500" kern="1200" noProof="1">
                          <a:solidFill>
                            <a:srgbClr val="002060"/>
                          </a:solidFill>
                          <a:latin typeface="Arial"/>
                          <a:ea typeface="+mn-ea"/>
                          <a:cs typeface="Arial"/>
                        </a:rPr>
                        <a:t>This work was supported by the Slovak Research and Development Agency under the Contract no. APVV-22-0524.</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4"/>
          <a:stretch>
            <a:fillRect/>
          </a:stretch>
        </p:blipFill>
        <p:spPr>
          <a:xfrm>
            <a:off x="24186871" y="311049"/>
            <a:ext cx="6822254" cy="2870417"/>
          </a:xfrm>
          <a:prstGeom prst="rect">
            <a:avLst/>
          </a:prstGeom>
        </p:spPr>
      </p:pic>
      <p:pic>
        <p:nvPicPr>
          <p:cNvPr id="9" name="Obrázok 8" descr="Obrázok, na ktorom je text, snímka obrazovky, čierno-biela, číslo&#10;&#10;Obsah vygenerovaný umelou inteligenciou môže byť nesprávny.">
            <a:extLst>
              <a:ext uri="{FF2B5EF4-FFF2-40B4-BE49-F238E27FC236}">
                <a16:creationId xmlns:a16="http://schemas.microsoft.com/office/drawing/2014/main" id="{37A88ED9-7CBC-5E6D-6E93-B2C98C69ED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167681" y="27085846"/>
            <a:ext cx="12913978" cy="6530830"/>
          </a:xfrm>
          <a:prstGeom prst="rect">
            <a:avLst/>
          </a:prstGeom>
        </p:spPr>
      </p:pic>
      <p:pic>
        <p:nvPicPr>
          <p:cNvPr id="15" name="Obrázok 14" descr="Obrázok, na ktorom je text, písmo, číslo, rad&#10;&#10;Obsah vygenerovaný umelou inteligenciou môže byť nesprávny.">
            <a:extLst>
              <a:ext uri="{FF2B5EF4-FFF2-40B4-BE49-F238E27FC236}">
                <a16:creationId xmlns:a16="http://schemas.microsoft.com/office/drawing/2014/main" id="{0E9FA4C1-B1B0-DCE7-7E5B-D29F4D11B6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47570" y="27085846"/>
            <a:ext cx="16367935" cy="6605241"/>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266</TotalTime>
  <Words>970</Words>
  <Application>Microsoft Office PowerPoint</Application>
  <PresentationFormat>Vlastná</PresentationFormat>
  <Paragraphs>19</Paragraphs>
  <Slides>1</Slides>
  <Notes>0</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1</vt:i4>
      </vt:variant>
    </vt:vector>
  </HeadingPairs>
  <TitlesOfParts>
    <vt:vector size="6" baseType="lpstr">
      <vt:lpstr>Aptos</vt:lpstr>
      <vt:lpstr>Aptos Display</vt:lpstr>
      <vt:lpstr>Arial</vt:lpstr>
      <vt:lpstr>Cambria Math</vt:lpstr>
      <vt:lpstr>Motív Office</vt:lpstr>
      <vt:lpstr>Research on positive externalities from road freight transport, considering the time lag of the studied indicators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Martin Zuzaniak</cp:lastModifiedBy>
  <cp:revision>9</cp:revision>
  <dcterms:created xsi:type="dcterms:W3CDTF">2024-08-16T05:44:32Z</dcterms:created>
  <dcterms:modified xsi:type="dcterms:W3CDTF">2025-03-31T08:45:34Z</dcterms:modified>
</cp:coreProperties>
</file>