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94660"/>
  </p:normalViewPr>
  <p:slideViewPr>
    <p:cSldViewPr snapToGrid="0">
      <p:cViewPr>
        <p:scale>
          <a:sx n="33" d="100"/>
          <a:sy n="33" d="100"/>
        </p:scale>
        <p:origin x="840" y="-270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9. 4. 2025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9. 4. 2025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9. 4. 2025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9. 4. 2025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9. 4. 2025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9. 4. 2025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9. 4. 2025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9. 4. 2025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9. 4. 2025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9. 4. 2025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9. 4. 2025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‹N›</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9. 4. 2025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‹N›</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6468337"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Risk assessment of the </a:t>
            </a:r>
            <a:r>
              <a:rPr lang="en-US"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Groppo</a:t>
            </a:r>
            <a:r>
              <a:rPr lang="en-US"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en-US"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Sovrano</a:t>
            </a:r>
            <a:r>
              <a:rPr lang="en-US"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rock wall: interaction between rockfall dynamics and a Provincial Road through 3D analysis</a:t>
            </a:r>
            <a:endPar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it-IT" sz="4500" dirty="0">
                <a:solidFill>
                  <a:srgbClr val="002060"/>
                </a:solidFill>
                <a:latin typeface="Arial" panose="020B0604020202020204" pitchFamily="34" charset="0"/>
                <a:cs typeface="Arial" panose="020B0604020202020204" pitchFamily="34" charset="0"/>
              </a:rPr>
              <a:t>Alessandro Valletta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it-IT" sz="4500" dirty="0">
                <a:solidFill>
                  <a:srgbClr val="002060"/>
                </a:solidFill>
                <a:latin typeface="Arial" panose="020B0604020202020204" pitchFamily="34" charset="0"/>
                <a:cs typeface="Arial" panose="020B0604020202020204" pitchFamily="34" charset="0"/>
              </a:rPr>
              <a:t>Andrea Segalini</a:t>
            </a:r>
            <a:r>
              <a:rPr lang="it-IT" sz="4500" baseline="30000" dirty="0">
                <a:solidFill>
                  <a:srgbClr val="002060"/>
                </a:solidFill>
                <a:latin typeface="Arial" panose="020B0604020202020204" pitchFamily="34" charset="0"/>
                <a:cs typeface="Arial" panose="020B0604020202020204" pitchFamily="34" charset="0"/>
              </a:rPr>
              <a:t>1</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University of Parma, Department of Engineering and Architecture, Parco Area </a:t>
            </a:r>
            <a:r>
              <a:rPr lang="en-US" sz="3600" i="1" dirty="0" err="1">
                <a:solidFill>
                  <a:srgbClr val="002060"/>
                </a:solidFill>
                <a:latin typeface="Arial" panose="020B0604020202020204" pitchFamily="34" charset="0"/>
                <a:cs typeface="Arial" panose="020B0604020202020204" pitchFamily="34" charset="0"/>
              </a:rPr>
              <a:t>delle</a:t>
            </a:r>
            <a:r>
              <a:rPr lang="en-US" sz="3600" i="1" dirty="0">
                <a:solidFill>
                  <a:srgbClr val="002060"/>
                </a:solidFill>
                <a:latin typeface="Arial" panose="020B0604020202020204" pitchFamily="34" charset="0"/>
                <a:cs typeface="Arial" panose="020B0604020202020204" pitchFamily="34" charset="0"/>
              </a:rPr>
              <a:t> </a:t>
            </a:r>
            <a:r>
              <a:rPr lang="en-US" sz="3600" i="1" dirty="0" err="1">
                <a:solidFill>
                  <a:srgbClr val="002060"/>
                </a:solidFill>
                <a:latin typeface="Arial" panose="020B0604020202020204" pitchFamily="34" charset="0"/>
                <a:cs typeface="Arial" panose="020B0604020202020204" pitchFamily="34" charset="0"/>
              </a:rPr>
              <a:t>Scienze</a:t>
            </a:r>
            <a:r>
              <a:rPr lang="en-US" sz="3600" i="1" dirty="0">
                <a:solidFill>
                  <a:srgbClr val="002060"/>
                </a:solidFill>
                <a:latin typeface="Arial" panose="020B0604020202020204" pitchFamily="34" charset="0"/>
                <a:cs typeface="Arial" panose="020B0604020202020204" pitchFamily="34" charset="0"/>
              </a:rPr>
              <a:t> 181/a, 43124 Parma, Italy </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819711005"/>
              </p:ext>
            </p:extLst>
          </p:nvPr>
        </p:nvGraphicFramePr>
        <p:xfrm>
          <a:off x="1347570" y="7769151"/>
          <a:ext cx="29764038" cy="553507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837820">
                <a:tc gridSpan="3">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697258">
                <a:tc>
                  <a:txBody>
                    <a:bodyPr/>
                    <a:lstStyle/>
                    <a:p>
                      <a:pPr algn="just"/>
                      <a:r>
                        <a:rPr lang="en-US" sz="3500" dirty="0">
                          <a:solidFill>
                            <a:srgbClr val="002060"/>
                          </a:solidFill>
                          <a:latin typeface="Arial" panose="020B0604020202020204" pitchFamily="34" charset="0"/>
                          <a:cs typeface="Arial" panose="020B0604020202020204" pitchFamily="34" charset="0"/>
                        </a:rPr>
                        <a:t>Among landslide phenomena in mountainous environments, </a:t>
                      </a:r>
                      <a:r>
                        <a:rPr lang="en-US" sz="3500" b="1" dirty="0">
                          <a:solidFill>
                            <a:srgbClr val="002060"/>
                          </a:solidFill>
                          <a:latin typeface="Arial" panose="020B0604020202020204" pitchFamily="34" charset="0"/>
                          <a:cs typeface="Arial" panose="020B0604020202020204" pitchFamily="34" charset="0"/>
                        </a:rPr>
                        <a:t>rockfalls</a:t>
                      </a:r>
                      <a:r>
                        <a:rPr lang="en-US" sz="3500" dirty="0">
                          <a:solidFill>
                            <a:srgbClr val="002060"/>
                          </a:solidFill>
                          <a:latin typeface="Arial" panose="020B0604020202020204" pitchFamily="34" charset="0"/>
                          <a:cs typeface="Arial" panose="020B0604020202020204" pitchFamily="34" charset="0"/>
                        </a:rPr>
                        <a:t> are undoubtedly one of the most impactful, due to their widespread occurrence and the potentially catastrophic consequences they can have on human lives and infrastructure.</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One of the most effective approaches for </a:t>
                      </a:r>
                      <a:r>
                        <a:rPr lang="en-US" sz="3500" b="1" dirty="0">
                          <a:solidFill>
                            <a:srgbClr val="002060"/>
                          </a:solidFill>
                          <a:latin typeface="Arial" panose="020B0604020202020204" pitchFamily="34" charset="0"/>
                          <a:cs typeface="Arial" panose="020B0604020202020204" pitchFamily="34" charset="0"/>
                        </a:rPr>
                        <a:t>evaluating and mitigating rockfall hazards </a:t>
                      </a:r>
                      <a:r>
                        <a:rPr lang="en-US" sz="3500" dirty="0">
                          <a:solidFill>
                            <a:srgbClr val="002060"/>
                          </a:solidFill>
                          <a:latin typeface="Arial" panose="020B0604020202020204" pitchFamily="34" charset="0"/>
                          <a:cs typeface="Arial" panose="020B0604020202020204" pitchFamily="34" charset="0"/>
                        </a:rPr>
                        <a:t>relies on </a:t>
                      </a:r>
                      <a:r>
                        <a:rPr lang="en-US" sz="3500" b="1" dirty="0">
                          <a:solidFill>
                            <a:srgbClr val="002060"/>
                          </a:solidFill>
                          <a:latin typeface="Arial" panose="020B0604020202020204" pitchFamily="34" charset="0"/>
                          <a:cs typeface="Arial" panose="020B0604020202020204" pitchFamily="34" charset="0"/>
                        </a:rPr>
                        <a:t>numerical modeling </a:t>
                      </a:r>
                      <a:r>
                        <a:rPr lang="en-US" sz="3500" dirty="0">
                          <a:solidFill>
                            <a:srgbClr val="002060"/>
                          </a:solidFill>
                          <a:latin typeface="Arial" panose="020B0604020202020204" pitchFamily="34" charset="0"/>
                          <a:cs typeface="Arial" panose="020B0604020202020204" pitchFamily="34" charset="0"/>
                        </a:rPr>
                        <a:t>techniques, allowing for the simulation of the complex dynamics of rock block detachment, propagation, and impact, providing valuable insights into the potential risk to infrastructures and the effectiveness of different mitigation strategies.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In this study, the authors present a comprehensive </a:t>
                      </a:r>
                      <a:r>
                        <a:rPr lang="en-US" sz="3500" b="1" dirty="0">
                          <a:solidFill>
                            <a:srgbClr val="002060"/>
                          </a:solidFill>
                          <a:latin typeface="Arial" panose="020B0604020202020204" pitchFamily="34" charset="0"/>
                          <a:cs typeface="Arial" panose="020B0604020202020204" pitchFamily="34" charset="0"/>
                        </a:rPr>
                        <a:t>risk assessment of a rock wall located along a provincial road in northern Italy</a:t>
                      </a:r>
                      <a:r>
                        <a:rPr lang="en-US" sz="3500" dirty="0">
                          <a:solidFill>
                            <a:srgbClr val="002060"/>
                          </a:solidFill>
                          <a:latin typeface="Arial" panose="020B0604020202020204" pitchFamily="34" charset="0"/>
                          <a:cs typeface="Arial" panose="020B0604020202020204" pitchFamily="34" charset="0"/>
                        </a:rPr>
                        <a:t>, exploiting 3D numerical modeling techniques to gain a deeper understanding of the interaction between rockfall dynamics and a critical transportation infrastructure. </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457540120"/>
              </p:ext>
            </p:extLst>
          </p:nvPr>
        </p:nvGraphicFramePr>
        <p:xfrm>
          <a:off x="1317621" y="13547833"/>
          <a:ext cx="29764038" cy="84836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91723">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691919">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928074249"/>
              </p:ext>
            </p:extLst>
          </p:nvPr>
        </p:nvGraphicFramePr>
        <p:xfrm>
          <a:off x="1347570" y="22250844"/>
          <a:ext cx="29764038" cy="1337423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56409">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258914">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25891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752784530"/>
              </p:ext>
            </p:extLst>
          </p:nvPr>
        </p:nvGraphicFramePr>
        <p:xfrm>
          <a:off x="1317621" y="35928300"/>
          <a:ext cx="29764038" cy="372981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19916">
                <a:tc>
                  <a:txBody>
                    <a:bodyPr/>
                    <a:lstStyle/>
                    <a:p>
                      <a:pPr algn="ctr"/>
                      <a:r>
                        <a:rPr lang="sk-SK" sz="4500" cap="small" baseline="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09897">
                <a:tc>
                  <a:txBody>
                    <a:bodyPr/>
                    <a:lstStyle/>
                    <a:p>
                      <a:pPr algn="just"/>
                      <a:r>
                        <a:rPr lang="en-US" sz="3500" dirty="0">
                          <a:solidFill>
                            <a:srgbClr val="002060"/>
                          </a:solidFill>
                          <a:latin typeface="Arial" panose="020B0604020202020204" pitchFamily="34" charset="0"/>
                          <a:cs typeface="Arial" panose="020B0604020202020204" pitchFamily="34" charset="0"/>
                        </a:rPr>
                        <a:t>The </a:t>
                      </a:r>
                      <a:r>
                        <a:rPr lang="en-US" sz="3500" b="1" dirty="0">
                          <a:solidFill>
                            <a:srgbClr val="002060"/>
                          </a:solidFill>
                          <a:latin typeface="Arial" panose="020B0604020202020204" pitchFamily="34" charset="0"/>
                          <a:cs typeface="Arial" panose="020B0604020202020204" pitchFamily="34" charset="0"/>
                        </a:rPr>
                        <a:t>3D analysis </a:t>
                      </a:r>
                      <a:r>
                        <a:rPr lang="en-US" sz="3500" dirty="0">
                          <a:solidFill>
                            <a:srgbClr val="002060"/>
                          </a:solidFill>
                          <a:latin typeface="Arial" panose="020B0604020202020204" pitchFamily="34" charset="0"/>
                          <a:cs typeface="Arial" panose="020B0604020202020204" pitchFamily="34" charset="0"/>
                        </a:rPr>
                        <a:t>defined the trajectories of the blocks, their end points, the maximum total kinetic energy with which the blocks could reach the road, and the percentage of blocks that reached it. All data collected during the analysis allowed to suggest a </a:t>
                      </a:r>
                      <a:r>
                        <a:rPr lang="en-US" sz="3500" b="1" dirty="0">
                          <a:solidFill>
                            <a:srgbClr val="002060"/>
                          </a:solidFill>
                          <a:latin typeface="Arial" panose="020B0604020202020204" pitchFamily="34" charset="0"/>
                          <a:cs typeface="Arial" panose="020B0604020202020204" pitchFamily="34" charset="0"/>
                        </a:rPr>
                        <a:t>potential intervention to control the phenomenon and safeguard the transport infrastructure</a:t>
                      </a:r>
                      <a:r>
                        <a:rPr lang="en-US" sz="3500" dirty="0">
                          <a:solidFill>
                            <a:srgbClr val="002060"/>
                          </a:solidFill>
                          <a:latin typeface="Arial" panose="020B0604020202020204" pitchFamily="34" charset="0"/>
                          <a:cs typeface="Arial" panose="020B0604020202020204" pitchFamily="34" charset="0"/>
                        </a:rPr>
                        <a:t>, represented by a series of flexible barriers appropriately designed. </a:t>
                      </a:r>
                    </a:p>
                    <a:p>
                      <a:pPr algn="just"/>
                      <a:r>
                        <a:rPr lang="en-US" sz="3500" dirty="0">
                          <a:solidFill>
                            <a:srgbClr val="002060"/>
                          </a:solidFill>
                          <a:latin typeface="Arial" panose="020B0604020202020204" pitchFamily="34" charset="0"/>
                          <a:cs typeface="Arial" panose="020B0604020202020204" pitchFamily="34" charset="0"/>
                        </a:rPr>
                        <a:t>The proposed solution is currently under evaluation by the authorities in order to plan the most appropriate actions to mitigate the risk related to rockfall events in the area.</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011976826"/>
              </p:ext>
            </p:extLst>
          </p:nvPr>
        </p:nvGraphicFramePr>
        <p:xfrm>
          <a:off x="1347570" y="39877482"/>
          <a:ext cx="29764038" cy="245161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84508">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67110">
                <a:tc>
                  <a:txBody>
                    <a:bodyPr/>
                    <a:lstStyle/>
                    <a:p>
                      <a:pPr lvl="0" algn="just">
                        <a:buNone/>
                      </a:pPr>
                      <a:r>
                        <a:rPr lang="en-US" sz="3500" kern="1200" noProof="1">
                          <a:solidFill>
                            <a:srgbClr val="002060"/>
                          </a:solidFill>
                          <a:latin typeface="Arial"/>
                          <a:ea typeface="+mn-ea"/>
                          <a:cs typeface="Arial"/>
                        </a:rPr>
                        <a:t>This research was conducted within the framework of the agreement </a:t>
                      </a:r>
                      <a:r>
                        <a:rPr lang="en-US" sz="3500" i="1" kern="1200" noProof="1">
                          <a:solidFill>
                            <a:srgbClr val="002060"/>
                          </a:solidFill>
                          <a:latin typeface="Arial"/>
                          <a:ea typeface="+mn-ea"/>
                          <a:cs typeface="Arial"/>
                        </a:rPr>
                        <a:t>"Rilievo geomeccanico, analisi di stabilità e valutazione della pericolosità del tratto di strada provinciale prospicente l’abitato di Groppo Sovrano"</a:t>
                      </a:r>
                      <a:r>
                        <a:rPr lang="en-US" sz="3500" kern="1200" noProof="1">
                          <a:solidFill>
                            <a:srgbClr val="002060"/>
                          </a:solidFill>
                          <a:latin typeface="Arial"/>
                          <a:ea typeface="+mn-ea"/>
                          <a:cs typeface="Arial"/>
                        </a:rPr>
                        <a:t>, between the University of Parma and the Province of Parma, Italy.</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10" name="CasellaDiTesto 9">
            <a:extLst>
              <a:ext uri="{FF2B5EF4-FFF2-40B4-BE49-F238E27FC236}">
                <a16:creationId xmlns:a16="http://schemas.microsoft.com/office/drawing/2014/main" id="{CFE579CE-14C9-49E0-6A26-95A2A9201DC7}"/>
              </a:ext>
            </a:extLst>
          </p:cNvPr>
          <p:cNvSpPr txBox="1"/>
          <p:nvPr/>
        </p:nvSpPr>
        <p:spPr>
          <a:xfrm>
            <a:off x="7723440" y="15322799"/>
            <a:ext cx="7024947" cy="4555093"/>
          </a:xfrm>
          <a:prstGeom prst="rect">
            <a:avLst/>
          </a:prstGeom>
          <a:noFill/>
        </p:spPr>
        <p:txBody>
          <a:bodyPr wrap="square" rtlCol="0">
            <a:spAutoFit/>
          </a:bodyPr>
          <a:lstStyle/>
          <a:p>
            <a:pPr algn="just">
              <a:spcBef>
                <a:spcPts val="600"/>
              </a:spcBef>
            </a:pPr>
            <a:r>
              <a:rPr lang="en-US" sz="3500" b="1" dirty="0">
                <a:solidFill>
                  <a:srgbClr val="002060"/>
                </a:solidFill>
                <a:latin typeface="Arial" panose="020B0604020202020204" pitchFamily="34" charset="0"/>
                <a:cs typeface="Arial" panose="020B0604020202020204" pitchFamily="34" charset="0"/>
              </a:rPr>
              <a:t>Name</a:t>
            </a:r>
            <a:r>
              <a:rPr lang="en-US" sz="3500" dirty="0">
                <a:solidFill>
                  <a:srgbClr val="002060"/>
                </a:solidFill>
                <a:latin typeface="Arial" panose="020B0604020202020204" pitchFamily="34" charset="0"/>
                <a:cs typeface="Arial" panose="020B0604020202020204" pitchFamily="34" charset="0"/>
              </a:rPr>
              <a:t>: </a:t>
            </a:r>
            <a:r>
              <a:rPr lang="en-US" sz="3500" dirty="0" err="1">
                <a:solidFill>
                  <a:srgbClr val="002060"/>
                </a:solidFill>
                <a:latin typeface="Arial" panose="020B0604020202020204" pitchFamily="34" charset="0"/>
                <a:cs typeface="Arial" panose="020B0604020202020204" pitchFamily="34" charset="0"/>
              </a:rPr>
              <a:t>Groppo</a:t>
            </a:r>
            <a:r>
              <a:rPr lang="en-US" sz="3500" dirty="0">
                <a:solidFill>
                  <a:srgbClr val="002060"/>
                </a:solidFill>
                <a:latin typeface="Arial" panose="020B0604020202020204" pitchFamily="34" charset="0"/>
                <a:cs typeface="Arial" panose="020B0604020202020204" pitchFamily="34" charset="0"/>
              </a:rPr>
              <a:t> </a:t>
            </a:r>
            <a:r>
              <a:rPr lang="en-US" sz="3500" dirty="0" err="1">
                <a:solidFill>
                  <a:srgbClr val="002060"/>
                </a:solidFill>
                <a:latin typeface="Arial" panose="020B0604020202020204" pitchFamily="34" charset="0"/>
                <a:cs typeface="Arial" panose="020B0604020202020204" pitchFamily="34" charset="0"/>
              </a:rPr>
              <a:t>Sovrano</a:t>
            </a:r>
            <a:r>
              <a:rPr lang="en-US" sz="3500" dirty="0">
                <a:solidFill>
                  <a:srgbClr val="002060"/>
                </a:solidFill>
                <a:latin typeface="Arial" panose="020B0604020202020204" pitchFamily="34" charset="0"/>
                <a:cs typeface="Arial" panose="020B0604020202020204" pitchFamily="34" charset="0"/>
              </a:rPr>
              <a:t> rock wall</a:t>
            </a:r>
          </a:p>
          <a:p>
            <a:pPr algn="just">
              <a:spcBef>
                <a:spcPts val="600"/>
              </a:spcBef>
            </a:pPr>
            <a:r>
              <a:rPr lang="en-US" sz="3500" b="1" dirty="0">
                <a:solidFill>
                  <a:srgbClr val="002060"/>
                </a:solidFill>
                <a:latin typeface="Arial" panose="020B0604020202020204" pitchFamily="34" charset="0"/>
                <a:cs typeface="Arial" panose="020B0604020202020204" pitchFamily="34" charset="0"/>
              </a:rPr>
              <a:t>Region</a:t>
            </a:r>
            <a:r>
              <a:rPr lang="en-US" sz="3500" dirty="0">
                <a:solidFill>
                  <a:srgbClr val="002060"/>
                </a:solidFill>
                <a:latin typeface="Arial" panose="020B0604020202020204" pitchFamily="34" charset="0"/>
                <a:cs typeface="Arial" panose="020B0604020202020204" pitchFamily="34" charset="0"/>
              </a:rPr>
              <a:t>: Emilia-Romagna, Italy</a:t>
            </a:r>
          </a:p>
          <a:p>
            <a:pPr algn="just">
              <a:spcBef>
                <a:spcPts val="600"/>
              </a:spcBef>
            </a:pPr>
            <a:r>
              <a:rPr lang="en-US" sz="3500" b="1" dirty="0">
                <a:solidFill>
                  <a:srgbClr val="002060"/>
                </a:solidFill>
                <a:latin typeface="Arial" panose="020B0604020202020204" pitchFamily="34" charset="0"/>
                <a:cs typeface="Arial" panose="020B0604020202020204" pitchFamily="34" charset="0"/>
              </a:rPr>
              <a:t>Issues</a:t>
            </a:r>
            <a:r>
              <a:rPr lang="en-US" sz="3500" dirty="0">
                <a:solidFill>
                  <a:srgbClr val="002060"/>
                </a:solidFill>
                <a:latin typeface="Arial" panose="020B0604020202020204" pitchFamily="34" charset="0"/>
                <a:cs typeface="Arial" panose="020B0604020202020204" pitchFamily="34" charset="0"/>
              </a:rPr>
              <a:t>: Recurrent rockfall events involving the Provincial Road SP75, which connects the municipalities of </a:t>
            </a:r>
            <a:r>
              <a:rPr lang="en-US" sz="3500" dirty="0" err="1">
                <a:solidFill>
                  <a:srgbClr val="002060"/>
                </a:solidFill>
                <a:latin typeface="Arial" panose="020B0604020202020204" pitchFamily="34" charset="0"/>
                <a:cs typeface="Arial" panose="020B0604020202020204" pitchFamily="34" charset="0"/>
              </a:rPr>
              <a:t>Monchio</a:t>
            </a:r>
            <a:r>
              <a:rPr lang="en-US" sz="3500" dirty="0">
                <a:solidFill>
                  <a:srgbClr val="002060"/>
                </a:solidFill>
                <a:latin typeface="Arial" panose="020B0604020202020204" pitchFamily="34" charset="0"/>
                <a:cs typeface="Arial" panose="020B0604020202020204" pitchFamily="34" charset="0"/>
              </a:rPr>
              <a:t> and </a:t>
            </a:r>
            <a:r>
              <a:rPr lang="en-US" sz="3500" dirty="0" err="1">
                <a:solidFill>
                  <a:srgbClr val="002060"/>
                </a:solidFill>
                <a:latin typeface="Arial" panose="020B0604020202020204" pitchFamily="34" charset="0"/>
                <a:cs typeface="Arial" panose="020B0604020202020204" pitchFamily="34" charset="0"/>
              </a:rPr>
              <a:t>Corniglio</a:t>
            </a:r>
            <a:r>
              <a:rPr lang="en-US" sz="3500" dirty="0">
                <a:solidFill>
                  <a:srgbClr val="002060"/>
                </a:solidFill>
                <a:latin typeface="Arial" panose="020B0604020202020204" pitchFamily="34" charset="0"/>
                <a:cs typeface="Arial" panose="020B0604020202020204" pitchFamily="34" charset="0"/>
              </a:rPr>
              <a:t>, hindering its usability and leading to road closures.</a:t>
            </a:r>
            <a:endParaRPr lang="en-US" b="1" dirty="0"/>
          </a:p>
        </p:txBody>
      </p:sp>
      <p:pic>
        <p:nvPicPr>
          <p:cNvPr id="23" name="Immagine 22" descr="Immagine che contiene aria aperta, natura, albero, nuvola&#10;&#10;Il contenuto generato dall'IA potrebbe non essere corretto.">
            <a:extLst>
              <a:ext uri="{FF2B5EF4-FFF2-40B4-BE49-F238E27FC236}">
                <a16:creationId xmlns:a16="http://schemas.microsoft.com/office/drawing/2014/main" id="{25C2EAE3-81B3-DF87-289B-09E9AA628E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5197" y="15443562"/>
            <a:ext cx="6129767" cy="4205018"/>
          </a:xfrm>
          <a:prstGeom prst="rect">
            <a:avLst/>
          </a:prstGeom>
        </p:spPr>
      </p:pic>
      <p:sp>
        <p:nvSpPr>
          <p:cNvPr id="24" name="CasellaDiTesto 23">
            <a:extLst>
              <a:ext uri="{FF2B5EF4-FFF2-40B4-BE49-F238E27FC236}">
                <a16:creationId xmlns:a16="http://schemas.microsoft.com/office/drawing/2014/main" id="{72BFF72F-CA4C-E691-4312-071063FE6D6A}"/>
              </a:ext>
            </a:extLst>
          </p:cNvPr>
          <p:cNvSpPr txBox="1"/>
          <p:nvPr/>
        </p:nvSpPr>
        <p:spPr>
          <a:xfrm>
            <a:off x="15544799" y="14662276"/>
            <a:ext cx="8642071" cy="6878806"/>
          </a:xfrm>
          <a:prstGeom prst="rect">
            <a:avLst/>
          </a:prstGeom>
          <a:noFill/>
        </p:spPr>
        <p:txBody>
          <a:bodyPr wrap="square" rtlCol="0">
            <a:spAutoFit/>
          </a:bodyPr>
          <a:lstStyle/>
          <a:p>
            <a:pPr algn="just">
              <a:spcBef>
                <a:spcPts val="600"/>
              </a:spcBef>
            </a:pPr>
            <a:r>
              <a:rPr lang="en-US" sz="4000" b="1" dirty="0">
                <a:solidFill>
                  <a:srgbClr val="002060"/>
                </a:solidFill>
                <a:latin typeface="Arial" panose="020B0604020202020204" pitchFamily="34" charset="0"/>
                <a:cs typeface="Arial" panose="020B0604020202020204" pitchFamily="34" charset="0"/>
              </a:rPr>
              <a:t>SURVEY ACTIVITIES</a:t>
            </a:r>
          </a:p>
          <a:p>
            <a:pPr marL="457200" indent="-4572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Aerial nadiral </a:t>
            </a:r>
            <a:r>
              <a:rPr lang="en-US" sz="3500" b="1" dirty="0">
                <a:solidFill>
                  <a:srgbClr val="002060"/>
                </a:solidFill>
                <a:latin typeface="Arial" panose="020B0604020202020204" pitchFamily="34" charset="0"/>
                <a:cs typeface="Arial" panose="020B0604020202020204" pitchFamily="34" charset="0"/>
              </a:rPr>
              <a:t>photogrammetry</a:t>
            </a:r>
            <a:r>
              <a:rPr lang="en-US" sz="3500" dirty="0">
                <a:solidFill>
                  <a:srgbClr val="002060"/>
                </a:solidFill>
                <a:latin typeface="Arial" panose="020B0604020202020204" pitchFamily="34" charset="0"/>
                <a:cs typeface="Arial" panose="020B0604020202020204" pitchFamily="34" charset="0"/>
              </a:rPr>
              <a:t> using UAS across the entire area of interest</a:t>
            </a:r>
          </a:p>
          <a:p>
            <a:pPr marL="457200" indent="-4572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Oblique photogrammetry using UAS for the two rock faces affecting the section of the provincial road under analysis</a:t>
            </a:r>
          </a:p>
          <a:p>
            <a:pPr marL="457200" indent="-4572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High-precision </a:t>
            </a:r>
            <a:r>
              <a:rPr lang="en-US" sz="3500" b="1" dirty="0">
                <a:solidFill>
                  <a:srgbClr val="002060"/>
                </a:solidFill>
                <a:latin typeface="Arial" panose="020B0604020202020204" pitchFamily="34" charset="0"/>
                <a:cs typeface="Arial" panose="020B0604020202020204" pitchFamily="34" charset="0"/>
              </a:rPr>
              <a:t>GNSS</a:t>
            </a:r>
            <a:r>
              <a:rPr lang="en-US" sz="3500" dirty="0">
                <a:solidFill>
                  <a:srgbClr val="002060"/>
                </a:solidFill>
                <a:latin typeface="Arial" panose="020B0604020202020204" pitchFamily="34" charset="0"/>
                <a:cs typeface="Arial" panose="020B0604020202020204" pitchFamily="34" charset="0"/>
              </a:rPr>
              <a:t> satellite surveying for the topographic alignment of all outputs</a:t>
            </a:r>
          </a:p>
          <a:p>
            <a:pPr marL="457200" indent="-457200" algn="just">
              <a:spcBef>
                <a:spcPts val="600"/>
              </a:spcBef>
              <a:buFont typeface="Arial" panose="020B0604020202020204" pitchFamily="34" charset="0"/>
              <a:buChar char="•"/>
            </a:pPr>
            <a:r>
              <a:rPr lang="en-US" sz="3500" b="1" dirty="0">
                <a:solidFill>
                  <a:srgbClr val="002060"/>
                </a:solidFill>
                <a:latin typeface="Arial" panose="020B0604020202020204" pitchFamily="34" charset="0"/>
                <a:cs typeface="Arial" panose="020B0604020202020204" pitchFamily="34" charset="0"/>
              </a:rPr>
              <a:t>LiDAR</a:t>
            </a:r>
            <a:r>
              <a:rPr lang="en-US" sz="3500" dirty="0">
                <a:solidFill>
                  <a:srgbClr val="002060"/>
                </a:solidFill>
                <a:latin typeface="Arial" panose="020B0604020202020204" pitchFamily="34" charset="0"/>
                <a:cs typeface="Arial" panose="020B0604020202020204" pitchFamily="34" charset="0"/>
              </a:rPr>
              <a:t> surveying using UAS to generate a Digital Terrain Model for areas with dense vegetation coverage</a:t>
            </a:r>
          </a:p>
        </p:txBody>
      </p:sp>
      <p:sp>
        <p:nvSpPr>
          <p:cNvPr id="25" name="CasellaDiTesto 24">
            <a:extLst>
              <a:ext uri="{FF2B5EF4-FFF2-40B4-BE49-F238E27FC236}">
                <a16:creationId xmlns:a16="http://schemas.microsoft.com/office/drawing/2014/main" id="{8CCCAB84-3615-8451-6477-73F055BC9A75}"/>
              </a:ext>
            </a:extLst>
          </p:cNvPr>
          <p:cNvSpPr txBox="1"/>
          <p:nvPr/>
        </p:nvSpPr>
        <p:spPr>
          <a:xfrm>
            <a:off x="1437103" y="19886100"/>
            <a:ext cx="13400668" cy="1708160"/>
          </a:xfrm>
          <a:prstGeom prst="rect">
            <a:avLst/>
          </a:prstGeom>
          <a:noFill/>
        </p:spPr>
        <p:txBody>
          <a:bodyPr wrap="square" rtlCol="0">
            <a:spAutoFit/>
          </a:bodyPr>
          <a:lstStyle/>
          <a:p>
            <a:pPr algn="just"/>
            <a:r>
              <a:rPr lang="en-US" sz="3500" dirty="0">
                <a:solidFill>
                  <a:srgbClr val="002060"/>
                </a:solidFill>
                <a:latin typeface="Arial" panose="020B0604020202020204" pitchFamily="34" charset="0"/>
                <a:cs typeface="Arial" panose="020B0604020202020204" pitchFamily="34" charset="0"/>
              </a:rPr>
              <a:t>A </a:t>
            </a:r>
            <a:r>
              <a:rPr lang="en-US" sz="3500" b="1" dirty="0">
                <a:solidFill>
                  <a:srgbClr val="002060"/>
                </a:solidFill>
                <a:latin typeface="Arial" panose="020B0604020202020204" pitchFamily="34" charset="0"/>
                <a:cs typeface="Arial" panose="020B0604020202020204" pitchFamily="34" charset="0"/>
              </a:rPr>
              <a:t>geomechanical survey </a:t>
            </a:r>
            <a:r>
              <a:rPr lang="en-US" sz="3500" dirty="0">
                <a:solidFill>
                  <a:srgbClr val="002060"/>
                </a:solidFill>
                <a:latin typeface="Arial" panose="020B0604020202020204" pitchFamily="34" charset="0"/>
                <a:cs typeface="Arial" panose="020B0604020202020204" pitchFamily="34" charset="0"/>
              </a:rPr>
              <a:t>was conducted with the aim of carrying out a series of activities focused on describing and analyzing rockfall phenomena in the area of interest.</a:t>
            </a:r>
          </a:p>
        </p:txBody>
      </p:sp>
      <p:pic>
        <p:nvPicPr>
          <p:cNvPr id="27" name="Immagine 26" descr="Immagine che contiene aria aperta, albero, natura, cielo&#10;&#10;Il contenuto generato dall'IA potrebbe non essere corretto.">
            <a:extLst>
              <a:ext uri="{FF2B5EF4-FFF2-40B4-BE49-F238E27FC236}">
                <a16:creationId xmlns:a16="http://schemas.microsoft.com/office/drawing/2014/main" id="{378C59C9-8086-4485-BCA2-8CD0A82526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406408" y="15355071"/>
            <a:ext cx="6455713" cy="2906780"/>
          </a:xfrm>
          <a:prstGeom prst="rect">
            <a:avLst/>
          </a:prstGeom>
        </p:spPr>
      </p:pic>
      <p:pic>
        <p:nvPicPr>
          <p:cNvPr id="29" name="Immagine 28" descr="Immagine che contiene aria aperta, terreno, ruota, erba&#10;&#10;Il contenuto generato dall'IA potrebbe non essere corretto.">
            <a:extLst>
              <a:ext uri="{FF2B5EF4-FFF2-40B4-BE49-F238E27FC236}">
                <a16:creationId xmlns:a16="http://schemas.microsoft.com/office/drawing/2014/main" id="{3A257E70-FAAC-7EB8-FBBC-8D93BB7489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06408" y="18883419"/>
            <a:ext cx="6455713" cy="2906781"/>
          </a:xfrm>
          <a:prstGeom prst="rect">
            <a:avLst/>
          </a:prstGeom>
        </p:spPr>
      </p:pic>
      <p:sp>
        <p:nvSpPr>
          <p:cNvPr id="39" name="CasellaDiTesto 38">
            <a:extLst>
              <a:ext uri="{FF2B5EF4-FFF2-40B4-BE49-F238E27FC236}">
                <a16:creationId xmlns:a16="http://schemas.microsoft.com/office/drawing/2014/main" id="{2DE37A19-B344-37C4-C245-66B5516AC85D}"/>
              </a:ext>
            </a:extLst>
          </p:cNvPr>
          <p:cNvSpPr txBox="1"/>
          <p:nvPr/>
        </p:nvSpPr>
        <p:spPr>
          <a:xfrm>
            <a:off x="1437103" y="23315979"/>
            <a:ext cx="14398444" cy="12403395"/>
          </a:xfrm>
          <a:prstGeom prst="rect">
            <a:avLst/>
          </a:prstGeom>
          <a:noFill/>
        </p:spPr>
        <p:txBody>
          <a:bodyPr wrap="square" rtlCol="0">
            <a:spAutoFit/>
          </a:bodyPr>
          <a:lstStyle/>
          <a:p>
            <a:pPr algn="just">
              <a:spcBef>
                <a:spcPts val="600"/>
              </a:spcBef>
              <a:spcAft>
                <a:spcPts val="600"/>
              </a:spcAft>
            </a:pPr>
            <a:r>
              <a:rPr lang="en-US" sz="4000" b="1" dirty="0">
                <a:solidFill>
                  <a:srgbClr val="002060"/>
                </a:solidFill>
                <a:latin typeface="Arial" panose="020B0604020202020204" pitchFamily="34" charset="0"/>
                <a:cs typeface="Arial" panose="020B0604020202020204" pitchFamily="34" charset="0"/>
              </a:rPr>
              <a:t>PRELIMINARY STAGE</a:t>
            </a: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Analysis of the DTM to identify </a:t>
            </a:r>
            <a:r>
              <a:rPr lang="en-US" sz="3500" b="1" dirty="0">
                <a:solidFill>
                  <a:srgbClr val="002060"/>
                </a:solidFill>
                <a:latin typeface="Arial" panose="020B0604020202020204" pitchFamily="34" charset="0"/>
                <a:cs typeface="Arial" panose="020B0604020202020204" pitchFamily="34" charset="0"/>
              </a:rPr>
              <a:t>discontinuities</a:t>
            </a:r>
            <a:r>
              <a:rPr lang="en-US" sz="3500" dirty="0">
                <a:solidFill>
                  <a:srgbClr val="002060"/>
                </a:solidFill>
                <a:latin typeface="Arial" panose="020B0604020202020204" pitchFamily="34" charset="0"/>
                <a:cs typeface="Arial" panose="020B0604020202020204" pitchFamily="34" charset="0"/>
              </a:rPr>
              <a:t> characterizing the rock mass</a:t>
            </a: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Definition of the </a:t>
            </a:r>
            <a:r>
              <a:rPr lang="en-US" sz="3500" b="1" dirty="0">
                <a:solidFill>
                  <a:srgbClr val="002060"/>
                </a:solidFill>
                <a:latin typeface="Arial" panose="020B0604020202020204" pitchFamily="34" charset="0"/>
                <a:cs typeface="Arial" panose="020B0604020202020204" pitchFamily="34" charset="0"/>
              </a:rPr>
              <a:t>materials</a:t>
            </a:r>
            <a:r>
              <a:rPr lang="en-US" sz="3500" dirty="0">
                <a:solidFill>
                  <a:srgbClr val="002060"/>
                </a:solidFill>
                <a:latin typeface="Arial" panose="020B0604020202020204" pitchFamily="34" charset="0"/>
                <a:cs typeface="Arial" panose="020B0604020202020204" pitchFamily="34" charset="0"/>
              </a:rPr>
              <a:t> constituting the slope</a:t>
            </a: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Assessment and calibration of the </a:t>
            </a:r>
            <a:r>
              <a:rPr lang="en-US" sz="3500" b="1" dirty="0">
                <a:solidFill>
                  <a:srgbClr val="002060"/>
                </a:solidFill>
                <a:latin typeface="Arial" panose="020B0604020202020204" pitchFamily="34" charset="0"/>
                <a:cs typeface="Arial" panose="020B0604020202020204" pitchFamily="34" charset="0"/>
              </a:rPr>
              <a:t>restitution coefficients </a:t>
            </a:r>
            <a:r>
              <a:rPr lang="en-US" sz="3500" dirty="0">
                <a:solidFill>
                  <a:srgbClr val="002060"/>
                </a:solidFill>
                <a:latin typeface="Arial" panose="020B0604020202020204" pitchFamily="34" charset="0"/>
                <a:cs typeface="Arial" panose="020B0604020202020204" pitchFamily="34" charset="0"/>
              </a:rPr>
              <a:t>modelling the materials behavior when interacting with a falling block</a:t>
            </a:r>
          </a:p>
          <a:p>
            <a:pPr algn="just">
              <a:spcBef>
                <a:spcPts val="600"/>
              </a:spcBef>
            </a:pPr>
            <a:endParaRPr lang="en-US" sz="3500" dirty="0">
              <a:solidFill>
                <a:srgbClr val="002060"/>
              </a:solidFill>
              <a:latin typeface="Arial" panose="020B0604020202020204" pitchFamily="34" charset="0"/>
              <a:cs typeface="Arial" panose="020B0604020202020204" pitchFamily="34" charset="0"/>
            </a:endParaRPr>
          </a:p>
          <a:p>
            <a:pPr algn="just">
              <a:spcBef>
                <a:spcPts val="600"/>
              </a:spcBef>
              <a:spcAft>
                <a:spcPts val="600"/>
              </a:spcAft>
            </a:pPr>
            <a:r>
              <a:rPr lang="en-US" sz="4000" b="1" dirty="0">
                <a:solidFill>
                  <a:srgbClr val="002060"/>
                </a:solidFill>
                <a:latin typeface="Arial" panose="020B0604020202020204" pitchFamily="34" charset="0"/>
                <a:cs typeface="Arial" panose="020B0604020202020204" pitchFamily="34" charset="0"/>
              </a:rPr>
              <a:t>3D ROCKFALL ANALYSIS</a:t>
            </a: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Identification of </a:t>
            </a:r>
            <a:r>
              <a:rPr lang="en-US" sz="3500" b="1" dirty="0">
                <a:solidFill>
                  <a:srgbClr val="002060"/>
                </a:solidFill>
                <a:latin typeface="Arial" panose="020B0604020202020204" pitchFamily="34" charset="0"/>
                <a:cs typeface="Arial" panose="020B0604020202020204" pitchFamily="34" charset="0"/>
              </a:rPr>
              <a:t>detachment points </a:t>
            </a:r>
            <a:r>
              <a:rPr lang="en-US" sz="3500" dirty="0">
                <a:solidFill>
                  <a:srgbClr val="002060"/>
                </a:solidFill>
                <a:latin typeface="Arial" panose="020B0604020202020204" pitchFamily="34" charset="0"/>
                <a:cs typeface="Arial" panose="020B0604020202020204" pitchFamily="34" charset="0"/>
              </a:rPr>
              <a:t>(seeders)</a:t>
            </a:r>
            <a:r>
              <a:rPr lang="en-US" sz="3500" b="1"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on the rock wall and estimation of </a:t>
            </a:r>
            <a:r>
              <a:rPr lang="en-US" sz="3500" b="1" dirty="0">
                <a:solidFill>
                  <a:srgbClr val="002060"/>
                </a:solidFill>
                <a:latin typeface="Arial" panose="020B0604020202020204" pitchFamily="34" charset="0"/>
                <a:cs typeface="Arial" panose="020B0604020202020204" pitchFamily="34" charset="0"/>
              </a:rPr>
              <a:t>rock blocks dimension </a:t>
            </a:r>
            <a:endParaRPr lang="en-US" sz="3500" dirty="0">
              <a:solidFill>
                <a:srgbClr val="002060"/>
              </a:solidFill>
              <a:latin typeface="Arial" panose="020B0604020202020204" pitchFamily="34" charset="0"/>
              <a:cs typeface="Arial" panose="020B0604020202020204" pitchFamily="34" charset="0"/>
            </a:endParaRP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Calculation of the </a:t>
            </a:r>
            <a:r>
              <a:rPr lang="en-US" sz="3500" b="1" dirty="0">
                <a:solidFill>
                  <a:srgbClr val="002060"/>
                </a:solidFill>
                <a:latin typeface="Arial" panose="020B0604020202020204" pitchFamily="34" charset="0"/>
                <a:cs typeface="Arial" panose="020B0604020202020204" pitchFamily="34" charset="0"/>
              </a:rPr>
              <a:t>trajectory</a:t>
            </a:r>
            <a:r>
              <a:rPr lang="en-US" sz="3500" dirty="0">
                <a:solidFill>
                  <a:srgbClr val="002060"/>
                </a:solidFill>
                <a:latin typeface="Arial" panose="020B0604020202020204" pitchFamily="34" charset="0"/>
                <a:cs typeface="Arial" panose="020B0604020202020204" pitchFamily="34" charset="0"/>
              </a:rPr>
              <a:t> followed by each boulder from the seeder to the endpoint </a:t>
            </a:r>
            <a:r>
              <a:rPr lang="en-US" sz="3500" dirty="0">
                <a:solidFill>
                  <a:srgbClr val="002060"/>
                </a:solidFill>
                <a:latin typeface="Arial" panose="020B0604020202020204" pitchFamily="34" charset="0"/>
                <a:cs typeface="Arial" panose="020B0604020202020204" pitchFamily="34" charset="0"/>
                <a:sym typeface="Wingdings" panose="05000000000000000000" pitchFamily="2" charset="2"/>
              </a:rPr>
              <a:t> 4% of the blocks detaching from the main wall may affect the SP75, reaching a maximum kinetic energy value of 1004.9 kJ</a:t>
            </a: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sym typeface="Wingdings" panose="05000000000000000000" pitchFamily="2" charset="2"/>
              </a:rPr>
              <a:t>Introduction of a </a:t>
            </a:r>
            <a:r>
              <a:rPr lang="en-US" sz="3500" b="1" dirty="0">
                <a:solidFill>
                  <a:srgbClr val="002060"/>
                </a:solidFill>
                <a:latin typeface="Arial" panose="020B0604020202020204" pitchFamily="34" charset="0"/>
                <a:cs typeface="Arial" panose="020B0604020202020204" pitchFamily="34" charset="0"/>
                <a:sym typeface="Wingdings" panose="05000000000000000000" pitchFamily="2" charset="2"/>
              </a:rPr>
              <a:t>flexible rockfall barrier</a:t>
            </a:r>
            <a:r>
              <a:rPr lang="en-US" sz="3500" dirty="0">
                <a:solidFill>
                  <a:srgbClr val="002060"/>
                </a:solidFill>
                <a:latin typeface="Arial" panose="020B0604020202020204" pitchFamily="34" charset="0"/>
                <a:cs typeface="Arial" panose="020B0604020202020204" pitchFamily="34" charset="0"/>
                <a:sym typeface="Wingdings" panose="05000000000000000000" pitchFamily="2" charset="2"/>
              </a:rPr>
              <a:t>, designed according to the analysis results and available geomorphological information, as a potential safety measure to protect the SP75  barrier height 5 m; total length 190 m; maximum kinetic energy 2000 KJ</a:t>
            </a:r>
          </a:p>
          <a:p>
            <a:pPr marL="571500" indent="-571500" algn="just">
              <a:spcBef>
                <a:spcPts val="600"/>
              </a:spcBef>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The blocks hit the barrier with a maximum total kinetic energy of approximately 1380 KJ and maximum impact height of 4.6 m, with </a:t>
            </a:r>
            <a:r>
              <a:rPr lang="en-US" sz="3500" b="1" dirty="0">
                <a:solidFill>
                  <a:srgbClr val="002060"/>
                </a:solidFill>
                <a:latin typeface="Arial" panose="020B0604020202020204" pitchFamily="34" charset="0"/>
                <a:cs typeface="Arial" panose="020B0604020202020204" pitchFamily="34" charset="0"/>
              </a:rPr>
              <a:t>no blocks exceeding the height of the barrier</a:t>
            </a:r>
            <a:endParaRPr lang="en-US" sz="3500" dirty="0">
              <a:solidFill>
                <a:srgbClr val="002060"/>
              </a:solidFill>
              <a:latin typeface="Arial" panose="020B0604020202020204" pitchFamily="34" charset="0"/>
              <a:cs typeface="Arial" panose="020B0604020202020204" pitchFamily="34" charset="0"/>
            </a:endParaRPr>
          </a:p>
        </p:txBody>
      </p:sp>
      <p:pic>
        <p:nvPicPr>
          <p:cNvPr id="63" name="Immagine 62">
            <a:extLst>
              <a:ext uri="{FF2B5EF4-FFF2-40B4-BE49-F238E27FC236}">
                <a16:creationId xmlns:a16="http://schemas.microsoft.com/office/drawing/2014/main" id="{A3C1DE53-96F2-25F1-1F45-A54383521E92}"/>
              </a:ext>
            </a:extLst>
          </p:cNvPr>
          <p:cNvPicPr>
            <a:picLocks noChangeAspect="1"/>
          </p:cNvPicPr>
          <p:nvPr/>
        </p:nvPicPr>
        <p:blipFill>
          <a:blip r:embed="rId7"/>
          <a:stretch>
            <a:fillRect/>
          </a:stretch>
        </p:blipFill>
        <p:spPr>
          <a:xfrm>
            <a:off x="16039914" y="27873667"/>
            <a:ext cx="15276061" cy="7608426"/>
          </a:xfrm>
          <a:prstGeom prst="rect">
            <a:avLst/>
          </a:prstGeom>
        </p:spPr>
      </p:pic>
      <p:pic>
        <p:nvPicPr>
          <p:cNvPr id="73" name="Immagine 72">
            <a:extLst>
              <a:ext uri="{FF2B5EF4-FFF2-40B4-BE49-F238E27FC236}">
                <a16:creationId xmlns:a16="http://schemas.microsoft.com/office/drawing/2014/main" id="{03FE2929-423A-9313-92F5-2CF3682E1E00}"/>
              </a:ext>
            </a:extLst>
          </p:cNvPr>
          <p:cNvPicPr>
            <a:picLocks noChangeAspect="1"/>
          </p:cNvPicPr>
          <p:nvPr/>
        </p:nvPicPr>
        <p:blipFill>
          <a:blip r:embed="rId8"/>
          <a:srcRect r="3230" b="13142"/>
          <a:stretch/>
        </p:blipFill>
        <p:spPr>
          <a:xfrm>
            <a:off x="16199644" y="23257377"/>
            <a:ext cx="14911964" cy="4485412"/>
          </a:xfrm>
          <a:prstGeom prst="rect">
            <a:avLst/>
          </a:prstGeom>
        </p:spPr>
      </p:pic>
      <p:sp>
        <p:nvSpPr>
          <p:cNvPr id="8" name="CasellaDiTesto 7">
            <a:extLst>
              <a:ext uri="{FF2B5EF4-FFF2-40B4-BE49-F238E27FC236}">
                <a16:creationId xmlns:a16="http://schemas.microsoft.com/office/drawing/2014/main" id="{4B0CFA69-E40E-9554-0F1F-CF075A14ADB8}"/>
              </a:ext>
            </a:extLst>
          </p:cNvPr>
          <p:cNvSpPr txBox="1"/>
          <p:nvPr/>
        </p:nvSpPr>
        <p:spPr>
          <a:xfrm>
            <a:off x="1378109" y="14662276"/>
            <a:ext cx="7828012" cy="707886"/>
          </a:xfrm>
          <a:prstGeom prst="rect">
            <a:avLst/>
          </a:prstGeom>
          <a:noFill/>
        </p:spPr>
        <p:txBody>
          <a:bodyPr wrap="square" rtlCol="0">
            <a:spAutoFit/>
          </a:bodyPr>
          <a:lstStyle/>
          <a:p>
            <a:pPr algn="just">
              <a:spcAft>
                <a:spcPts val="600"/>
              </a:spcAft>
            </a:pPr>
            <a:r>
              <a:rPr lang="en-US" sz="4000" b="1" dirty="0">
                <a:solidFill>
                  <a:srgbClr val="002060"/>
                </a:solidFill>
                <a:latin typeface="Arial" panose="020B0604020202020204" pitchFamily="34" charset="0"/>
                <a:cs typeface="Arial" panose="020B0604020202020204" pitchFamily="34" charset="0"/>
              </a:rPr>
              <a:t>CASE STUDY DESCRIPTION</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818</TotalTime>
  <Words>653</Words>
  <Application>Microsoft Office PowerPoint</Application>
  <PresentationFormat>Personalizzato</PresentationFormat>
  <Paragraphs>37</Paragraphs>
  <Slides>1</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vt:i4>
      </vt:variant>
    </vt:vector>
  </HeadingPairs>
  <TitlesOfParts>
    <vt:vector size="5" baseType="lpstr">
      <vt:lpstr>Aptos</vt:lpstr>
      <vt:lpstr>Aptos Display</vt:lpstr>
      <vt:lpstr>Arial</vt:lpstr>
      <vt:lpstr>Motív Office</vt:lpstr>
      <vt:lpstr>Risk assessment of the Groppo Sovrano rock wall: interaction between rockfall dynamics and a Provincial Road through 3D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Alessandro VALLETTA</cp:lastModifiedBy>
  <cp:revision>9</cp:revision>
  <dcterms:created xsi:type="dcterms:W3CDTF">2024-08-16T05:44:32Z</dcterms:created>
  <dcterms:modified xsi:type="dcterms:W3CDTF">2025-04-09T10:17:38Z</dcterms:modified>
</cp:coreProperties>
</file>