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2399288" cy="4320063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6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50" d="100"/>
          <a:sy n="50" d="100"/>
        </p:scale>
        <p:origin x="1248" y="-3756"/>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4. 4. 2025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4. 4. 2025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t>4. 4. 2025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t>4. 4. 2025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t>4. 4. 2025</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t>4. 4. 2025</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t>4. 4. 2025</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4. 4. 2025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a:t>Kliknutím na ikonu pridáte obrázok</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4. 4. 2025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4. 4. 2025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4. 4. 2025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t>4. 4. 2025</a:t>
            </a:fld>
            <a:endParaRPr lang="sk-SK"/>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t>‹#›</a:t>
            </a:fld>
            <a:endParaRPr lang="sk-SK"/>
          </a:p>
        </p:txBody>
      </p:sp>
    </p:spTree>
    <p:extLst>
      <p:ext uri="{BB962C8B-B14F-4D97-AF65-F5344CB8AC3E}">
        <p14:creationId xmlns:p14="http://schemas.microsoft.com/office/powerpoint/2010/main"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485B6B-23BC-231D-64B8-F3879E81DC40}"/>
              </a:ext>
            </a:extLst>
          </p:cNvPr>
          <p:cNvSpPr>
            <a:spLocks noGrp="1"/>
          </p:cNvSpPr>
          <p:nvPr>
            <p:ph type="ctrTitle"/>
          </p:nvPr>
        </p:nvSpPr>
        <p:spPr>
          <a:xfrm>
            <a:off x="1317624" y="2626402"/>
            <a:ext cx="29764040" cy="1831297"/>
          </a:xfrm>
          <a:noFill/>
          <a:ln w="152400">
            <a:noFill/>
          </a:ln>
        </p:spPr>
        <p:style>
          <a:lnRef idx="2">
            <a:schemeClr val="dk1"/>
          </a:lnRef>
          <a:fillRef idx="1">
            <a:schemeClr val="lt1"/>
          </a:fillRef>
          <a:effectRef idx="0">
            <a:schemeClr val="dk1"/>
          </a:effectRef>
          <a:fontRef idx="minor">
            <a:schemeClr val="dk1"/>
          </a:fontRef>
        </p:style>
        <p:txBody>
          <a:bodyPr anchor="ctr">
            <a:noAutofit/>
          </a:bodyPr>
          <a:lstStyle/>
          <a:p>
            <a:pPr algn="l"/>
            <a:r>
              <a:rPr lang="sk-SK" sz="7200" dirty="0" err="1">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Comparison</a:t>
            </a:r>
            <a:r>
              <a:rPr lang="sk-SK" sz="72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 of </a:t>
            </a:r>
            <a:r>
              <a:rPr lang="sk-SK" sz="7200" dirty="0" err="1">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non-contact</a:t>
            </a:r>
            <a:r>
              <a:rPr lang="sk-SK" sz="72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 </a:t>
            </a:r>
            <a:r>
              <a:rPr lang="sk-SK" sz="7200" dirty="0" err="1">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extensometer</a:t>
            </a:r>
            <a:r>
              <a:rPr lang="sk-SK" sz="72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 </a:t>
            </a:r>
            <a:r>
              <a:rPr lang="sk-SK" sz="7200" dirty="0" err="1">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using</a:t>
            </a:r>
            <a:r>
              <a:rPr lang="sk-SK" sz="72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 image </a:t>
            </a:r>
            <a:r>
              <a:rPr lang="sk-SK" sz="7200" dirty="0" err="1">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analysis</a:t>
            </a:r>
            <a:r>
              <a:rPr lang="sk-SK" sz="72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 and </a:t>
            </a:r>
            <a:r>
              <a:rPr lang="sk-SK" sz="7200" dirty="0" err="1">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digital</a:t>
            </a:r>
            <a:r>
              <a:rPr lang="sk-SK" sz="72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 image </a:t>
            </a:r>
            <a:r>
              <a:rPr lang="sk-SK" sz="7200" dirty="0" err="1">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correlation</a:t>
            </a:r>
            <a:r>
              <a:rPr lang="sk-SK" sz="72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 </a:t>
            </a:r>
            <a:r>
              <a:rPr lang="sk-SK" sz="7200" dirty="0" err="1">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for</a:t>
            </a:r>
            <a:r>
              <a:rPr lang="sk-SK" sz="72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 </a:t>
            </a:r>
            <a:r>
              <a:rPr lang="sk-SK" sz="7200" dirty="0" err="1">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non-contact</a:t>
            </a:r>
            <a:r>
              <a:rPr lang="sk-SK" sz="72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 </a:t>
            </a:r>
            <a:r>
              <a:rPr lang="sk-SK" sz="7200" dirty="0" err="1">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displacement</a:t>
            </a:r>
            <a:r>
              <a:rPr lang="sk-SK" sz="72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 </a:t>
            </a:r>
            <a:r>
              <a:rPr lang="sk-SK" sz="7200" dirty="0" err="1">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measurement</a:t>
            </a:r>
            <a:endParaRPr lang="sk-SK" sz="72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endParaRP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id="{DC399250-BA77-3C57-F104-B092F0A545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7624" y="697108"/>
            <a:ext cx="7409657" cy="1583458"/>
          </a:xfrm>
          <a:prstGeom prst="rect">
            <a:avLst/>
          </a:prstGeom>
        </p:spPr>
      </p:pic>
      <p:sp>
        <p:nvSpPr>
          <p:cNvPr id="5" name="Textové pole 2">
            <a:extLst>
              <a:ext uri="{FF2B5EF4-FFF2-40B4-BE49-F238E27FC236}">
                <a16:creationId xmlns:a16="http://schemas.microsoft.com/office/drawing/2014/main" id="{C87177C9-22F4-FEE9-0135-F1B9243ACD9F}"/>
              </a:ext>
            </a:extLst>
          </p:cNvPr>
          <p:cNvSpPr txBox="1">
            <a:spLocks noChangeArrowheads="1"/>
          </p:cNvSpPr>
          <p:nvPr/>
        </p:nvSpPr>
        <p:spPr bwMode="auto">
          <a:xfrm>
            <a:off x="9927946" y="1150714"/>
            <a:ext cx="13828750" cy="1169551"/>
          </a:xfrm>
          <a:prstGeom prst="rect">
            <a:avLst/>
          </a:prstGeom>
          <a:noFill/>
          <a:ln w="9525">
            <a:noFill/>
            <a:miter lim="800000"/>
            <a:headEnd/>
            <a:tailEnd/>
          </a:ln>
        </p:spPr>
        <p:txBody>
          <a:bodyPr rot="0" vert="horz" wrap="square" lIns="91440" tIns="45720" rIns="91440" bIns="45720" anchor="t" anchorCtr="0">
            <a:spAutoFit/>
          </a:bodyPr>
          <a:lstStyle/>
          <a:p>
            <a:pPr algn="ct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TRANSCOM 2025: 16th International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Scientific</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Conference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on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Sustainable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Modern</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and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Safe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Transport</a:t>
            </a:r>
            <a:endParaRPr lang="sk-SK" sz="350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Nadpis 1">
            <a:extLst>
              <a:ext uri="{FF2B5EF4-FFF2-40B4-BE49-F238E27FC236}">
                <a16:creationId xmlns:a16="http://schemas.microsoft.com/office/drawing/2014/main" id="{DF8CDE15-6E90-630A-763A-5AC0CFF0B2A5}"/>
              </a:ext>
            </a:extLst>
          </p:cNvPr>
          <p:cNvSpPr txBox="1">
            <a:spLocks/>
          </p:cNvSpPr>
          <p:nvPr/>
        </p:nvSpPr>
        <p:spPr>
          <a:xfrm>
            <a:off x="1317619" y="4571595"/>
            <a:ext cx="29764040" cy="1202908"/>
          </a:xfrm>
          <a:prstGeom prst="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fontScale="92500"/>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00000"/>
              </a:lnSpc>
            </a:pPr>
            <a:r>
              <a:rPr lang="sk-SK" sz="4500" dirty="0">
                <a:solidFill>
                  <a:srgbClr val="002060"/>
                </a:solidFill>
                <a:latin typeface="Arial" panose="020B0604020202020204" pitchFamily="34" charset="0"/>
                <a:cs typeface="Arial" panose="020B0604020202020204" pitchFamily="34" charset="0"/>
              </a:rPr>
              <a:t>Ondrej Piroh</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 Jaroslav Majko</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 Marián Handrik</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 Milan Vaško</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a:t>
            </a:r>
            <a:r>
              <a:rPr lang="sk-SK" sz="4500" baseline="30000" dirty="0">
                <a:solidFill>
                  <a:srgbClr val="002060"/>
                </a:solidFill>
                <a:latin typeface="Arial" panose="020B0604020202020204" pitchFamily="34" charset="0"/>
                <a:cs typeface="Arial" panose="020B0604020202020204" pitchFamily="34" charset="0"/>
              </a:rPr>
              <a:t> </a:t>
            </a:r>
            <a:r>
              <a:rPr lang="sk-SK" sz="4500" dirty="0">
                <a:solidFill>
                  <a:srgbClr val="002060"/>
                </a:solidFill>
                <a:latin typeface="Arial" panose="020B0604020202020204" pitchFamily="34" charset="0"/>
                <a:cs typeface="Arial" panose="020B0604020202020204" pitchFamily="34" charset="0"/>
              </a:rPr>
              <a:t>Martin Fusek</a:t>
            </a:r>
            <a:r>
              <a:rPr lang="sk-SK" sz="4500" baseline="30000" dirty="0">
                <a:solidFill>
                  <a:srgbClr val="002060"/>
                </a:solidFill>
                <a:latin typeface="Arial" panose="020B0604020202020204" pitchFamily="34" charset="0"/>
                <a:cs typeface="Arial" panose="020B0604020202020204" pitchFamily="34" charset="0"/>
              </a:rPr>
              <a:t>2</a:t>
            </a:r>
            <a:r>
              <a:rPr lang="sk-SK" sz="4500" dirty="0">
                <a:solidFill>
                  <a:srgbClr val="002060"/>
                </a:solidFill>
                <a:latin typeface="Arial" panose="020B0604020202020204" pitchFamily="34" charset="0"/>
                <a:cs typeface="Arial" panose="020B0604020202020204" pitchFamily="34" charset="0"/>
              </a:rPr>
              <a:t>, Michal Šofér</a:t>
            </a:r>
            <a:r>
              <a:rPr lang="sk-SK" sz="4500" baseline="30000" dirty="0">
                <a:solidFill>
                  <a:srgbClr val="002060"/>
                </a:solidFill>
                <a:latin typeface="Arial" panose="020B0604020202020204" pitchFamily="34" charset="0"/>
                <a:cs typeface="Arial" panose="020B0604020202020204" pitchFamily="34" charset="0"/>
              </a:rPr>
              <a:t>2</a:t>
            </a:r>
            <a:r>
              <a:rPr lang="sk-SK" sz="4500" dirty="0">
                <a:solidFill>
                  <a:srgbClr val="002060"/>
                </a:solidFill>
                <a:latin typeface="Arial" panose="020B0604020202020204" pitchFamily="34" charset="0"/>
                <a:cs typeface="Arial" panose="020B0604020202020204" pitchFamily="34" charset="0"/>
              </a:rPr>
              <a:t>, Jakub Cienciala</a:t>
            </a:r>
            <a:r>
              <a:rPr lang="sk-SK" sz="4500" baseline="30000" dirty="0">
                <a:solidFill>
                  <a:srgbClr val="002060"/>
                </a:solidFill>
                <a:latin typeface="Arial" panose="020B0604020202020204" pitchFamily="34" charset="0"/>
                <a:cs typeface="Arial" panose="020B0604020202020204" pitchFamily="34" charset="0"/>
              </a:rPr>
              <a:t>2</a:t>
            </a:r>
            <a:r>
              <a:rPr lang="sk-SK" sz="4500" dirty="0">
                <a:solidFill>
                  <a:srgbClr val="002060"/>
                </a:solidFill>
                <a:latin typeface="Arial" panose="020B0604020202020204" pitchFamily="34" charset="0"/>
                <a:cs typeface="Arial" panose="020B0604020202020204" pitchFamily="34" charset="0"/>
              </a:rPr>
              <a:t>, Milan Sága</a:t>
            </a:r>
            <a:r>
              <a:rPr lang="sk-SK" sz="4500" baseline="30000" dirty="0">
                <a:solidFill>
                  <a:srgbClr val="002060"/>
                </a:solidFill>
                <a:latin typeface="Arial" panose="020B0604020202020204" pitchFamily="34" charset="0"/>
                <a:cs typeface="Arial" panose="020B0604020202020204" pitchFamily="34" charset="0"/>
              </a:rPr>
              <a:t>1 </a:t>
            </a:r>
          </a:p>
        </p:txBody>
      </p:sp>
      <p:sp>
        <p:nvSpPr>
          <p:cNvPr id="7" name="Nadpis 1">
            <a:extLst>
              <a:ext uri="{FF2B5EF4-FFF2-40B4-BE49-F238E27FC236}">
                <a16:creationId xmlns:a16="http://schemas.microsoft.com/office/drawing/2014/main" id="{20F7CD64-85F1-247D-E70C-3773FAB96CA9}"/>
              </a:ext>
            </a:extLst>
          </p:cNvPr>
          <p:cNvSpPr txBox="1">
            <a:spLocks/>
          </p:cNvSpPr>
          <p:nvPr/>
        </p:nvSpPr>
        <p:spPr>
          <a:xfrm>
            <a:off x="1317624" y="6108007"/>
            <a:ext cx="29764040" cy="1470971"/>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2"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10000"/>
              </a:lnSpc>
            </a:pPr>
            <a:r>
              <a:rPr lang="sk-SK" sz="3600" i="1" dirty="0">
                <a:solidFill>
                  <a:srgbClr val="002060"/>
                </a:solidFill>
                <a:latin typeface="Arial" panose="020B0604020202020204" pitchFamily="34" charset="0"/>
                <a:cs typeface="Arial" panose="020B0604020202020204" pitchFamily="34" charset="0"/>
              </a:rPr>
              <a:t>1 </a:t>
            </a:r>
            <a:r>
              <a:rPr lang="sk-SK" sz="3600" i="1" dirty="0" err="1">
                <a:solidFill>
                  <a:srgbClr val="002060"/>
                </a:solidFill>
                <a:latin typeface="Arial" panose="020B0604020202020204" pitchFamily="34" charset="0"/>
                <a:cs typeface="Arial" panose="020B0604020202020204" pitchFamily="34" charset="0"/>
              </a:rPr>
              <a:t>University</a:t>
            </a:r>
            <a:r>
              <a:rPr lang="sk-SK" sz="3600" i="1" dirty="0">
                <a:solidFill>
                  <a:srgbClr val="002060"/>
                </a:solidFill>
                <a:latin typeface="Arial" panose="020B0604020202020204" pitchFamily="34" charset="0"/>
                <a:cs typeface="Arial" panose="020B0604020202020204" pitchFamily="34" charset="0"/>
              </a:rPr>
              <a:t> of </a:t>
            </a:r>
            <a:r>
              <a:rPr lang="sk-SK" sz="3600" i="1" dirty="0" err="1">
                <a:solidFill>
                  <a:srgbClr val="002060"/>
                </a:solidFill>
                <a:latin typeface="Arial" panose="020B0604020202020204" pitchFamily="34" charset="0"/>
                <a:cs typeface="Arial" panose="020B0604020202020204" pitchFamily="34" charset="0"/>
              </a:rPr>
              <a:t>Zilina</a:t>
            </a:r>
            <a:r>
              <a:rPr lang="sk-SK" sz="3600" i="1" dirty="0">
                <a:solidFill>
                  <a:srgbClr val="002060"/>
                </a:solidFill>
                <a:latin typeface="Arial" panose="020B0604020202020204" pitchFamily="34" charset="0"/>
                <a:cs typeface="Arial" panose="020B0604020202020204" pitchFamily="34" charset="0"/>
              </a:rPr>
              <a:t>, </a:t>
            </a:r>
            <a:r>
              <a:rPr lang="sk-SK" sz="3600" i="1" dirty="0" err="1">
                <a:solidFill>
                  <a:srgbClr val="002060"/>
                </a:solidFill>
                <a:latin typeface="Arial" panose="020B0604020202020204" pitchFamily="34" charset="0"/>
                <a:cs typeface="Arial" panose="020B0604020202020204" pitchFamily="34" charset="0"/>
              </a:rPr>
              <a:t>Zilina</a:t>
            </a:r>
            <a:r>
              <a:rPr lang="sk-SK" sz="3600" i="1" dirty="0">
                <a:solidFill>
                  <a:srgbClr val="002060"/>
                </a:solidFill>
                <a:latin typeface="Arial" panose="020B0604020202020204" pitchFamily="34" charset="0"/>
                <a:cs typeface="Arial" panose="020B0604020202020204" pitchFamily="34" charset="0"/>
              </a:rPr>
              <a:t>, Slovakia</a:t>
            </a:r>
          </a:p>
          <a:p>
            <a:pPr algn="l">
              <a:lnSpc>
                <a:spcPct val="110000"/>
              </a:lnSpc>
            </a:pPr>
            <a:r>
              <a:rPr lang="sk-SK" sz="3600" i="1" dirty="0">
                <a:solidFill>
                  <a:srgbClr val="002060"/>
                </a:solidFill>
                <a:latin typeface="Arial" panose="020B0604020202020204" pitchFamily="34" charset="0"/>
                <a:cs typeface="Arial" panose="020B0604020202020204" pitchFamily="34" charset="0"/>
              </a:rPr>
              <a:t>2 VŠB – </a:t>
            </a:r>
            <a:r>
              <a:rPr lang="sk-SK" sz="3600" i="1" dirty="0" err="1">
                <a:solidFill>
                  <a:srgbClr val="002060"/>
                </a:solidFill>
                <a:latin typeface="Arial" panose="020B0604020202020204" pitchFamily="34" charset="0"/>
                <a:cs typeface="Arial" panose="020B0604020202020204" pitchFamily="34" charset="0"/>
              </a:rPr>
              <a:t>Technical</a:t>
            </a:r>
            <a:r>
              <a:rPr lang="sk-SK" sz="3600" i="1" dirty="0">
                <a:solidFill>
                  <a:srgbClr val="002060"/>
                </a:solidFill>
                <a:latin typeface="Arial" panose="020B0604020202020204" pitchFamily="34" charset="0"/>
                <a:cs typeface="Arial" panose="020B0604020202020204" pitchFamily="34" charset="0"/>
              </a:rPr>
              <a:t> </a:t>
            </a:r>
            <a:r>
              <a:rPr lang="sk-SK" sz="3600" i="1" dirty="0" err="1">
                <a:solidFill>
                  <a:srgbClr val="002060"/>
                </a:solidFill>
                <a:latin typeface="Arial" panose="020B0604020202020204" pitchFamily="34" charset="0"/>
                <a:cs typeface="Arial" panose="020B0604020202020204" pitchFamily="34" charset="0"/>
              </a:rPr>
              <a:t>University</a:t>
            </a:r>
            <a:r>
              <a:rPr lang="sk-SK" sz="3600" i="1" dirty="0">
                <a:solidFill>
                  <a:srgbClr val="002060"/>
                </a:solidFill>
                <a:latin typeface="Arial" panose="020B0604020202020204" pitchFamily="34" charset="0"/>
                <a:cs typeface="Arial" panose="020B0604020202020204" pitchFamily="34" charset="0"/>
              </a:rPr>
              <a:t> of Ostrava, Ostrava, </a:t>
            </a:r>
            <a:r>
              <a:rPr lang="sk-SK" sz="3600" i="1" dirty="0" err="1">
                <a:solidFill>
                  <a:srgbClr val="002060"/>
                </a:solidFill>
                <a:latin typeface="Arial" panose="020B0604020202020204" pitchFamily="34" charset="0"/>
                <a:cs typeface="Arial" panose="020B0604020202020204" pitchFamily="34" charset="0"/>
              </a:rPr>
              <a:t>Czech</a:t>
            </a:r>
            <a:r>
              <a:rPr lang="sk-SK" sz="3600" i="1" dirty="0">
                <a:solidFill>
                  <a:srgbClr val="002060"/>
                </a:solidFill>
                <a:latin typeface="Arial" panose="020B0604020202020204" pitchFamily="34" charset="0"/>
                <a:cs typeface="Arial" panose="020B0604020202020204" pitchFamily="34" charset="0"/>
              </a:rPr>
              <a:t> </a:t>
            </a:r>
            <a:r>
              <a:rPr lang="sk-SK" sz="3600" i="1" dirty="0" err="1">
                <a:solidFill>
                  <a:srgbClr val="002060"/>
                </a:solidFill>
                <a:latin typeface="Arial" panose="020B0604020202020204" pitchFamily="34" charset="0"/>
                <a:cs typeface="Arial" panose="020B0604020202020204" pitchFamily="34" charset="0"/>
              </a:rPr>
              <a:t>Republic</a:t>
            </a:r>
            <a:endParaRPr lang="sk-SK" sz="3600" i="1" dirty="0">
              <a:solidFill>
                <a:srgbClr val="002060"/>
              </a:solidFill>
              <a:latin typeface="Arial" panose="020B0604020202020204" pitchFamily="34" charset="0"/>
              <a:cs typeface="Arial" panose="020B0604020202020204" pitchFamily="34" charset="0"/>
            </a:endParaRPr>
          </a:p>
        </p:txBody>
      </p:sp>
      <p:graphicFrame>
        <p:nvGraphicFramePr>
          <p:cNvPr id="17" name="Tabuľka 16">
            <a:extLst>
              <a:ext uri="{FF2B5EF4-FFF2-40B4-BE49-F238E27FC236}">
                <a16:creationId xmlns:a16="http://schemas.microsoft.com/office/drawing/2014/main" id="{DF5353FD-5685-A5A2-FD19-A44C8EE41F2C}"/>
              </a:ext>
            </a:extLst>
          </p:cNvPr>
          <p:cNvGraphicFramePr>
            <a:graphicFrameLocks noGrp="1"/>
          </p:cNvGraphicFramePr>
          <p:nvPr>
            <p:extLst>
              <p:ext uri="{D42A27DB-BD31-4B8C-83A1-F6EECF244321}">
                <p14:modId xmlns:p14="http://schemas.microsoft.com/office/powerpoint/2010/main" val="2553954918"/>
              </p:ext>
            </p:extLst>
          </p:nvPr>
        </p:nvGraphicFramePr>
        <p:xfrm>
          <a:off x="1347570" y="7769152"/>
          <a:ext cx="29764038" cy="4892040"/>
        </p:xfrm>
        <a:graphic>
          <a:graphicData uri="http://schemas.openxmlformats.org/drawingml/2006/table">
            <a:tbl>
              <a:tblPr firstRow="1" bandRow="1">
                <a:tableStyleId>{5C22544A-7EE6-4342-B048-85BDC9FD1C3A}</a:tableStyleId>
              </a:tblPr>
              <a:tblGrid>
                <a:gridCol w="9921346">
                  <a:extLst>
                    <a:ext uri="{9D8B030D-6E8A-4147-A177-3AD203B41FA5}">
                      <a16:colId xmlns:a16="http://schemas.microsoft.com/office/drawing/2014/main" val="3004831674"/>
                    </a:ext>
                  </a:extLst>
                </a:gridCol>
                <a:gridCol w="9921346">
                  <a:extLst>
                    <a:ext uri="{9D8B030D-6E8A-4147-A177-3AD203B41FA5}">
                      <a16:colId xmlns:a16="http://schemas.microsoft.com/office/drawing/2014/main" val="1252346389"/>
                    </a:ext>
                  </a:extLst>
                </a:gridCol>
                <a:gridCol w="9921346">
                  <a:extLst>
                    <a:ext uri="{9D8B030D-6E8A-4147-A177-3AD203B41FA5}">
                      <a16:colId xmlns:a16="http://schemas.microsoft.com/office/drawing/2014/main" val="4221354044"/>
                    </a:ext>
                  </a:extLst>
                </a:gridCol>
              </a:tblGrid>
              <a:tr h="761434">
                <a:tc gridSpan="3">
                  <a:txBody>
                    <a:bodyPr/>
                    <a:lstStyle/>
                    <a:p>
                      <a:pPr algn="just"/>
                      <a:r>
                        <a:rPr lang="sk-SK" sz="4500" cap="small" baseline="0" err="1">
                          <a:latin typeface="Arial" panose="020B0604020202020204" pitchFamily="34" charset="0"/>
                          <a:cs typeface="Arial" panose="020B0604020202020204" pitchFamily="34" charset="0"/>
                        </a:rPr>
                        <a:t>introduction</a:t>
                      </a:r>
                      <a:endParaRPr lang="sk-SK" sz="4500" cap="small" baseline="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val="3482022218"/>
                  </a:ext>
                </a:extLst>
              </a:tr>
              <a:tr h="3754963">
                <a:tc>
                  <a:txBody>
                    <a:bodyPr/>
                    <a:lstStyle/>
                    <a:p>
                      <a:pPr algn="just"/>
                      <a:r>
                        <a:rPr lang="en-US" sz="3300" baseline="0" dirty="0">
                          <a:solidFill>
                            <a:srgbClr val="002060"/>
                          </a:solidFill>
                          <a:latin typeface="Arial" panose="020B0604020202020204" pitchFamily="34" charset="0"/>
                          <a:cs typeface="Arial" panose="020B0604020202020204" pitchFamily="34" charset="0"/>
                        </a:rPr>
                        <a:t>The application of composite materials, especially 3D-printed ones, is growing in various industries. Measuring their mechanical properties such as displacements is key. Both contact and non-contact extensometers can be used for measurement. Contact extensometers are accurate but expensive, while non-contact extensometers are more flexible but difficult to use.</a:t>
                      </a:r>
                      <a:endParaRPr lang="sk-SK" sz="3300" baseline="0" dirty="0">
                        <a:solidFill>
                          <a:srgbClr val="002060"/>
                        </a:solidFill>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just"/>
                      <a:r>
                        <a:rPr lang="en-US" sz="3300" baseline="0" dirty="0">
                          <a:solidFill>
                            <a:srgbClr val="002060"/>
                          </a:solidFill>
                          <a:latin typeface="Arial" panose="020B0604020202020204" pitchFamily="34" charset="0"/>
                          <a:cs typeface="Arial" panose="020B0604020202020204" pitchFamily="34" charset="0"/>
                        </a:rPr>
                        <a:t>The authors developed a new method for measuring displacements using computer vision and image analysis. The main challenges were to maintain the advantages of non-contact extensometers while dealing with their disadvantages. The developed system would thus allow measurements to be made with commonly available equipment.</a:t>
                      </a:r>
                      <a:endParaRPr lang="sk-SK" sz="3300" baseline="0" dirty="0">
                        <a:solidFill>
                          <a:srgbClr val="002060"/>
                        </a:solidFill>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just"/>
                      <a:r>
                        <a:rPr lang="en-US" sz="3300" baseline="0" dirty="0">
                          <a:solidFill>
                            <a:srgbClr val="002060"/>
                          </a:solidFill>
                          <a:latin typeface="Arial" panose="020B0604020202020204" pitchFamily="34" charset="0"/>
                          <a:cs typeface="Arial" panose="020B0604020202020204" pitchFamily="34" charset="0"/>
                        </a:rPr>
                        <a:t>The study aims to verify the accuracy of the image analysis method by comparing the results acquired by digital image correlation during the creep test. </a:t>
                      </a:r>
                      <a:endParaRPr lang="sk-SK" sz="3300" baseline="0" dirty="0">
                        <a:solidFill>
                          <a:srgbClr val="002060"/>
                        </a:solidFill>
                        <a:latin typeface="Arial" panose="020B0604020202020204" pitchFamily="34" charset="0"/>
                        <a:cs typeface="Arial" panose="020B0604020202020204" pitchFamily="34" charset="0"/>
                      </a:endParaRPr>
                    </a:p>
                    <a:p>
                      <a:pPr algn="just"/>
                      <a:r>
                        <a:rPr lang="en-US" sz="3300" baseline="0" dirty="0">
                          <a:solidFill>
                            <a:srgbClr val="002060"/>
                          </a:solidFill>
                          <a:latin typeface="Arial" panose="020B0604020202020204" pitchFamily="34" charset="0"/>
                          <a:cs typeface="Arial" panose="020B0604020202020204" pitchFamily="34" charset="0"/>
                        </a:rPr>
                        <a:t>To achieve relevant results would indicate the suitability of the developed method as a replacement for conventional non-contact extensometers.</a:t>
                      </a:r>
                      <a:endParaRPr lang="sk-SK" sz="3300" baseline="0" dirty="0">
                        <a:solidFill>
                          <a:srgbClr val="002060"/>
                        </a:solidFill>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1765343617"/>
              </p:ext>
            </p:extLst>
          </p:nvPr>
        </p:nvGraphicFramePr>
        <p:xfrm>
          <a:off x="1317621" y="12662926"/>
          <a:ext cx="29764038" cy="4844694"/>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06017">
                <a:tc>
                  <a:txBody>
                    <a:bodyPr/>
                    <a:lstStyle/>
                    <a:p>
                      <a:pPr algn="ctr"/>
                      <a:r>
                        <a:rPr lang="sk-SK" sz="4500" cap="small" baseline="0" dirty="0" err="1">
                          <a:latin typeface="Arial"/>
                          <a:cs typeface="Arial"/>
                        </a:rPr>
                        <a:t>materials</a:t>
                      </a:r>
                      <a:r>
                        <a:rPr lang="sk-SK" sz="4500" cap="small" baseline="0" dirty="0">
                          <a:latin typeface="Arial"/>
                          <a:cs typeface="Arial"/>
                        </a:rPr>
                        <a:t>,  </a:t>
                      </a:r>
                      <a:r>
                        <a:rPr lang="sk-SK" sz="4500" cap="small" baseline="0" dirty="0" err="1">
                          <a:latin typeface="Arial"/>
                          <a:cs typeface="Arial"/>
                        </a:rPr>
                        <a:t>methods</a:t>
                      </a:r>
                      <a:r>
                        <a:rPr lang="sk-SK" sz="4500" cap="small" baseline="0" dirty="0">
                          <a:latin typeface="Arial"/>
                          <a:cs typeface="Arial"/>
                        </a:rPr>
                        <a:t> &amp; </a:t>
                      </a:r>
                      <a:r>
                        <a:rPr lang="sk-SK" sz="4500" cap="small" baseline="0" dirty="0" err="1">
                          <a:latin typeface="Arial"/>
                          <a:cs typeface="Arial"/>
                        </a:rPr>
                        <a:t>implementation</a:t>
                      </a:r>
                      <a:endParaRPr lang="sk-SK" sz="4500" cap="small" baseline="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3838677">
                <a:tc>
                  <a:txBody>
                    <a:bodyPr/>
                    <a:lstStyle/>
                    <a:p>
                      <a:pPr algn="just"/>
                      <a:r>
                        <a:rPr lang="en-US" sz="3500" dirty="0">
                          <a:solidFill>
                            <a:srgbClr val="002060"/>
                          </a:solidFill>
                          <a:latin typeface="Arial"/>
                          <a:cs typeface="Arial"/>
                        </a:rPr>
                        <a:t>The creep test was performed with composite flat test specimens made of nylon reinforced with chopped carbon fibers (ONYX) using Fused Filament Fabrication (FFF) 3D printing technology. The specimens used were also modified in shape. The principle of the measurement was to record the creep test as a series of images and then analyze them. Fifteen white lines (regions of interest) were created on the sample as shown in the figure. Evaluation of the series of images then consisted of calculating the displacements in the areas with the created white lines. </a:t>
                      </a:r>
                      <a:endParaRPr lang="sk-SK" sz="3500" dirty="0">
                        <a:solidFill>
                          <a:srgbClr val="002060"/>
                        </a:solidFill>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8792212"/>
                  </a:ext>
                </a:extLst>
              </a:tr>
            </a:tbl>
          </a:graphicData>
        </a:graphic>
      </p:graphicFrame>
      <p:graphicFrame>
        <p:nvGraphicFramePr>
          <p:cNvPr id="19" name="Tabuľka 18">
            <a:extLst>
              <a:ext uri="{FF2B5EF4-FFF2-40B4-BE49-F238E27FC236}">
                <a16:creationId xmlns:a16="http://schemas.microsoft.com/office/drawing/2014/main" id="{07FF1C1F-8FAD-4F1C-164D-C2C476E30DE7}"/>
              </a:ext>
            </a:extLst>
          </p:cNvPr>
          <p:cNvGraphicFramePr>
            <a:graphicFrameLocks noGrp="1"/>
          </p:cNvGraphicFramePr>
          <p:nvPr>
            <p:extLst>
              <p:ext uri="{D42A27DB-BD31-4B8C-83A1-F6EECF244321}">
                <p14:modId xmlns:p14="http://schemas.microsoft.com/office/powerpoint/2010/main" val="3893038875"/>
              </p:ext>
            </p:extLst>
          </p:nvPr>
        </p:nvGraphicFramePr>
        <p:xfrm>
          <a:off x="1347570" y="18107401"/>
          <a:ext cx="29764038" cy="12301748"/>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759187">
                <a:tc>
                  <a:txBody>
                    <a:bodyPr/>
                    <a:lstStyle/>
                    <a:p>
                      <a:pPr algn="ctr"/>
                      <a:r>
                        <a:rPr lang="sk-SK" sz="4500" cap="small" baseline="0" err="1">
                          <a:latin typeface="Arial"/>
                          <a:cs typeface="Arial"/>
                        </a:rPr>
                        <a:t>results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5762254">
                <a:tc>
                  <a:txBody>
                    <a:bodyPr/>
                    <a:lstStyle/>
                    <a:p>
                      <a:pPr algn="just"/>
                      <a:r>
                        <a:rPr lang="en-US" sz="3500" dirty="0">
                          <a:solidFill>
                            <a:srgbClr val="002060"/>
                          </a:solidFill>
                          <a:latin typeface="Arial"/>
                          <a:cs typeface="Arial"/>
                        </a:rPr>
                        <a:t>A comparison of the results was made for the total displacement of the individual lines. </a:t>
                      </a:r>
                      <a:endParaRPr lang="sk-SK" sz="3500" dirty="0">
                        <a:solidFill>
                          <a:srgbClr val="002060"/>
                        </a:solidFill>
                        <a:latin typeface="Arial"/>
                        <a:cs typeface="Arial"/>
                      </a:endParaRPr>
                    </a:p>
                    <a:p>
                      <a:pPr algn="just"/>
                      <a:r>
                        <a:rPr lang="en-US" sz="3500" dirty="0">
                          <a:solidFill>
                            <a:srgbClr val="002060"/>
                          </a:solidFill>
                          <a:latin typeface="Arial"/>
                          <a:cs typeface="Arial"/>
                        </a:rPr>
                        <a:t>The first evaluation method was digital image correlation using the APLHA DIC software with the Line function. </a:t>
                      </a:r>
                      <a:endParaRPr lang="sk-SK" sz="3500" dirty="0">
                        <a:solidFill>
                          <a:srgbClr val="002060"/>
                        </a:solidFill>
                        <a:latin typeface="Arial"/>
                        <a:cs typeface="Arial"/>
                      </a:endParaRPr>
                    </a:p>
                    <a:p>
                      <a:pPr algn="just"/>
                      <a:r>
                        <a:rPr lang="en-US" sz="3500" dirty="0">
                          <a:solidFill>
                            <a:srgbClr val="002060"/>
                          </a:solidFill>
                          <a:latin typeface="Arial"/>
                          <a:cs typeface="Arial"/>
                        </a:rPr>
                        <a:t>The second method was image analysis using computer vision. This analysis was performed in MATLAB software. That process involved the identification of the centers of gravity of each line, specifically through edge and boundary detection. The calculated displacements of the individual lines for the selected measurements are shown in the figure below (each point represents the corresponding line center of gravity). The point marked as line number 1 indicates the line closest to the arrow on the left of the figure in the previous section. This line was close to the non-moving jaw and thus must have had the smallest displacement. On the other hand, line number 15 was close to the moving jaw, which caused the largest displacement values. A comparison of the calculated displacements from the two methods is shown in Table 1. The deviation shown in the last column refers to the difference between the value calculated by the DIC method (considered by the authors as a reference method) and the value using image analysis.</a:t>
                      </a:r>
                      <a:endParaRPr lang="sk-SK" sz="3500" dirty="0">
                        <a:solidFill>
                          <a:srgbClr val="002060"/>
                        </a:solidFill>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r h="5762254">
                <a:tc>
                  <a:txBody>
                    <a:bodyPr/>
                    <a:lstStyle/>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15635144"/>
                  </a:ext>
                </a:extLst>
              </a:tr>
            </a:tbl>
          </a:graphicData>
        </a:graphic>
      </p:graphicFrame>
      <p:graphicFrame>
        <p:nvGraphicFramePr>
          <p:cNvPr id="20" name="Tabuľka 19">
            <a:extLst>
              <a:ext uri="{FF2B5EF4-FFF2-40B4-BE49-F238E27FC236}">
                <a16:creationId xmlns:a16="http://schemas.microsoft.com/office/drawing/2014/main" id="{D0F106D9-201F-5D9A-4D9A-2EA92CABBE94}"/>
              </a:ext>
            </a:extLst>
          </p:cNvPr>
          <p:cNvGraphicFramePr>
            <a:graphicFrameLocks noGrp="1"/>
          </p:cNvGraphicFramePr>
          <p:nvPr>
            <p:extLst>
              <p:ext uri="{D42A27DB-BD31-4B8C-83A1-F6EECF244321}">
                <p14:modId xmlns:p14="http://schemas.microsoft.com/office/powerpoint/2010/main" val="2919049877"/>
              </p:ext>
            </p:extLst>
          </p:nvPr>
        </p:nvGraphicFramePr>
        <p:xfrm>
          <a:off x="1317621" y="30391095"/>
          <a:ext cx="29764038" cy="14783366"/>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879554">
                <a:tc>
                  <a:txBody>
                    <a:bodyPr/>
                    <a:lstStyle/>
                    <a:p>
                      <a:pPr algn="ctr"/>
                      <a:r>
                        <a:rPr lang="sk-SK" sz="4500" cap="small" baseline="0" err="1">
                          <a:solidFill>
                            <a:schemeClr val="bg1"/>
                          </a:solidFill>
                          <a:latin typeface="Arial" panose="020B0604020202020204" pitchFamily="34" charset="0"/>
                          <a:cs typeface="Arial" panose="020B0604020202020204" pitchFamily="34" charset="0"/>
                        </a:rPr>
                        <a:t>conclusion</a:t>
                      </a:r>
                      <a:r>
                        <a:rPr lang="sk-SK" sz="4500" cap="small" baseline="0">
                          <a:solidFill>
                            <a:schemeClr val="bg1"/>
                          </a:solidFill>
                          <a:latin typeface="Arial" panose="020B0604020202020204" pitchFamily="34" charset="0"/>
                          <a:cs typeface="Arial" panose="020B0604020202020204" pitchFamily="34" charset="0"/>
                        </a:rPr>
                        <a:t> &amp; </a:t>
                      </a:r>
                      <a:r>
                        <a:rPr lang="sk-SK" sz="4500" cap="small" baseline="0" err="1">
                          <a:solidFill>
                            <a:schemeClr val="bg1"/>
                          </a:solidFill>
                          <a:latin typeface="Arial" panose="020B0604020202020204" pitchFamily="34" charset="0"/>
                          <a:cs typeface="Arial" panose="020B0604020202020204" pitchFamily="34" charset="0"/>
                        </a:rPr>
                        <a:t>implementation</a:t>
                      </a:r>
                      <a:r>
                        <a:rPr lang="sk-SK" sz="4500" cap="small" baseline="0">
                          <a:solidFill>
                            <a:schemeClr val="bg1"/>
                          </a:solidFill>
                          <a:latin typeface="Arial" panose="020B0604020202020204" pitchFamily="34" charset="0"/>
                          <a:cs typeface="Arial" panose="020B0604020202020204" pitchFamily="34" charset="0"/>
                        </a:rPr>
                        <a:t> </a:t>
                      </a:r>
                      <a:r>
                        <a:rPr lang="sk-SK" sz="4500" cap="small" baseline="0" err="1">
                          <a:solidFill>
                            <a:schemeClr val="bg1"/>
                          </a:solidFill>
                          <a:latin typeface="Arial" panose="020B0604020202020204" pitchFamily="34" charset="0"/>
                          <a:cs typeface="Arial" panose="020B0604020202020204" pitchFamily="34" charset="0"/>
                        </a:rPr>
                        <a:t>path</a:t>
                      </a:r>
                      <a:endParaRPr lang="sk-SK" sz="4500" cap="small" baseline="0">
                        <a:solidFill>
                          <a:schemeClr val="bg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6951906">
                <a:tc>
                  <a:txBody>
                    <a:bodyPr/>
                    <a:lstStyle/>
                    <a:p>
                      <a:pPr marL="457200" marR="0" lvl="0" indent="-457200" algn="l" defTabSz="3239902"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500" dirty="0">
                          <a:solidFill>
                            <a:srgbClr val="002060"/>
                          </a:solidFill>
                          <a:latin typeface="Arial"/>
                          <a:cs typeface="Arial"/>
                        </a:rPr>
                        <a:t>The non-contact extensometer uses image analysis and computer vision to bring a new approach to experimental mechanics.</a:t>
                      </a:r>
                      <a:endParaRPr lang="sk-SK" sz="3500" dirty="0">
                        <a:solidFill>
                          <a:srgbClr val="002060"/>
                        </a:solidFill>
                        <a:latin typeface="Arial"/>
                        <a:cs typeface="Arial"/>
                      </a:endParaRPr>
                    </a:p>
                    <a:p>
                      <a:pPr marL="457200" marR="0" lvl="0" indent="-457200" algn="l" defTabSz="3239902"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500" dirty="0">
                          <a:solidFill>
                            <a:srgbClr val="002060"/>
                          </a:solidFill>
                          <a:latin typeface="Arial"/>
                          <a:cs typeface="Arial"/>
                        </a:rPr>
                        <a:t>The developed method is characterized by high accuracy, which has been experimentally verified.</a:t>
                      </a:r>
                      <a:endParaRPr lang="sk-SK" sz="3500" dirty="0">
                        <a:solidFill>
                          <a:srgbClr val="002060"/>
                        </a:solidFill>
                        <a:latin typeface="Arial"/>
                        <a:cs typeface="Arial"/>
                      </a:endParaRPr>
                    </a:p>
                    <a:p>
                      <a:pPr marL="457200" marR="0" lvl="0" indent="-457200" algn="l" defTabSz="3239902"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500" dirty="0">
                          <a:solidFill>
                            <a:srgbClr val="002060"/>
                          </a:solidFill>
                          <a:latin typeface="Arial"/>
                          <a:cs typeface="Arial"/>
                        </a:rPr>
                        <a:t>Comparison with a reference digital image correlation method has demonstrated:</a:t>
                      </a:r>
                      <a:endParaRPr lang="sk-SK" sz="3500" dirty="0">
                        <a:solidFill>
                          <a:srgbClr val="002060"/>
                        </a:solidFill>
                        <a:latin typeface="Arial"/>
                        <a:cs typeface="Arial"/>
                      </a:endParaRPr>
                    </a:p>
                    <a:p>
                      <a:pPr marL="2077151" marR="0" lvl="1" indent="-457200" algn="l" defTabSz="3239902"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500" dirty="0">
                          <a:solidFill>
                            <a:srgbClr val="002060"/>
                          </a:solidFill>
                          <a:latin typeface="Arial"/>
                          <a:cs typeface="Arial"/>
                        </a:rPr>
                        <a:t>The average deviation of the results was only 2%.</a:t>
                      </a:r>
                      <a:endParaRPr lang="sk-SK" sz="3500" dirty="0">
                        <a:solidFill>
                          <a:srgbClr val="002060"/>
                        </a:solidFill>
                        <a:latin typeface="Arial"/>
                        <a:cs typeface="Arial"/>
                      </a:endParaRPr>
                    </a:p>
                    <a:p>
                      <a:pPr marL="2077151" marR="0" lvl="1" indent="-457200" algn="l" defTabSz="3239902"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500" dirty="0">
                          <a:solidFill>
                            <a:srgbClr val="002060"/>
                          </a:solidFill>
                          <a:latin typeface="Arial" panose="020B0604020202020204" pitchFamily="34" charset="0"/>
                          <a:cs typeface="Arial" panose="020B0604020202020204" pitchFamily="34" charset="0"/>
                        </a:rPr>
                        <a:t>The maximum measured deviation did not exceed 3%.</a:t>
                      </a:r>
                      <a:endParaRPr lang="sk-SK" sz="3500" dirty="0">
                        <a:solidFill>
                          <a:srgbClr val="002060"/>
                        </a:solidFill>
                        <a:latin typeface="Arial" panose="020B0604020202020204" pitchFamily="34" charset="0"/>
                        <a:cs typeface="Arial" panose="020B0604020202020204" pitchFamily="34" charset="0"/>
                      </a:endParaRPr>
                    </a:p>
                    <a:p>
                      <a:pPr marL="457200" marR="0" lvl="0" indent="-457200" algn="l" defTabSz="3239902"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500" dirty="0">
                          <a:solidFill>
                            <a:srgbClr val="002060"/>
                          </a:solidFill>
                          <a:latin typeface="Arial" panose="020B0604020202020204" pitchFamily="34" charset="0"/>
                          <a:cs typeface="Arial" panose="020B0604020202020204" pitchFamily="34" charset="0"/>
                        </a:rPr>
                        <a:t>The results suggest that the developed method could replace traditional measurement methods in the future.</a:t>
                      </a:r>
                      <a:endParaRPr lang="sk-SK" sz="3500" dirty="0">
                        <a:solidFill>
                          <a:srgbClr val="002060"/>
                        </a:solidFill>
                        <a:latin typeface="Arial" panose="020B0604020202020204" pitchFamily="34" charset="0"/>
                        <a:cs typeface="Arial" panose="020B0604020202020204" pitchFamily="34" charset="0"/>
                      </a:endParaRPr>
                    </a:p>
                    <a:p>
                      <a:pPr marL="457200" marR="0" lvl="0" indent="-457200" algn="l" defTabSz="3239902"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500" dirty="0">
                          <a:solidFill>
                            <a:srgbClr val="002060"/>
                          </a:solidFill>
                          <a:latin typeface="Arial" panose="020B0604020202020204" pitchFamily="34" charset="0"/>
                          <a:cs typeface="Arial" panose="020B0604020202020204" pitchFamily="34" charset="0"/>
                        </a:rPr>
                        <a:t>Main advantages of the method:</a:t>
                      </a:r>
                      <a:endParaRPr lang="sk-SK" sz="3500" dirty="0">
                        <a:solidFill>
                          <a:srgbClr val="002060"/>
                        </a:solidFill>
                        <a:latin typeface="Arial" panose="020B0604020202020204" pitchFamily="34" charset="0"/>
                        <a:cs typeface="Arial" panose="020B0604020202020204" pitchFamily="34" charset="0"/>
                      </a:endParaRPr>
                    </a:p>
                    <a:p>
                      <a:pPr marL="2077151" marR="0" lvl="1" indent="-457200" algn="l" defTabSz="3239902"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500" noProof="0" dirty="0">
                          <a:solidFill>
                            <a:srgbClr val="002060"/>
                          </a:solidFill>
                          <a:latin typeface="Arial" panose="020B0604020202020204" pitchFamily="34" charset="0"/>
                          <a:cs typeface="Arial" panose="020B0604020202020204" pitchFamily="34" charset="0"/>
                        </a:rPr>
                        <a:t>Wide measurement range.</a:t>
                      </a:r>
                    </a:p>
                    <a:p>
                      <a:pPr marL="2077151" marR="0" lvl="1" indent="-457200" algn="l" defTabSz="3239902"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500" noProof="0" dirty="0">
                          <a:solidFill>
                            <a:srgbClr val="002060"/>
                          </a:solidFill>
                          <a:latin typeface="Arial" panose="020B0604020202020204" pitchFamily="34" charset="0"/>
                          <a:cs typeface="Arial" panose="020B0604020202020204" pitchFamily="34" charset="0"/>
                        </a:rPr>
                        <a:t>Versatility.</a:t>
                      </a:r>
                    </a:p>
                    <a:p>
                      <a:pPr marL="2077151" marR="0" lvl="1" indent="-457200" algn="l" defTabSz="3239902"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500" noProof="0" dirty="0">
                          <a:solidFill>
                            <a:srgbClr val="002060"/>
                          </a:solidFill>
                          <a:latin typeface="Arial" panose="020B0604020202020204" pitchFamily="34" charset="0"/>
                          <a:cs typeface="Arial" panose="020B0604020202020204" pitchFamily="34" charset="0"/>
                        </a:rPr>
                        <a:t>Simplicity of operation.</a:t>
                      </a:r>
                    </a:p>
                    <a:p>
                      <a:pPr marL="2077151" marR="0" lvl="1" indent="-457200" algn="l" defTabSz="3239902"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500" noProof="0" dirty="0">
                          <a:solidFill>
                            <a:srgbClr val="002060"/>
                          </a:solidFill>
                          <a:latin typeface="Arial" panose="020B0604020202020204" pitchFamily="34" charset="0"/>
                          <a:cs typeface="Arial" panose="020B0604020202020204" pitchFamily="34" charset="0"/>
                        </a:rPr>
                        <a:t>Low cost of input</a:t>
                      </a:r>
                      <a:r>
                        <a:rPr lang="sk-SK" sz="3500" dirty="0">
                          <a:solidFill>
                            <a:srgbClr val="002060"/>
                          </a:solidFill>
                          <a:latin typeface="Arial" panose="020B0604020202020204" pitchFamily="34" charset="0"/>
                          <a:cs typeface="Arial" panose="020B0604020202020204" pitchFamily="34" charset="0"/>
                        </a:rPr>
                        <a:t>. </a:t>
                      </a:r>
                      <a:endParaRPr lang="sk-SK" sz="3500" dirty="0">
                        <a:solidFill>
                          <a:srgbClr val="002060"/>
                        </a:solidFill>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408792212"/>
                  </a:ext>
                </a:extLst>
              </a:tr>
              <a:tr h="6951906">
                <a:tc>
                  <a:txBody>
                    <a:bodyPr/>
                    <a:lstStyle/>
                    <a:p>
                      <a:pPr marL="0" marR="0" lvl="0" indent="0" algn="l" defTabSz="3239902" rtl="0" eaLnBrk="1" fontAlgn="auto" latinLnBrk="0" hangingPunct="1">
                        <a:lnSpc>
                          <a:spcPct val="100000"/>
                        </a:lnSpc>
                        <a:spcBef>
                          <a:spcPts val="0"/>
                        </a:spcBef>
                        <a:spcAft>
                          <a:spcPts val="0"/>
                        </a:spcAft>
                        <a:buClrTx/>
                        <a:buSzTx/>
                        <a:buFont typeface="Arial" panose="020B0604020202020204" pitchFamily="34" charset="0"/>
                        <a:buNone/>
                        <a:tabLst/>
                        <a:defRPr/>
                      </a:pPr>
                      <a:endParaRPr lang="sk-SK" sz="35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687182958"/>
                  </a:ext>
                </a:extLst>
              </a:tr>
            </a:tbl>
          </a:graphicData>
        </a:graphic>
      </p:graphicFrame>
      <p:graphicFrame>
        <p:nvGraphicFramePr>
          <p:cNvPr id="21" name="Tabuľka 20">
            <a:extLst>
              <a:ext uri="{FF2B5EF4-FFF2-40B4-BE49-F238E27FC236}">
                <a16:creationId xmlns:a16="http://schemas.microsoft.com/office/drawing/2014/main" id="{2236D02C-5E6A-15DC-1B00-CB28F0624DD4}"/>
              </a:ext>
            </a:extLst>
          </p:cNvPr>
          <p:cNvGraphicFramePr>
            <a:graphicFrameLocks noGrp="1"/>
          </p:cNvGraphicFramePr>
          <p:nvPr>
            <p:extLst>
              <p:ext uri="{D42A27DB-BD31-4B8C-83A1-F6EECF244321}">
                <p14:modId xmlns:p14="http://schemas.microsoft.com/office/powerpoint/2010/main" val="2615380989"/>
              </p:ext>
            </p:extLst>
          </p:nvPr>
        </p:nvGraphicFramePr>
        <p:xfrm>
          <a:off x="1317621" y="38599932"/>
          <a:ext cx="29764038" cy="3988842"/>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26146">
                <a:tc>
                  <a:txBody>
                    <a:bodyPr/>
                    <a:lstStyle/>
                    <a:p>
                      <a:pPr algn="ctr"/>
                      <a:r>
                        <a:rPr lang="sk-SK" sz="4500" cap="small" baseline="0" err="1">
                          <a:latin typeface="Arial" panose="020B0604020202020204" pitchFamily="34" charset="0"/>
                          <a:cs typeface="Arial" panose="020B0604020202020204" pitchFamily="34" charset="0"/>
                        </a:rPr>
                        <a:t>acknowledgements</a:t>
                      </a:r>
                      <a:endParaRPr lang="sk-SK" sz="4500" cap="small" baseline="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2962696">
                <a:tc>
                  <a:txBody>
                    <a:bodyPr/>
                    <a:lstStyle/>
                    <a:p>
                      <a:r>
                        <a:rPr lang="en-US" sz="6378" kern="1200" dirty="0">
                          <a:solidFill>
                            <a:srgbClr val="002060"/>
                          </a:solidFill>
                          <a:effectLst/>
                          <a:latin typeface="+mn-lt"/>
                          <a:ea typeface="+mn-ea"/>
                          <a:cs typeface="+mn-cs"/>
                        </a:rPr>
                        <a:t>The work has been supported by the grant project KEGA project number 005ZU-4/2024.</a:t>
                      </a:r>
                      <a:endParaRPr lang="sk-SK" sz="6378" kern="1200" dirty="0">
                        <a:solidFill>
                          <a:srgbClr val="002060"/>
                        </a:solidFill>
                        <a:effectLst/>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id="{FCB3BBD2-02D9-47DC-119D-7D97724AAF1F}"/>
              </a:ext>
            </a:extLst>
          </p:cNvPr>
          <p:cNvPicPr>
            <a:picLocks noChangeAspect="1"/>
          </p:cNvPicPr>
          <p:nvPr/>
        </p:nvPicPr>
        <p:blipFill>
          <a:blip r:embed="rId3"/>
          <a:stretch>
            <a:fillRect/>
          </a:stretch>
        </p:blipFill>
        <p:spPr>
          <a:xfrm>
            <a:off x="24289354" y="-150305"/>
            <a:ext cx="6822254" cy="2870417"/>
          </a:xfrm>
          <a:prstGeom prst="rect">
            <a:avLst/>
          </a:prstGeom>
        </p:spPr>
      </p:pic>
      <p:pic>
        <p:nvPicPr>
          <p:cNvPr id="8" name="Obrázok 7" descr="Obrázok, na ktorom je vnútri, lyžica&#10;&#10;Automaticky generovaný popis">
            <a:extLst>
              <a:ext uri="{FF2B5EF4-FFF2-40B4-BE49-F238E27FC236}">
                <a16:creationId xmlns:a16="http://schemas.microsoft.com/office/drawing/2014/main" id="{7975462D-DCC1-F49F-2942-2F876CF07BC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9658" t="15874" r="42170" b="-457"/>
          <a:stretch/>
        </p:blipFill>
        <p:spPr bwMode="auto">
          <a:xfrm rot="16200000">
            <a:off x="15485674" y="11377238"/>
            <a:ext cx="1487831" cy="10528298"/>
          </a:xfrm>
          <a:prstGeom prst="rect">
            <a:avLst/>
          </a:prstGeom>
          <a:ln>
            <a:noFill/>
          </a:ln>
          <a:extLst>
            <a:ext uri="{53640926-AAD7-44D8-BBD7-CCE9431645EC}">
              <a14:shadowObscured xmlns:a14="http://schemas.microsoft.com/office/drawing/2010/main"/>
            </a:ext>
          </a:extLst>
        </p:spPr>
      </p:pic>
      <p:pic>
        <p:nvPicPr>
          <p:cNvPr id="10" name="Obrázok 9" descr="Obrázok, na ktorom je text, diagram, vývoj, rad&#10;&#10;Automaticky generovaný popis">
            <a:extLst>
              <a:ext uri="{FF2B5EF4-FFF2-40B4-BE49-F238E27FC236}">
                <a16:creationId xmlns:a16="http://schemas.microsoft.com/office/drawing/2014/main" id="{042CCD9A-6938-9427-1544-638EA3F9F85F}"/>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7590" t="6179" r="7963" b="4387"/>
          <a:stretch/>
        </p:blipFill>
        <p:spPr bwMode="auto">
          <a:xfrm>
            <a:off x="2122113" y="24396043"/>
            <a:ext cx="8036983" cy="5890396"/>
          </a:xfrm>
          <a:prstGeom prst="rect">
            <a:avLst/>
          </a:prstGeom>
          <a:ln>
            <a:noFill/>
          </a:ln>
          <a:extLst>
            <a:ext uri="{53640926-AAD7-44D8-BBD7-CCE9431645EC}">
              <a14:shadowObscured xmlns:a14="http://schemas.microsoft.com/office/drawing/2010/main"/>
            </a:ext>
          </a:extLst>
        </p:spPr>
      </p:pic>
      <p:pic>
        <p:nvPicPr>
          <p:cNvPr id="12" name="Obrázok 11" descr="Obrázok, na ktorom je text, snímka obrazovky, číslo, displej&#10;&#10;Obsah vygenerovaný umelou inteligenciou môže byť nesprávny.">
            <a:extLst>
              <a:ext uri="{FF2B5EF4-FFF2-40B4-BE49-F238E27FC236}">
                <a16:creationId xmlns:a16="http://schemas.microsoft.com/office/drawing/2014/main" id="{10CEE3C5-C706-1A40-0F8A-3656D6C3A4B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541026" y="24396043"/>
            <a:ext cx="9317225" cy="5890396"/>
          </a:xfrm>
          <a:prstGeom prst="rect">
            <a:avLst/>
          </a:prstGeom>
        </p:spPr>
      </p:pic>
      <p:pic>
        <p:nvPicPr>
          <p:cNvPr id="13" name="Obrázok 12" descr="Obrázok, na ktorom je rebrík, vnútri, stroj, stena&#10;&#10;Automaticky generovaný popis">
            <a:extLst>
              <a:ext uri="{FF2B5EF4-FFF2-40B4-BE49-F238E27FC236}">
                <a16:creationId xmlns:a16="http://schemas.microsoft.com/office/drawing/2014/main" id="{61AA7C57-28D3-9588-0DA0-AB3FED0FEB73}"/>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9212" t="20429" r="5753" b="6232"/>
          <a:stretch/>
        </p:blipFill>
        <p:spPr bwMode="auto">
          <a:xfrm>
            <a:off x="22806259" y="24396043"/>
            <a:ext cx="6906169" cy="583932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012650382"/>
      </p:ext>
    </p:extLst>
  </p:cSld>
  <p:clrMapOvr>
    <a:masterClrMapping/>
  </p:clrMapOvr>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530</TotalTime>
  <Words>666</Words>
  <Application>Microsoft Office PowerPoint</Application>
  <PresentationFormat>Vlastná</PresentationFormat>
  <Paragraphs>30</Paragraphs>
  <Slides>1</Slides>
  <Notes>0</Notes>
  <HiddenSlides>0</HiddenSlides>
  <MMClips>0</MMClips>
  <ScaleCrop>false</ScaleCrop>
  <HeadingPairs>
    <vt:vector size="6" baseType="variant">
      <vt:variant>
        <vt:lpstr>Použité písma</vt:lpstr>
      </vt:variant>
      <vt:variant>
        <vt:i4>3</vt:i4>
      </vt:variant>
      <vt:variant>
        <vt:lpstr>Motív</vt:lpstr>
      </vt:variant>
      <vt:variant>
        <vt:i4>1</vt:i4>
      </vt:variant>
      <vt:variant>
        <vt:lpstr>Nadpisy snímok</vt:lpstr>
      </vt:variant>
      <vt:variant>
        <vt:i4>1</vt:i4>
      </vt:variant>
    </vt:vector>
  </HeadingPairs>
  <TitlesOfParts>
    <vt:vector size="5" baseType="lpstr">
      <vt:lpstr>Aptos</vt:lpstr>
      <vt:lpstr>Aptos Display</vt:lpstr>
      <vt:lpstr>Arial</vt:lpstr>
      <vt:lpstr>Motív Office</vt:lpstr>
      <vt:lpstr>Comparison of non-contact extensometer using image analysis and digital image correlation for non-contact displacement measurement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Katarína Poláčková</dc:creator>
  <cp:lastModifiedBy>STUD - Ondrej Piroh</cp:lastModifiedBy>
  <cp:revision>132</cp:revision>
  <dcterms:created xsi:type="dcterms:W3CDTF">2024-08-16T05:44:32Z</dcterms:created>
  <dcterms:modified xsi:type="dcterms:W3CDTF">2025-04-04T08:20:09Z</dcterms:modified>
</cp:coreProperties>
</file>