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redný štýl 2 - zvýrazneni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5" d="100"/>
          <a:sy n="25" d="100"/>
        </p:scale>
        <p:origin x="1277" y="-33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sk-SK"/>
              <a:t>Kliknutím upravte štýl predlohy podnadpisu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024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881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533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816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745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4808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083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181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sk-SK"/>
              <a:t>Kliknutím na ikonu pridáte obrázok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661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428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395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C6A0A9-B58E-422A-8C1E-CF0C4BE9CC97}" type="datetimeFigureOut">
              <a:rPr lang="sk-SK" smtClean="0"/>
              <a:t>2. 4. 2025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794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485B6B-23BC-231D-64B8-F3879E81DC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7624" y="2455845"/>
            <a:ext cx="29764040" cy="4317281"/>
          </a:xfrm>
          <a:noFill/>
          <a:ln w="1524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l"/>
            <a:r>
              <a:rPr lang="en-GB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of a UV-C-LED-Based Prototype for Disinfecting Small Surfaces in Public Transport System under Uncertain Epidemiological Conditions</a:t>
            </a:r>
            <a:endParaRPr lang="sk-SK" sz="900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DC399250-BA77-3C57-F104-B092F0A54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24" y="697108"/>
            <a:ext cx="7409657" cy="1583458"/>
          </a:xfrm>
          <a:prstGeom prst="rect">
            <a:avLst/>
          </a:prstGeom>
        </p:spPr>
      </p:pic>
      <p:sp>
        <p:nvSpPr>
          <p:cNvPr id="5" name="Textové pole 2">
            <a:extLst>
              <a:ext uri="{FF2B5EF4-FFF2-40B4-BE49-F238E27FC236}">
                <a16:creationId xmlns:a16="http://schemas.microsoft.com/office/drawing/2014/main" id="{C87177C9-22F4-FEE9-0135-F1B9243AC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7946" y="1150714"/>
            <a:ext cx="1382875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TRANSCOM 2025: 16th International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Scientific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Sustainable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Modern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Transport</a:t>
            </a:r>
            <a:endParaRPr lang="sk-SK" sz="35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DF8CDE15-6E90-630A-763A-5AC0CFF0B2A5}"/>
              </a:ext>
            </a:extLst>
          </p:cNvPr>
          <p:cNvSpPr txBox="1">
            <a:spLocks/>
          </p:cNvSpPr>
          <p:nvPr/>
        </p:nvSpPr>
        <p:spPr>
          <a:xfrm>
            <a:off x="1317619" y="6908706"/>
            <a:ext cx="29764040" cy="120290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6200" algn="just">
              <a:lnSpc>
                <a:spcPts val="1000"/>
              </a:lnSpc>
            </a:pPr>
            <a:r>
              <a:rPr lang="en-US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Antons Patlins</a:t>
            </a:r>
            <a:r>
              <a:rPr lang="en-US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5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Klavs</a:t>
            </a:r>
            <a:r>
              <a:rPr lang="en-US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Vabulnieks</a:t>
            </a:r>
            <a:r>
              <a:rPr lang="en-US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Linda Mezule</a:t>
            </a:r>
            <a:r>
              <a:rPr lang="en-US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5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Pavels</a:t>
            </a:r>
            <a:r>
              <a:rPr lang="en-US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Gavrilovs</a:t>
            </a:r>
            <a:r>
              <a:rPr lang="en-US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sk-SK" sz="4500" baseline="30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20F7CD64-85F1-247D-E70C-3773FAB96CA9}"/>
              </a:ext>
            </a:extLst>
          </p:cNvPr>
          <p:cNvSpPr txBox="1">
            <a:spLocks/>
          </p:cNvSpPr>
          <p:nvPr/>
        </p:nvSpPr>
        <p:spPr>
          <a:xfrm>
            <a:off x="1439541" y="8247194"/>
            <a:ext cx="29764040" cy="1470971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numCol="2" rtlCol="0" anchor="ctr">
            <a:normAutofit fontScale="92500" lnSpcReduction="20000"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Riga Technical University (RTU), Institute of Industrial Electronics, Electrical Engineering and Energy, Riga, Latvia</a:t>
            </a:r>
            <a:endParaRPr lang="sk-SK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Riga Technical University (RTU), Riga, Latvia</a:t>
            </a:r>
          </a:p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Riga Technical University (RTU), Riga, Latvia</a:t>
            </a:r>
          </a:p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Riga Technical University (RTU), Riga, Latvia</a:t>
            </a:r>
          </a:p>
        </p:txBody>
      </p:sp>
      <p:graphicFrame>
        <p:nvGraphicFramePr>
          <p:cNvPr id="17" name="Tabuľka 16">
            <a:extLst>
              <a:ext uri="{FF2B5EF4-FFF2-40B4-BE49-F238E27FC236}">
                <a16:creationId xmlns:a16="http://schemas.microsoft.com/office/drawing/2014/main" id="{DF5353FD-5685-A5A2-FD19-A44C8EE41F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766887"/>
              </p:ext>
            </p:extLst>
          </p:nvPr>
        </p:nvGraphicFramePr>
        <p:xfrm>
          <a:off x="1317621" y="9854759"/>
          <a:ext cx="29764038" cy="3952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21346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1252346389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4221354044"/>
                    </a:ext>
                  </a:extLst>
                </a:gridCol>
              </a:tblGrid>
              <a:tr h="538921">
                <a:tc gridSpan="3"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</a:t>
                      </a: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3175638">
                <a:tc>
                  <a:txBody>
                    <a:bodyPr/>
                    <a:lstStyle/>
                    <a:p>
                      <a:r>
                        <a:rPr lang="en-US" sz="3500" b="1" i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Background &amp; Market Context.</a:t>
                      </a:r>
                    </a:p>
                    <a:p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Epidemics and pandemics have historically shaped humanity, with COVID-19 exposing vulnerabilities in public transport due to high-touch surfaces and enclosed spaces.</a:t>
                      </a:r>
                      <a:endParaRPr lang="sk-SK" sz="35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5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Problem &amp; Stakeholders.</a:t>
                      </a:r>
                    </a:p>
                    <a:p>
                      <a:pPr marL="0" marR="0" lvl="0" indent="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 transport poses infection risks, affecting passengers, operators, and policymakers who seek effective disinfection solutions.</a:t>
                      </a:r>
                      <a:endParaRPr lang="sk-S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5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Objectives &amp; Impact.</a:t>
                      </a:r>
                    </a:p>
                    <a:p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 research develops a UV-C LED disinfection device to enhance hygiene, reduce infections, and improve transport safety. </a:t>
                      </a:r>
                      <a:endParaRPr lang="sk-S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8" name="Tabuľka 17">
            <a:extLst>
              <a:ext uri="{FF2B5EF4-FFF2-40B4-BE49-F238E27FC236}">
                <a16:creationId xmlns:a16="http://schemas.microsoft.com/office/drawing/2014/main" id="{F44B0654-B2C0-F3DE-3695-CD7C25B59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391666"/>
              </p:ext>
            </p:extLst>
          </p:nvPr>
        </p:nvGraphicFramePr>
        <p:xfrm>
          <a:off x="1317621" y="14191549"/>
          <a:ext cx="29764038" cy="11225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1643744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>
                          <a:latin typeface="Arial"/>
                          <a:cs typeface="Arial"/>
                        </a:rPr>
                        <a:t>materials,  methods &amp; implementation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9581316">
                <a:tc>
                  <a:txBody>
                    <a:bodyPr/>
                    <a:lstStyle/>
                    <a:p>
                      <a:r>
                        <a:rPr lang="en-US" sz="3500" b="1" i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Materials.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 prototype utilizes UV-C LEDs for disinfection, a PIR sensor for safety, a voltage regulator for stable power supply, and a modular control system. The estimated material cost is 50 euros, with UV-C LEDs making up 80% of the cost.</a:t>
                      </a:r>
                    </a:p>
                    <a:p>
                      <a:r>
                        <a:rPr lang="en-US" sz="3500" b="1" i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Methods &amp; Implementation.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 UV-C LED device was designed using Fusion 360, 3D printed, and wired using EAGLE software. Electrical performance was tested using a Mean Well power supply and LM-2596S voltage regulator. Microbiological tests were conducted with E. coli and S. aureus cultures, measuring inactivation efficiency at various distances and exposure times.</a:t>
                      </a:r>
                    </a:p>
                    <a:p>
                      <a:r>
                        <a:rPr lang="en-US" sz="3500" b="1" i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Analysis &amp; Validation.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Laboratory tests confirmed the device’s disinfection effectiveness, with controlled experiments showing bacterial reduction. While results were promising, further improvements and real-world testing are needed before implementation.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en-US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pPr algn="r"/>
                      <a:endParaRPr lang="en-US" sz="6378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pPr algn="r"/>
                      <a:endParaRPr lang="en-US" sz="6378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pPr algn="r"/>
                      <a:endParaRPr lang="en-US" sz="6378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pPr marL="0" marR="0" lvl="0" indent="0" algn="r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Microbiological test by irradiating a culture of E.coli at a distance of 2 cm</a:t>
                      </a:r>
                    </a:p>
                    <a:p>
                      <a:pPr algn="r"/>
                      <a:endParaRPr lang="en-US" sz="20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pPr algn="l"/>
                      <a:r>
                        <a:rPr lang="en-US" sz="20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                                                 </a:t>
                      </a:r>
                    </a:p>
                    <a:p>
                      <a:pPr algn="l"/>
                      <a:endParaRPr lang="en-US" sz="20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pPr algn="l"/>
                      <a:r>
                        <a:rPr lang="en-US" sz="20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                                                   </a:t>
                      </a:r>
                      <a:r>
                        <a:rPr lang="sk-SK" sz="20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Scheme of prototype</a:t>
                      </a:r>
                      <a:r>
                        <a:rPr lang="en-US" sz="20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                                                                                                                 The concept and 3-D model of the device</a:t>
                      </a:r>
                      <a:endParaRPr lang="sk-SK" sz="20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9" name="Tabuľka 18">
            <a:extLst>
              <a:ext uri="{FF2B5EF4-FFF2-40B4-BE49-F238E27FC236}">
                <a16:creationId xmlns:a16="http://schemas.microsoft.com/office/drawing/2014/main" id="{07FF1C1F-8FAD-4F1C-164D-C2C476E30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482247"/>
              </p:ext>
            </p:extLst>
          </p:nvPr>
        </p:nvGraphicFramePr>
        <p:xfrm>
          <a:off x="1245087" y="25818282"/>
          <a:ext cx="29764038" cy="9547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640062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err="1">
                          <a:latin typeface="Arial"/>
                          <a:cs typeface="Arial"/>
                        </a:rPr>
                        <a:t>results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3344815">
                <a:tc>
                  <a:txBody>
                    <a:bodyPr/>
                    <a:lstStyle/>
                    <a:p>
                      <a:r>
                        <a:rPr lang="en-US" sz="3500" b="1" i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Academic Findings &amp; Innovation.</a:t>
                      </a:r>
                    </a:p>
                    <a:p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This paper highlights research advancements, new methodologies, and technological developments, particularly in UV-C LED disinfection. It focuses on scientific validation, efficiency testing, and contributions to academic knowledge in public health and engineering.</a:t>
                      </a:r>
                    </a:p>
                    <a:p>
                      <a:endParaRPr lang="en-US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en-US" sz="3500" b="1" i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Practical Applications.</a:t>
                      </a:r>
                    </a:p>
                    <a:p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Paper addresses real-world implementation, showing how research findings translate into functional solutions. It emphasizes the integration of UV-C LED technology into public transport sanitation, ensuring safety, efficiency, and feasibility for widespread use.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  <a:tr h="3344815">
                <a:tc>
                  <a:txBody>
                    <a:bodyPr/>
                    <a:lstStyle/>
                    <a:p>
                      <a:endParaRPr lang="en-US" sz="3500" dirty="0">
                        <a:latin typeface="Arial"/>
                        <a:cs typeface="Arial"/>
                      </a:endParaRPr>
                    </a:p>
                    <a:p>
                      <a:endParaRPr lang="en-US" sz="3500" dirty="0">
                        <a:latin typeface="Arial"/>
                        <a:cs typeface="Arial"/>
                      </a:endParaRPr>
                    </a:p>
                    <a:p>
                      <a:endParaRPr lang="en-US" sz="3500" dirty="0">
                        <a:latin typeface="Arial"/>
                        <a:cs typeface="Arial"/>
                      </a:endParaRPr>
                    </a:p>
                    <a:p>
                      <a:endParaRPr lang="en-US" sz="3500" dirty="0">
                        <a:latin typeface="Arial"/>
                        <a:cs typeface="Arial"/>
                      </a:endParaRPr>
                    </a:p>
                    <a:p>
                      <a:pPr algn="ctr"/>
                      <a:endParaRPr lang="en-US" sz="36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pPr algn="ctr"/>
                      <a:r>
                        <a:rPr lang="en-US" sz="36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Tests in laboratory </a:t>
                      </a:r>
                      <a:endParaRPr lang="sk-SK" sz="35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635144"/>
                  </a:ext>
                </a:extLst>
              </a:tr>
            </a:tbl>
          </a:graphicData>
        </a:graphic>
      </p:graphicFrame>
      <p:graphicFrame>
        <p:nvGraphicFramePr>
          <p:cNvPr id="20" name="Tabuľka 19">
            <a:extLst>
              <a:ext uri="{FF2B5EF4-FFF2-40B4-BE49-F238E27FC236}">
                <a16:creationId xmlns:a16="http://schemas.microsoft.com/office/drawing/2014/main" id="{D0F106D9-201F-5D9A-4D9A-2EA92CABB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260834"/>
              </p:ext>
            </p:extLst>
          </p:nvPr>
        </p:nvGraphicFramePr>
        <p:xfrm>
          <a:off x="1245087" y="35767450"/>
          <a:ext cx="29764038" cy="7041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1082870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 &amp; implementation path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3528812">
                <a:tc>
                  <a:txBody>
                    <a:bodyPr/>
                    <a:lstStyle/>
                    <a:p>
                      <a:r>
                        <a:rPr lang="en-US" sz="35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Conclusions.</a:t>
                      </a:r>
                    </a:p>
                    <a:p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study successfully developed a prototype UV-C disinfection device, including design, 3D modeling, and implementation. UV-C light's effectiveness in disinfecting surfaces and air was confirmed, though safety measures are critical to prevent human exposure. While UV-C LEDs enable safe disinfection with proper safety systems, diverse public transport systems require customized solutions. Given the potential for future pandemics, further exploration of UV-C technology is essential for public health preparedness.</a:t>
                      </a:r>
                    </a:p>
                    <a:p>
                      <a:endParaRPr lang="en-US" sz="35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US" sz="3500" b="1" i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Limitations.</a:t>
                      </a:r>
                    </a:p>
                    <a:p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Public transport’s 24 V DC system and thin wiring require additional setup for high-power devices. Effective UV-C LED disinfection depends on exposure time, intensity, wavelength, and placement. Heat management is crucial, and low-power operation extends irradiation time. Installation is best in controlled environments, with current UV-C LEDs suited for small, frequently disinfected surfaces. While costs remain high, prices are expected to drop with technological progress.</a:t>
                      </a:r>
                      <a:endParaRPr lang="sk-SK" sz="35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pic>
        <p:nvPicPr>
          <p:cNvPr id="3" name="Obrázok 2" descr="Obrázok, na ktorom je čierny, temnota&#10;&#10;Automaticky generovaný popis">
            <a:extLst>
              <a:ext uri="{FF2B5EF4-FFF2-40B4-BE49-F238E27FC236}">
                <a16:creationId xmlns:a16="http://schemas.microsoft.com/office/drawing/2014/main" id="{FCB3BBD2-02D9-47DC-119D-7D97724AA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6871" y="311049"/>
            <a:ext cx="6822254" cy="28704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1AA74E-6D65-AF7A-6CDD-EA1845E81A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8997" y="20194931"/>
            <a:ext cx="7830128" cy="3178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5789DB-8BEF-49CC-A210-A3E743BCBC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942" y="19747567"/>
            <a:ext cx="10034370" cy="4755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6575D6-DA72-F638-524D-A213895336F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439" y="30798892"/>
            <a:ext cx="10759782" cy="3854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A drawing of a device&#10;&#10;AI-generated content may be incorrect.">
            <a:extLst>
              <a:ext uri="{FF2B5EF4-FFF2-40B4-BE49-F238E27FC236}">
                <a16:creationId xmlns:a16="http://schemas.microsoft.com/office/drawing/2014/main" id="{0D472210-5ADA-04B8-668C-85584CBBDA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81277" y="20171485"/>
            <a:ext cx="8447000" cy="430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5038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Motív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ív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</TotalTime>
  <Words>599</Words>
  <Application>Microsoft Office PowerPoint</Application>
  <PresentationFormat>Custom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Motív Office</vt:lpstr>
      <vt:lpstr>Design of a UV-C-LED-Based Prototype for Disinfecting Small Surfaces in Public Transport System under Uncertain Epidemiological Conditions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Katarína Poláčková</dc:creator>
  <cp:lastModifiedBy>User</cp:lastModifiedBy>
  <cp:revision>5</cp:revision>
  <dcterms:created xsi:type="dcterms:W3CDTF">2024-08-16T05:44:32Z</dcterms:created>
  <dcterms:modified xsi:type="dcterms:W3CDTF">2025-04-02T10:04:19Z</dcterms:modified>
</cp:coreProperties>
</file>