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5" d="100"/>
          <a:sy n="25" d="100"/>
        </p:scale>
        <p:origin x="1032" y="-3150"/>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1. 4. 2025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1. 4. 2025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1. 4. 2025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1. 4. 2025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US" sz="9000" noProof="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Creation of In-Situ Continuous Cooling Transformation</a:t>
            </a:r>
            <a:br>
              <a:rPr lang="en-US" sz="9000" noProof="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br>
            <a:r>
              <a:rPr lang="en-US" sz="9000" noProof="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Welding Diagrams of S960 High Strength Steel</a:t>
            </a: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en-US" sz="3500" b="1" noProof="0"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Scientific Conference on Sustainable, Modern and Safe Transport</a:t>
            </a:r>
            <a:endParaRPr lang="en-US" sz="3500" noProof="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en-US" sz="4500" noProof="0" dirty="0">
                <a:solidFill>
                  <a:srgbClr val="002060"/>
                </a:solidFill>
                <a:latin typeface="Arial" panose="020B0604020202020204" pitchFamily="34" charset="0"/>
                <a:cs typeface="Arial" panose="020B0604020202020204" pitchFamily="34" charset="0"/>
              </a:rPr>
              <a:t>J.Harvanec</a:t>
            </a:r>
            <a:r>
              <a:rPr lang="en-US" sz="4500" baseline="30000" noProof="0" dirty="0">
                <a:solidFill>
                  <a:srgbClr val="002060"/>
                </a:solidFill>
                <a:latin typeface="Arial" panose="020B0604020202020204" pitchFamily="34" charset="0"/>
                <a:cs typeface="Arial" panose="020B0604020202020204" pitchFamily="34" charset="0"/>
              </a:rPr>
              <a:t>1</a:t>
            </a:r>
            <a:r>
              <a:rPr lang="en-US" sz="4500" noProof="0" dirty="0">
                <a:solidFill>
                  <a:srgbClr val="002060"/>
                </a:solidFill>
                <a:latin typeface="Arial" panose="020B0604020202020204" pitchFamily="34" charset="0"/>
                <a:cs typeface="Arial" panose="020B0604020202020204" pitchFamily="34" charset="0"/>
              </a:rPr>
              <a:t>, </a:t>
            </a:r>
            <a:r>
              <a:rPr lang="en-US" sz="4500" noProof="0" dirty="0" err="1">
                <a:solidFill>
                  <a:srgbClr val="002060"/>
                </a:solidFill>
                <a:latin typeface="Arial" panose="020B0604020202020204" pitchFamily="34" charset="0"/>
                <a:cs typeface="Arial" panose="020B0604020202020204" pitchFamily="34" charset="0"/>
              </a:rPr>
              <a:t>J.Moravec</a:t>
            </a:r>
            <a:r>
              <a:rPr lang="en-US" sz="4500" baseline="30000" noProof="0" dirty="0">
                <a:solidFill>
                  <a:srgbClr val="002060"/>
                </a:solidFill>
                <a:latin typeface="Arial" panose="020B0604020202020204" pitchFamily="34" charset="0"/>
                <a:cs typeface="Arial" panose="020B0604020202020204" pitchFamily="34" charset="0"/>
              </a:rPr>
              <a:t> 2</a:t>
            </a:r>
            <a:r>
              <a:rPr lang="en-US" sz="4500" noProof="0" dirty="0">
                <a:solidFill>
                  <a:srgbClr val="002060"/>
                </a:solidFill>
                <a:latin typeface="Arial" panose="020B0604020202020204" pitchFamily="34" charset="0"/>
                <a:cs typeface="Arial" panose="020B0604020202020204" pitchFamily="34" charset="0"/>
              </a:rPr>
              <a:t>, M.Mičian</a:t>
            </a:r>
            <a:r>
              <a:rPr lang="en-US" sz="4500" baseline="30000" noProof="0" dirty="0">
                <a:solidFill>
                  <a:srgbClr val="002060"/>
                </a:solidFill>
                <a:latin typeface="Arial" panose="020B0604020202020204" pitchFamily="34" charset="0"/>
                <a:cs typeface="Arial" panose="020B0604020202020204" pitchFamily="34" charset="0"/>
              </a:rPr>
              <a:t>1</a:t>
            </a:r>
            <a:r>
              <a:rPr lang="en-US" sz="4500" noProof="0" dirty="0">
                <a:solidFill>
                  <a:srgbClr val="002060"/>
                </a:solidFill>
                <a:latin typeface="Arial" panose="020B0604020202020204" pitchFamily="34" charset="0"/>
                <a:cs typeface="Arial" panose="020B0604020202020204" pitchFamily="34" charset="0"/>
              </a:rPr>
              <a:t>, M.Frátrik</a:t>
            </a:r>
            <a:r>
              <a:rPr lang="en-US" sz="4500" baseline="30000" noProof="0" dirty="0">
                <a:solidFill>
                  <a:srgbClr val="002060"/>
                </a:solidFill>
                <a:latin typeface="Arial" panose="020B0604020202020204" pitchFamily="34" charset="0"/>
                <a:cs typeface="Arial" panose="020B0604020202020204" pitchFamily="34" charset="0"/>
              </a:rPr>
              <a:t>1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en-US" sz="3600" i="1" noProof="0" dirty="0">
                <a:solidFill>
                  <a:srgbClr val="002060"/>
                </a:solidFill>
                <a:latin typeface="Arial" panose="020B0604020202020204" pitchFamily="34" charset="0"/>
                <a:cs typeface="Arial" panose="020B0604020202020204" pitchFamily="34" charset="0"/>
              </a:rPr>
              <a:t>1 University of Žilina, Žilina, Slovakia</a:t>
            </a:r>
          </a:p>
          <a:p>
            <a:pPr algn="l">
              <a:lnSpc>
                <a:spcPct val="110000"/>
              </a:lnSpc>
            </a:pPr>
            <a:r>
              <a:rPr lang="en-US" sz="3600" i="1" noProof="0" dirty="0">
                <a:solidFill>
                  <a:srgbClr val="002060"/>
                </a:solidFill>
                <a:latin typeface="Arial" panose="020B0604020202020204" pitchFamily="34" charset="0"/>
                <a:cs typeface="Arial" panose="020B0604020202020204" pitchFamily="34" charset="0"/>
              </a:rPr>
              <a:t>2 Technical University of Liberec, Liberec, Czech republic</a:t>
            </a: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372344539"/>
              </p:ext>
            </p:extLst>
          </p:nvPr>
        </p:nvGraphicFramePr>
        <p:xfrm>
          <a:off x="1347570" y="7769152"/>
          <a:ext cx="29764038" cy="8713285"/>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154245">
                <a:tc gridSpan="3">
                  <a:txBody>
                    <a:bodyPr/>
                    <a:lstStyle/>
                    <a:p>
                      <a:pPr algn="just"/>
                      <a:r>
                        <a:rPr lang="en-US" sz="4500" cap="small" baseline="0" noProof="0" dirty="0">
                          <a:latin typeface="Arial" panose="020B0604020202020204" pitchFamily="34" charset="0"/>
                          <a:cs typeface="Arial" panose="020B0604020202020204" pitchFamily="34" charset="0"/>
                        </a:rPr>
                        <a:t>introduction</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6062725">
                <a:tc>
                  <a:txBody>
                    <a:bodyPr/>
                    <a:lstStyle/>
                    <a:p>
                      <a:pPr algn="just"/>
                      <a:r>
                        <a:rPr lang="en-US" sz="3500" noProof="0" dirty="0">
                          <a:solidFill>
                            <a:srgbClr val="002060"/>
                          </a:solidFill>
                          <a:latin typeface="Arial" panose="020B0604020202020204" pitchFamily="34" charset="0"/>
                          <a:cs typeface="Arial" panose="020B0604020202020204" pitchFamily="34" charset="0"/>
                        </a:rPr>
                        <a:t>Background information &amp; Market Context</a:t>
                      </a:r>
                    </a:p>
                    <a:p>
                      <a:pPr algn="just"/>
                      <a:r>
                        <a:rPr lang="en-US" sz="3500" noProof="0" dirty="0">
                          <a:solidFill>
                            <a:schemeClr val="tx1"/>
                          </a:solidFill>
                          <a:latin typeface="Arial" panose="020B0604020202020204" pitchFamily="34" charset="0"/>
                          <a:cs typeface="Arial" panose="020B0604020202020204" pitchFamily="34" charset="0"/>
                        </a:rPr>
                        <a:t>In an effort </a:t>
                      </a:r>
                      <a:r>
                        <a:rPr lang="en-US" sz="3500" b="1" noProof="0" dirty="0">
                          <a:solidFill>
                            <a:schemeClr val="tx1"/>
                          </a:solidFill>
                          <a:latin typeface="Arial" panose="020B0604020202020204" pitchFamily="34" charset="0"/>
                          <a:cs typeface="Arial" panose="020B0604020202020204" pitchFamily="34" charset="0"/>
                        </a:rPr>
                        <a:t>to reduce carbon emission</a:t>
                      </a:r>
                      <a:r>
                        <a:rPr lang="en-US" sz="3500" noProof="0" dirty="0">
                          <a:solidFill>
                            <a:schemeClr val="tx1"/>
                          </a:solidFill>
                          <a:latin typeface="Arial" panose="020B0604020202020204" pitchFamily="34" charset="0"/>
                          <a:cs typeface="Arial" panose="020B0604020202020204" pitchFamily="34" charset="0"/>
                        </a:rPr>
                        <a:t>, manufacturers are trying to make the construction of vehicles and equipment as light as possible. For fulfilment of this need, ne, stronger materials, like </a:t>
                      </a:r>
                      <a:r>
                        <a:rPr lang="en-US" sz="3500" b="1" noProof="0" dirty="0">
                          <a:solidFill>
                            <a:schemeClr val="tx1"/>
                          </a:solidFill>
                          <a:latin typeface="Arial" panose="020B0604020202020204" pitchFamily="34" charset="0"/>
                          <a:cs typeface="Arial" panose="020B0604020202020204" pitchFamily="34" charset="0"/>
                        </a:rPr>
                        <a:t>HSLA steels</a:t>
                      </a:r>
                      <a:r>
                        <a:rPr lang="en-US" sz="3500" noProof="0" dirty="0">
                          <a:solidFill>
                            <a:schemeClr val="tx1"/>
                          </a:solidFill>
                          <a:latin typeface="Arial" panose="020B0604020202020204" pitchFamily="34" charset="0"/>
                          <a:cs typeface="Arial" panose="020B0604020202020204" pitchFamily="34" charset="0"/>
                        </a:rPr>
                        <a:t>, are being used. These steels use multiple strengthening mechanisms as grain boundary strengthening, dislocation strengthening and precipitation strengthening. High grades of HSLA steels, like S960MC use </a:t>
                      </a:r>
                      <a:r>
                        <a:rPr lang="en-US" sz="3500" b="1" noProof="0" dirty="0">
                          <a:solidFill>
                            <a:schemeClr val="tx1"/>
                          </a:solidFill>
                          <a:latin typeface="Arial" panose="020B0604020202020204" pitchFamily="34" charset="0"/>
                          <a:cs typeface="Arial" panose="020B0604020202020204" pitchFamily="34" charset="0"/>
                        </a:rPr>
                        <a:t>microstructure of martensite and bainite</a:t>
                      </a:r>
                      <a:r>
                        <a:rPr lang="en-US" sz="3500" noProof="0" dirty="0">
                          <a:solidFill>
                            <a:schemeClr val="tx1"/>
                          </a:solidFill>
                          <a:latin typeface="Arial" panose="020B0604020202020204" pitchFamily="34" charset="0"/>
                          <a:cs typeface="Arial" panose="020B0604020202020204" pitchFamily="34" charset="0"/>
                        </a:rPr>
                        <a:t> as strengthening mechanism.</a:t>
                      </a:r>
                    </a:p>
                    <a:p>
                      <a:pPr algn="just"/>
                      <a:endParaRPr lang="en-US" sz="3500" noProof="0" dirty="0">
                        <a:latin typeface="Arial" panose="020B0604020202020204" pitchFamily="34" charset="0"/>
                        <a:cs typeface="Arial" panose="020B0604020202020204" pitchFamily="34" charset="0"/>
                      </a:endParaRPr>
                    </a:p>
                    <a:p>
                      <a:pPr algn="just"/>
                      <a:endParaRPr lang="en-US" sz="3500" noProof="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noProof="0" dirty="0">
                          <a:solidFill>
                            <a:srgbClr val="002060"/>
                          </a:solidFill>
                          <a:latin typeface="Arial" panose="020B0604020202020204" pitchFamily="34" charset="0"/>
                          <a:cs typeface="Arial" panose="020B0604020202020204" pitchFamily="34" charset="0"/>
                        </a:rPr>
                        <a:t>Problem Statement &amp; Stakeholders</a:t>
                      </a:r>
                    </a:p>
                    <a:p>
                      <a:pPr algn="just"/>
                      <a:r>
                        <a:rPr lang="en-US" sz="3500" noProof="0" dirty="0">
                          <a:latin typeface="Arial" panose="020B0604020202020204" pitchFamily="34" charset="0"/>
                          <a:cs typeface="Arial" panose="020B0604020202020204" pitchFamily="34" charset="0"/>
                        </a:rPr>
                        <a:t>Common welding methods </a:t>
                      </a:r>
                      <a:r>
                        <a:rPr lang="en-US" sz="3500" b="0" noProof="0" dirty="0">
                          <a:latin typeface="Arial" panose="020B0604020202020204" pitchFamily="34" charset="0"/>
                          <a:cs typeface="Arial" panose="020B0604020202020204" pitchFamily="34" charset="0"/>
                        </a:rPr>
                        <a:t>like </a:t>
                      </a:r>
                      <a:r>
                        <a:rPr lang="en-US" sz="3500" b="1" noProof="0" dirty="0">
                          <a:latin typeface="Arial" panose="020B0604020202020204" pitchFamily="34" charset="0"/>
                          <a:cs typeface="Arial" panose="020B0604020202020204" pitchFamily="34" charset="0"/>
                        </a:rPr>
                        <a:t>gas metal arc welding </a:t>
                      </a:r>
                      <a:r>
                        <a:rPr lang="en-US" sz="3500" noProof="0" dirty="0">
                          <a:latin typeface="Arial" panose="020B0604020202020204" pitchFamily="34" charset="0"/>
                          <a:cs typeface="Arial" panose="020B0604020202020204" pitchFamily="34" charset="0"/>
                        </a:rPr>
                        <a:t>often results to longer cooling times as there is high amount of heat brought into the welding material. Transformation of the base </a:t>
                      </a:r>
                      <a:r>
                        <a:rPr lang="en-US" sz="3500" b="1" noProof="0" dirty="0">
                          <a:latin typeface="Arial" panose="020B0604020202020204" pitchFamily="34" charset="0"/>
                          <a:cs typeface="Arial" panose="020B0604020202020204" pitchFamily="34" charset="0"/>
                        </a:rPr>
                        <a:t>martensitic-bainitic</a:t>
                      </a:r>
                      <a:r>
                        <a:rPr lang="en-US" sz="3500" noProof="0" dirty="0">
                          <a:latin typeface="Arial" panose="020B0604020202020204" pitchFamily="34" charset="0"/>
                          <a:cs typeface="Arial" panose="020B0604020202020204" pitchFamily="34" charset="0"/>
                        </a:rPr>
                        <a:t> </a:t>
                      </a:r>
                      <a:r>
                        <a:rPr lang="en-US" sz="3500" b="1" noProof="0" dirty="0">
                          <a:latin typeface="Arial" panose="020B0604020202020204" pitchFamily="34" charset="0"/>
                          <a:cs typeface="Arial" panose="020B0604020202020204" pitchFamily="34" charset="0"/>
                        </a:rPr>
                        <a:t>microstructure</a:t>
                      </a:r>
                      <a:r>
                        <a:rPr lang="en-US" sz="3500" noProof="0" dirty="0">
                          <a:latin typeface="Arial" panose="020B0604020202020204" pitchFamily="34" charset="0"/>
                          <a:cs typeface="Arial" panose="020B0604020202020204" pitchFamily="34" charset="0"/>
                        </a:rPr>
                        <a:t> to softer structures happens as result of longer cooling times. Final microstructure can be predicted based on </a:t>
                      </a:r>
                      <a:r>
                        <a:rPr lang="en-US" sz="3500" b="1" noProof="0" dirty="0">
                          <a:latin typeface="Arial" panose="020B0604020202020204" pitchFamily="34" charset="0"/>
                          <a:cs typeface="Arial" panose="020B0604020202020204" pitchFamily="34" charset="0"/>
                        </a:rPr>
                        <a:t>continuous cooling transformation (CCT) diagrams</a:t>
                      </a:r>
                      <a:r>
                        <a:rPr lang="en-US" sz="3500" noProof="0" dirty="0">
                          <a:latin typeface="Arial" panose="020B0604020202020204" pitchFamily="34" charset="0"/>
                          <a:cs typeface="Arial" panose="020B0604020202020204" pitchFamily="34" charset="0"/>
                        </a:rPr>
                        <a:t>. For better prediction of microstructure after welding, </a:t>
                      </a:r>
                      <a:r>
                        <a:rPr lang="en-US" sz="3500" b="1" noProof="0" dirty="0">
                          <a:latin typeface="Arial" panose="020B0604020202020204" pitchFamily="34" charset="0"/>
                          <a:cs typeface="Arial" panose="020B0604020202020204" pitchFamily="34" charset="0"/>
                        </a:rPr>
                        <a:t>in-situ CCT </a:t>
                      </a:r>
                      <a:r>
                        <a:rPr lang="en-US" sz="3500" noProof="0" dirty="0">
                          <a:latin typeface="Arial" panose="020B0604020202020204" pitchFamily="34" charset="0"/>
                          <a:cs typeface="Arial" panose="020B0604020202020204" pitchFamily="34" charset="0"/>
                        </a:rPr>
                        <a:t>diagrams are often used. </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US" sz="3500" noProof="0" dirty="0">
                          <a:solidFill>
                            <a:srgbClr val="002060"/>
                          </a:solidFill>
                          <a:latin typeface="Arial" panose="020B0604020202020204" pitchFamily="34" charset="0"/>
                          <a:cs typeface="Arial" panose="020B0604020202020204" pitchFamily="34" charset="0"/>
                        </a:rPr>
                        <a:t>Research Objectives &amp; Expected Impact</a:t>
                      </a:r>
                    </a:p>
                    <a:p>
                      <a:pPr marL="457200" indent="-457200" algn="just">
                        <a:buFont typeface="Arial" panose="020B0604020202020204" pitchFamily="34" charset="0"/>
                        <a:buChar char="•"/>
                      </a:pPr>
                      <a:r>
                        <a:rPr lang="en-US" sz="3500" noProof="0" dirty="0">
                          <a:latin typeface="Arial" panose="020B0604020202020204" pitchFamily="34" charset="0"/>
                          <a:cs typeface="Arial" panose="020B0604020202020204" pitchFamily="34" charset="0"/>
                        </a:rPr>
                        <a:t>Determination of thermal cycles for construction of in-situ CCT diagram</a:t>
                      </a:r>
                    </a:p>
                    <a:p>
                      <a:pPr marL="457200" indent="-457200" algn="just">
                        <a:buFont typeface="Arial" panose="020B0604020202020204" pitchFamily="34" charset="0"/>
                        <a:buChar char="•"/>
                      </a:pPr>
                      <a:r>
                        <a:rPr lang="en-US" sz="3500" noProof="0" dirty="0">
                          <a:latin typeface="Arial" panose="020B0604020202020204" pitchFamily="34" charset="0"/>
                          <a:cs typeface="Arial" panose="020B0604020202020204" pitchFamily="34" charset="0"/>
                        </a:rPr>
                        <a:t>Evaluating of the transformation curves, using first derivate of the length change method</a:t>
                      </a:r>
                    </a:p>
                    <a:p>
                      <a:pPr marL="457200" indent="-457200" algn="just">
                        <a:buFont typeface="Arial" panose="020B0604020202020204" pitchFamily="34" charset="0"/>
                        <a:buChar char="•"/>
                      </a:pPr>
                      <a:r>
                        <a:rPr lang="en-US" sz="3500" noProof="0" dirty="0">
                          <a:latin typeface="Arial" panose="020B0604020202020204" pitchFamily="34" charset="0"/>
                          <a:cs typeface="Arial" panose="020B0604020202020204" pitchFamily="34" charset="0"/>
                        </a:rPr>
                        <a:t>Hardness measurement of the microstructure after thermal cycles were applied, for confirmation of microstructural changes</a:t>
                      </a:r>
                    </a:p>
                    <a:p>
                      <a:pPr marL="457200" indent="-457200" algn="just">
                        <a:buFont typeface="Arial" panose="020B0604020202020204" pitchFamily="34" charset="0"/>
                        <a:buChar char="•"/>
                      </a:pPr>
                      <a:r>
                        <a:rPr lang="sk-SK" sz="3500" noProof="0" dirty="0" err="1">
                          <a:latin typeface="Arial" panose="020B0604020202020204" pitchFamily="34" charset="0"/>
                          <a:cs typeface="Arial" panose="020B0604020202020204" pitchFamily="34" charset="0"/>
                        </a:rPr>
                        <a:t>Determination</a:t>
                      </a:r>
                      <a:r>
                        <a:rPr lang="en-US" sz="3500" noProof="0" dirty="0">
                          <a:latin typeface="Arial" panose="020B0604020202020204" pitchFamily="34" charset="0"/>
                          <a:cs typeface="Arial" panose="020B0604020202020204" pitchFamily="34" charset="0"/>
                        </a:rPr>
                        <a:t> of in-situ welding CCT diagram for S960MC steel. </a:t>
                      </a: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1077856861"/>
              </p:ext>
            </p:extLst>
          </p:nvPr>
        </p:nvGraphicFramePr>
        <p:xfrm>
          <a:off x="1347570" y="15617472"/>
          <a:ext cx="29764038" cy="715403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en-US" sz="4500" cap="small" baseline="0" noProof="0" dirty="0">
                          <a:latin typeface="Arial"/>
                          <a:cs typeface="Arial"/>
                        </a:rPr>
                        <a:t>materials,  methods &amp; implementation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148021">
                <a:tc>
                  <a:txBody>
                    <a:bodyPr/>
                    <a:lstStyle/>
                    <a:p>
                      <a:r>
                        <a:rPr lang="en-US" sz="3500" noProof="0" dirty="0">
                          <a:solidFill>
                            <a:schemeClr val="tx1"/>
                          </a:solidFill>
                          <a:latin typeface="Arial"/>
                          <a:cs typeface="Arial"/>
                        </a:rPr>
                        <a:t>As first the control program for dilatometer was constructed, with use of the determined thermal cycles. Studied material was HSLA S960 steel.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1135916409"/>
              </p:ext>
            </p:extLst>
          </p:nvPr>
        </p:nvGraphicFramePr>
        <p:xfrm>
          <a:off x="1347570" y="22820012"/>
          <a:ext cx="29764038" cy="1230174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0">
                <a:tc>
                  <a:txBody>
                    <a:bodyPr/>
                    <a:lstStyle/>
                    <a:p>
                      <a:pPr algn="ctr"/>
                      <a:r>
                        <a:rPr lang="en-US" sz="4500" cap="small" baseline="0" noProof="0" dirty="0">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762254">
                <a:tc>
                  <a:txBody>
                    <a:bodyPr/>
                    <a:lstStyle/>
                    <a:p>
                      <a:endParaRPr lang="en-US" sz="3500" noProof="0" dirty="0">
                        <a:solidFill>
                          <a:schemeClr val="tx1"/>
                        </a:solidFill>
                        <a:latin typeface="Arial"/>
                        <a:cs typeface="Arial"/>
                      </a:endParaRPr>
                    </a:p>
                    <a:p>
                      <a:endParaRPr lang="en-US" sz="3500" noProof="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762254">
                <a:tc>
                  <a:txBody>
                    <a:bodyPr/>
                    <a:lstStyle/>
                    <a:p>
                      <a:endParaRPr lang="en-US" sz="3500" noProof="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3953211010"/>
              </p:ext>
            </p:extLst>
          </p:nvPr>
        </p:nvGraphicFramePr>
        <p:xfrm>
          <a:off x="1317621" y="32115432"/>
          <a:ext cx="29764038" cy="7729146"/>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0">
                <a:tc>
                  <a:txBody>
                    <a:bodyPr/>
                    <a:lstStyle/>
                    <a:p>
                      <a:pPr algn="just"/>
                      <a:r>
                        <a:rPr lang="en-US" sz="4500" cap="small" baseline="0" noProof="0" dirty="0">
                          <a:solidFill>
                            <a:schemeClr val="bg1"/>
                          </a:solidFill>
                          <a:latin typeface="Arial" panose="020B0604020202020204" pitchFamily="34" charset="0"/>
                          <a:cs typeface="Arial" panose="020B0604020202020204" pitchFamily="34" charset="0"/>
                        </a:rPr>
                        <a:t>conclusion &amp; implementation path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906">
                <a:tc>
                  <a:txBody>
                    <a:bodyPr/>
                    <a:lstStyle/>
                    <a:p>
                      <a:pPr algn="just"/>
                      <a:r>
                        <a:rPr lang="en-US" sz="3500" noProof="0" dirty="0">
                          <a:latin typeface="Arial" panose="020B0604020202020204" pitchFamily="34" charset="0"/>
                          <a:cs typeface="Arial" panose="020B0604020202020204" pitchFamily="34" charset="0"/>
                        </a:rPr>
                        <a:t>This article focuses on the determination of an in-situ diagram for high-strength S960MC steel with a thickness of 3 mm, as that is a valuable tool for predicting the microstructure of the HAZ, with also hardness, after the process of MAG and laser beam welding. This helps to make the most of the mechanical properties of this high-strength steel, as the HAZ zone is the most critical part of the welded components. From this research, the main conclusions are as follows:</a:t>
                      </a:r>
                    </a:p>
                    <a:p>
                      <a:pPr algn="just"/>
                      <a:r>
                        <a:rPr lang="en-US" sz="3500" noProof="0" dirty="0">
                          <a:latin typeface="Arial" panose="020B0604020202020204" pitchFamily="34" charset="0"/>
                          <a:cs typeface="Arial" panose="020B0604020202020204" pitchFamily="34" charset="0"/>
                        </a:rPr>
                        <a:t>• The thermal cycles were established based on the parameters t</a:t>
                      </a:r>
                      <a:r>
                        <a:rPr lang="en-US" sz="2400" noProof="0" dirty="0">
                          <a:latin typeface="Arial" panose="020B0604020202020204" pitchFamily="34" charset="0"/>
                          <a:cs typeface="Arial" panose="020B0604020202020204" pitchFamily="34" charset="0"/>
                        </a:rPr>
                        <a:t>8/5</a:t>
                      </a:r>
                      <a:r>
                        <a:rPr lang="en-US" sz="3500" noProof="0" dirty="0">
                          <a:latin typeface="Arial" panose="020B0604020202020204" pitchFamily="34" charset="0"/>
                          <a:cs typeface="Arial" panose="020B0604020202020204" pitchFamily="34" charset="0"/>
                        </a:rPr>
                        <a:t>, which were based on real welding</a:t>
                      </a:r>
                    </a:p>
                    <a:p>
                      <a:pPr algn="just"/>
                      <a:r>
                        <a:rPr lang="en-US" sz="3500" noProof="0" dirty="0">
                          <a:latin typeface="Arial" panose="020B0604020202020204" pitchFamily="34" charset="0"/>
                          <a:cs typeface="Arial" panose="020B0604020202020204" pitchFamily="34" charset="0"/>
                        </a:rPr>
                        <a:t>cycles and computer simulations.</a:t>
                      </a:r>
                    </a:p>
                    <a:p>
                      <a:pPr algn="just"/>
                      <a:r>
                        <a:rPr lang="en-US" sz="3500" noProof="0" dirty="0">
                          <a:latin typeface="Arial" panose="020B0604020202020204" pitchFamily="34" charset="0"/>
                          <a:cs typeface="Arial" panose="020B0604020202020204" pitchFamily="34" charset="0"/>
                        </a:rPr>
                        <a:t>• Start and end of the transformations were determined based on the first derivative of the length change.</a:t>
                      </a:r>
                    </a:p>
                    <a:p>
                      <a:pPr algn="just"/>
                      <a:r>
                        <a:rPr lang="en-US" sz="3500" noProof="0" dirty="0">
                          <a:latin typeface="Arial" panose="020B0604020202020204" pitchFamily="34" charset="0"/>
                          <a:cs typeface="Arial" panose="020B0604020202020204" pitchFamily="34" charset="0"/>
                        </a:rPr>
                        <a:t>• Microhardness of the structure of each sample was measured, and it confirmed the phase</a:t>
                      </a:r>
                    </a:p>
                    <a:p>
                      <a:pPr algn="just"/>
                      <a:r>
                        <a:rPr lang="en-US" sz="3500" noProof="0" dirty="0">
                          <a:latin typeface="Arial" panose="020B0604020202020204" pitchFamily="34" charset="0"/>
                          <a:cs typeface="Arial" panose="020B0604020202020204" pitchFamily="34" charset="0"/>
                        </a:rPr>
                        <a:t>transformations. Hardness was also plotted into the in-situ diagram.</a:t>
                      </a:r>
                    </a:p>
                    <a:p>
                      <a:pPr algn="just"/>
                      <a:r>
                        <a:rPr lang="en-US" sz="3500" noProof="0" dirty="0">
                          <a:latin typeface="Arial" panose="020B0604020202020204" pitchFamily="34" charset="0"/>
                          <a:cs typeface="Arial" panose="020B0604020202020204" pitchFamily="34" charset="0"/>
                        </a:rPr>
                        <a:t>• When comparing the transformation temperatures with the classic CCT diagram published in Moravec et al. study, these deviations are in the range of ± 5 °C. It is important to note that this is valid only for the type of steel under investigation, i.e. S960MC and for the chemical composition according to this study.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1236004069"/>
              </p:ext>
            </p:extLst>
          </p:nvPr>
        </p:nvGraphicFramePr>
        <p:xfrm>
          <a:off x="1317621" y="39893080"/>
          <a:ext cx="29764038" cy="2780549"/>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60409">
                <a:tc>
                  <a:txBody>
                    <a:bodyPr/>
                    <a:lstStyle/>
                    <a:p>
                      <a:pPr algn="just"/>
                      <a:r>
                        <a:rPr lang="en-US" sz="4500" cap="small" baseline="0" noProof="0" dirty="0">
                          <a:latin typeface="Arial" panose="020B0604020202020204" pitchFamily="34" charset="0"/>
                          <a:cs typeface="Arial" panose="020B0604020202020204" pitchFamily="34" charset="0"/>
                        </a:rPr>
                        <a:t>acknowledgements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003309">
                <a:tc>
                  <a:txBody>
                    <a:bodyPr/>
                    <a:lstStyle/>
                    <a:p>
                      <a:pPr lvl="0" algn="just">
                        <a:buNone/>
                      </a:pPr>
                      <a:r>
                        <a:rPr lang="en-US" sz="3500" kern="1200" noProof="0" dirty="0">
                          <a:solidFill>
                            <a:schemeClr val="tx1"/>
                          </a:solidFill>
                          <a:latin typeface="Arial"/>
                          <a:ea typeface="+mn-ea"/>
                          <a:cs typeface="Arial"/>
                        </a:rPr>
                        <a:t>This work was supported by the Slovak Research and Development Agency [grant number APVV-20-0427; KEGA agency [grant number KEGA 008ŽU-4/2022]; VEGA agency [grant number VEGA 1/0044/22]; International Visegrad Fund [grant number 62410209] and by the EU </a:t>
                      </a:r>
                      <a:r>
                        <a:rPr lang="en-US" sz="3500" kern="1200" noProof="0" dirty="0" err="1">
                          <a:solidFill>
                            <a:schemeClr val="tx1"/>
                          </a:solidFill>
                          <a:latin typeface="Arial"/>
                          <a:ea typeface="+mn-ea"/>
                          <a:cs typeface="Arial"/>
                        </a:rPr>
                        <a:t>NextGenerationEU</a:t>
                      </a:r>
                      <a:r>
                        <a:rPr lang="en-US" sz="3500" kern="1200" noProof="0" dirty="0">
                          <a:solidFill>
                            <a:schemeClr val="tx1"/>
                          </a:solidFill>
                          <a:latin typeface="Arial"/>
                          <a:ea typeface="+mn-ea"/>
                          <a:cs typeface="Arial"/>
                        </a:rPr>
                        <a:t> through the Recovery and Resilience Plan for Slovakia under the project No. 09I03-03-V05-00002.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9" name="Picture 8">
            <a:extLst>
              <a:ext uri="{FF2B5EF4-FFF2-40B4-BE49-F238E27FC236}">
                <a16:creationId xmlns:a16="http://schemas.microsoft.com/office/drawing/2014/main" id="{2BC401E1-AF4B-7DBC-DFE3-5B371DE92E7F}"/>
              </a:ext>
            </a:extLst>
          </p:cNvPr>
          <p:cNvPicPr>
            <a:picLocks noChangeAspect="1"/>
          </p:cNvPicPr>
          <p:nvPr/>
        </p:nvPicPr>
        <p:blipFill>
          <a:blip r:embed="rId4"/>
          <a:stretch>
            <a:fillRect/>
          </a:stretch>
        </p:blipFill>
        <p:spPr>
          <a:xfrm>
            <a:off x="1451467" y="17479821"/>
            <a:ext cx="9504686" cy="5291689"/>
          </a:xfrm>
          <a:prstGeom prst="rect">
            <a:avLst/>
          </a:prstGeom>
        </p:spPr>
      </p:pic>
      <p:pic>
        <p:nvPicPr>
          <p:cNvPr id="11" name="Picture 10">
            <a:extLst>
              <a:ext uri="{FF2B5EF4-FFF2-40B4-BE49-F238E27FC236}">
                <a16:creationId xmlns:a16="http://schemas.microsoft.com/office/drawing/2014/main" id="{59BA8B18-3513-AC3D-EAA9-3E2CD43BCBFF}"/>
              </a:ext>
            </a:extLst>
          </p:cNvPr>
          <p:cNvPicPr>
            <a:picLocks noChangeAspect="1"/>
          </p:cNvPicPr>
          <p:nvPr/>
        </p:nvPicPr>
        <p:blipFill>
          <a:blip r:embed="rId5"/>
          <a:stretch>
            <a:fillRect/>
          </a:stretch>
        </p:blipFill>
        <p:spPr>
          <a:xfrm>
            <a:off x="11060050" y="17490302"/>
            <a:ext cx="9669317" cy="5329710"/>
          </a:xfrm>
          <a:prstGeom prst="rect">
            <a:avLst/>
          </a:prstGeom>
        </p:spPr>
      </p:pic>
      <p:sp>
        <p:nvSpPr>
          <p:cNvPr id="12" name="TextBox 11">
            <a:extLst>
              <a:ext uri="{FF2B5EF4-FFF2-40B4-BE49-F238E27FC236}">
                <a16:creationId xmlns:a16="http://schemas.microsoft.com/office/drawing/2014/main" id="{B819DF7F-C3C9-79E9-409D-7E62A2D864D6}"/>
              </a:ext>
            </a:extLst>
          </p:cNvPr>
          <p:cNvSpPr txBox="1"/>
          <p:nvPr/>
        </p:nvSpPr>
        <p:spPr>
          <a:xfrm>
            <a:off x="20833264" y="17157846"/>
            <a:ext cx="10248395" cy="5478423"/>
          </a:xfrm>
          <a:prstGeom prst="rect">
            <a:avLst/>
          </a:prstGeom>
          <a:noFill/>
        </p:spPr>
        <p:txBody>
          <a:bodyPr wrap="square" rtlCol="0">
            <a:spAutoFit/>
          </a:bodyPr>
          <a:lstStyle/>
          <a:p>
            <a:pPr algn="just"/>
            <a:r>
              <a:rPr lang="en-US" sz="3500" noProof="0" dirty="0">
                <a:latin typeface="Arial" panose="020B0604020202020204" pitchFamily="34" charset="0"/>
                <a:cs typeface="Arial" panose="020B0604020202020204" pitchFamily="34" charset="0"/>
              </a:rPr>
              <a:t>After that, thermal cycles were applied to samples, using dilatometer. As the result, dilatometric transformation curves were obtained. As the next step the curves were evaluated by the first derivation of the length change method. Based on the results in-situ welding diagram was constructed. Hardness of the microstructure of the samples was measured and added into the diagram. Values of the hardness correspond with the microstructural changes.</a:t>
            </a:r>
          </a:p>
        </p:txBody>
      </p:sp>
      <p:pic>
        <p:nvPicPr>
          <p:cNvPr id="14" name="Picture 13">
            <a:extLst>
              <a:ext uri="{FF2B5EF4-FFF2-40B4-BE49-F238E27FC236}">
                <a16:creationId xmlns:a16="http://schemas.microsoft.com/office/drawing/2014/main" id="{644EE958-11A3-96D8-9491-8FCFF14B7F5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2068187" y="30007817"/>
            <a:ext cx="18944821" cy="2044839"/>
          </a:xfrm>
          <a:prstGeom prst="rect">
            <a:avLst/>
          </a:prstGeom>
        </p:spPr>
      </p:pic>
      <p:pic>
        <p:nvPicPr>
          <p:cNvPr id="16" name="Picture 15">
            <a:extLst>
              <a:ext uri="{FF2B5EF4-FFF2-40B4-BE49-F238E27FC236}">
                <a16:creationId xmlns:a16="http://schemas.microsoft.com/office/drawing/2014/main" id="{D521B8EE-C6F1-CF5A-7A66-55D2499116F8}"/>
              </a:ext>
            </a:extLst>
          </p:cNvPr>
          <p:cNvPicPr>
            <a:picLocks noChangeAspect="1"/>
          </p:cNvPicPr>
          <p:nvPr/>
        </p:nvPicPr>
        <p:blipFill>
          <a:blip r:embed="rId7"/>
          <a:stretch>
            <a:fillRect/>
          </a:stretch>
        </p:blipFill>
        <p:spPr>
          <a:xfrm>
            <a:off x="1287680" y="25630037"/>
            <a:ext cx="10720618" cy="6257935"/>
          </a:xfrm>
          <a:prstGeom prst="rect">
            <a:avLst/>
          </a:prstGeom>
        </p:spPr>
      </p:pic>
      <p:sp>
        <p:nvSpPr>
          <p:cNvPr id="22" name="TextBox 21">
            <a:extLst>
              <a:ext uri="{FF2B5EF4-FFF2-40B4-BE49-F238E27FC236}">
                <a16:creationId xmlns:a16="http://schemas.microsoft.com/office/drawing/2014/main" id="{F4C5DE99-7A32-626B-82A2-24794BE1CEBA}"/>
              </a:ext>
            </a:extLst>
          </p:cNvPr>
          <p:cNvSpPr txBox="1"/>
          <p:nvPr/>
        </p:nvSpPr>
        <p:spPr>
          <a:xfrm>
            <a:off x="1451467" y="23718744"/>
            <a:ext cx="29720031" cy="2308324"/>
          </a:xfrm>
          <a:prstGeom prst="rect">
            <a:avLst/>
          </a:prstGeom>
          <a:noFill/>
        </p:spPr>
        <p:txBody>
          <a:bodyPr wrap="square" rtlCol="0">
            <a:spAutoFit/>
          </a:bodyPr>
          <a:lstStyle/>
          <a:p>
            <a:pPr algn="just"/>
            <a:r>
              <a:rPr lang="en-US" sz="3500" noProof="0" dirty="0">
                <a:latin typeface="Arial" panose="020B0604020202020204" pitchFamily="34" charset="0"/>
                <a:cs typeface="Arial" panose="020B0604020202020204" pitchFamily="34" charset="0"/>
              </a:rPr>
              <a:t>In situ diagrams are specific in that they are based on real temperature cycles occurring during welding and are defined by the parameter t</a:t>
            </a:r>
            <a:r>
              <a:rPr lang="en-US" sz="2400" noProof="0" dirty="0">
                <a:latin typeface="Arial" panose="020B0604020202020204" pitchFamily="34" charset="0"/>
                <a:cs typeface="Arial" panose="020B0604020202020204" pitchFamily="34" charset="0"/>
              </a:rPr>
              <a:t>8/5</a:t>
            </a:r>
            <a:r>
              <a:rPr lang="en-US" sz="3500" noProof="0" dirty="0">
                <a:latin typeface="Arial" panose="020B0604020202020204" pitchFamily="34" charset="0"/>
                <a:cs typeface="Arial" panose="020B0604020202020204" pitchFamily="34" charset="0"/>
              </a:rPr>
              <a:t>, that is, the cooling time in the temperature range of 800–500°C. The biggest problem in creating in-situ diagrams is the lack of suitable temperature cycles for dilatometric measurements. It is necessary to realize that the heat-affected zone of welds is very narrow (1 to 2 mm), and in this small area, there are partial places with temperature cycles with maximum temperature in the interval of approximately 750–1500 °C.</a:t>
            </a:r>
          </a:p>
        </p:txBody>
      </p:sp>
      <p:sp>
        <p:nvSpPr>
          <p:cNvPr id="23" name="TextBox 22">
            <a:extLst>
              <a:ext uri="{FF2B5EF4-FFF2-40B4-BE49-F238E27FC236}">
                <a16:creationId xmlns:a16="http://schemas.microsoft.com/office/drawing/2014/main" id="{95FFE250-65DF-793F-8ACC-F3635B3223B2}"/>
              </a:ext>
            </a:extLst>
          </p:cNvPr>
          <p:cNvSpPr txBox="1"/>
          <p:nvPr/>
        </p:nvSpPr>
        <p:spPr>
          <a:xfrm>
            <a:off x="11844511" y="25826237"/>
            <a:ext cx="19207207" cy="3862596"/>
          </a:xfrm>
          <a:prstGeom prst="rect">
            <a:avLst/>
          </a:prstGeom>
          <a:noFill/>
        </p:spPr>
        <p:txBody>
          <a:bodyPr wrap="square" rtlCol="0">
            <a:spAutoFit/>
          </a:bodyPr>
          <a:lstStyle/>
          <a:p>
            <a:pPr algn="just"/>
            <a:r>
              <a:rPr lang="en-US" sz="3500" noProof="0" dirty="0">
                <a:latin typeface="Arial" panose="020B0604020202020204" pitchFamily="34" charset="0"/>
                <a:cs typeface="Arial" panose="020B0604020202020204" pitchFamily="34" charset="0"/>
              </a:rPr>
              <a:t>In addition, there is another limitation regarding the minimum temperature of the cycle so that the sample is completely austenitized before the application of the cooling cycle. Therefore, only cycles with maximum temperatures exceeding 1000°C were used in this study. The used range of t</a:t>
            </a:r>
            <a:r>
              <a:rPr lang="en-US" sz="2400" noProof="0" dirty="0">
                <a:latin typeface="Arial" panose="020B0604020202020204" pitchFamily="34" charset="0"/>
                <a:cs typeface="Arial" panose="020B0604020202020204" pitchFamily="34" charset="0"/>
              </a:rPr>
              <a:t>8/5</a:t>
            </a:r>
            <a:r>
              <a:rPr lang="en-US" sz="3500" noProof="0" dirty="0">
                <a:latin typeface="Arial" panose="020B0604020202020204" pitchFamily="34" charset="0"/>
                <a:cs typeface="Arial" panose="020B0604020202020204" pitchFamily="34" charset="0"/>
              </a:rPr>
              <a:t> values and the intervals between them sufficiently cover the area of application of S960MC steel in welding processes. Based on the hardness values, it can be stated that the phase transformations lead to the formation of martensitic and bainitic microstructures, which corresponds to the chemical composition of the steel (despite the low carbon content).</a:t>
            </a:r>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1543</TotalTime>
  <Words>886</Words>
  <Application>Microsoft Office PowerPoint</Application>
  <PresentationFormat>Custom</PresentationFormat>
  <Paragraphs>31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Aptos Display</vt:lpstr>
      <vt:lpstr>Arial</vt:lpstr>
      <vt:lpstr>Motív Office</vt:lpstr>
      <vt:lpstr>Creation of In-Situ Continuous Cooling Transformation Welding Diagrams of S960 High Strength Steel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Jakub Harvanec</cp:lastModifiedBy>
  <cp:revision>12</cp:revision>
  <dcterms:created xsi:type="dcterms:W3CDTF">2024-08-16T05:44:32Z</dcterms:created>
  <dcterms:modified xsi:type="dcterms:W3CDTF">2025-04-01T08:06:13Z</dcterms:modified>
</cp:coreProperties>
</file>