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947" autoAdjust="0"/>
  </p:normalViewPr>
  <p:slideViewPr>
    <p:cSldViewPr snapToGrid="0">
      <p:cViewPr>
        <p:scale>
          <a:sx n="33" d="100"/>
          <a:sy n="33" d="100"/>
        </p:scale>
        <p:origin x="1500" y="24"/>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sk-SK" dirty="0"/>
          </a:p>
        </p:txBody>
      </p:sp>
      <p:sp>
        <p:nvSpPr>
          <p:cNvPr id="3" name="Zástupný objekt pre dátum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94F40DE7-52EF-45B8-BE5C-A405706E5659}" type="datetimeFigureOut">
              <a:rPr lang="sk-SK" smtClean="0"/>
              <a:t>3. 4. 2025</a:t>
            </a:fld>
            <a:endParaRPr lang="sk-SK" dirty="0"/>
          </a:p>
        </p:txBody>
      </p:sp>
      <p:sp>
        <p:nvSpPr>
          <p:cNvPr id="4" name="Zástupný objekt pre obrázok snímky 3"/>
          <p:cNvSpPr>
            <a:spLocks noGrp="1" noRot="1" noChangeAspect="1"/>
          </p:cNvSpPr>
          <p:nvPr>
            <p:ph type="sldImg" idx="2"/>
          </p:nvPr>
        </p:nvSpPr>
        <p:spPr>
          <a:xfrm>
            <a:off x="2143125" y="1241425"/>
            <a:ext cx="2511425" cy="3349625"/>
          </a:xfrm>
          <a:prstGeom prst="rect">
            <a:avLst/>
          </a:prstGeom>
          <a:noFill/>
          <a:ln w="12700">
            <a:solidFill>
              <a:prstClr val="black"/>
            </a:solidFill>
          </a:ln>
        </p:spPr>
        <p:txBody>
          <a:bodyPr vert="horz" lIns="91440" tIns="45720" rIns="91440" bIns="45720" rtlCol="0" anchor="ctr"/>
          <a:lstStyle/>
          <a:p>
            <a:endParaRPr lang="sk-SK" dirty="0"/>
          </a:p>
        </p:txBody>
      </p:sp>
      <p:sp>
        <p:nvSpPr>
          <p:cNvPr id="5" name="Zástupný objekt pre poznámky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pätu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sk-SK" dirty="0"/>
          </a:p>
        </p:txBody>
      </p:sp>
      <p:sp>
        <p:nvSpPr>
          <p:cNvPr id="7" name="Zástupný objekt pre číslo snímky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A5A0A47A-EE09-4FAB-BBCA-A800284F8302}" type="slidenum">
              <a:rPr lang="sk-SK" smtClean="0"/>
              <a:t>‹#›</a:t>
            </a:fld>
            <a:endParaRPr lang="sk-SK" dirty="0"/>
          </a:p>
        </p:txBody>
      </p:sp>
    </p:spTree>
    <p:extLst>
      <p:ext uri="{BB962C8B-B14F-4D97-AF65-F5344CB8AC3E}">
        <p14:creationId xmlns:p14="http://schemas.microsoft.com/office/powerpoint/2010/main" val="2810998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A5A0A47A-EE09-4FAB-BBCA-A800284F8302}" type="slidenum">
              <a:rPr lang="sk-SK" smtClean="0"/>
              <a:t>1</a:t>
            </a:fld>
            <a:endParaRPr lang="sk-SK" dirty="0"/>
          </a:p>
        </p:txBody>
      </p:sp>
    </p:spTree>
    <p:extLst>
      <p:ext uri="{BB962C8B-B14F-4D97-AF65-F5344CB8AC3E}">
        <p14:creationId xmlns:p14="http://schemas.microsoft.com/office/powerpoint/2010/main" val="717590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dirty="0"/>
          </a:p>
        </p:txBody>
      </p:sp>
      <p:sp>
        <p:nvSpPr>
          <p:cNvPr id="5" name="Footer Placeholder 4"/>
          <p:cNvSpPr>
            <a:spLocks noGrp="1"/>
          </p:cNvSpPr>
          <p:nvPr>
            <p:ph type="ftr" sz="quarter" idx="11"/>
          </p:nvPr>
        </p:nvSpPr>
        <p:spPr/>
        <p:txBody>
          <a:bodyPr/>
          <a:lstStyle/>
          <a:p>
            <a:endParaRPr lang="sk-SK" dirty="0"/>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dirty="0"/>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dirty="0"/>
          </a:p>
        </p:txBody>
      </p:sp>
      <p:sp>
        <p:nvSpPr>
          <p:cNvPr id="5" name="Footer Placeholder 4"/>
          <p:cNvSpPr>
            <a:spLocks noGrp="1"/>
          </p:cNvSpPr>
          <p:nvPr>
            <p:ph type="ftr" sz="quarter" idx="11"/>
          </p:nvPr>
        </p:nvSpPr>
        <p:spPr/>
        <p:txBody>
          <a:bodyPr/>
          <a:lstStyle/>
          <a:p>
            <a:endParaRPr lang="sk-SK" dirty="0"/>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dirty="0"/>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dirty="0"/>
          </a:p>
        </p:txBody>
      </p:sp>
      <p:sp>
        <p:nvSpPr>
          <p:cNvPr id="5" name="Footer Placeholder 4"/>
          <p:cNvSpPr>
            <a:spLocks noGrp="1"/>
          </p:cNvSpPr>
          <p:nvPr>
            <p:ph type="ftr" sz="quarter" idx="11"/>
          </p:nvPr>
        </p:nvSpPr>
        <p:spPr/>
        <p:txBody>
          <a:bodyPr/>
          <a:lstStyle/>
          <a:p>
            <a:endParaRPr lang="sk-SK" dirty="0"/>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dirty="0"/>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3. 4. 2025</a:t>
            </a:fld>
            <a:endParaRPr lang="sk-SK" dirty="0"/>
          </a:p>
        </p:txBody>
      </p:sp>
      <p:sp>
        <p:nvSpPr>
          <p:cNvPr id="6" name="Footer Placeholder 5"/>
          <p:cNvSpPr>
            <a:spLocks noGrp="1"/>
          </p:cNvSpPr>
          <p:nvPr>
            <p:ph type="ftr" sz="quarter" idx="11"/>
          </p:nvPr>
        </p:nvSpPr>
        <p:spPr/>
        <p:txBody>
          <a:bodyPr/>
          <a:lstStyle/>
          <a:p>
            <a:endParaRPr lang="sk-SK" dirty="0"/>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dirty="0"/>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3. 4. 2025</a:t>
            </a:fld>
            <a:endParaRPr lang="sk-SK" dirty="0"/>
          </a:p>
        </p:txBody>
      </p:sp>
      <p:sp>
        <p:nvSpPr>
          <p:cNvPr id="8" name="Footer Placeholder 7"/>
          <p:cNvSpPr>
            <a:spLocks noGrp="1"/>
          </p:cNvSpPr>
          <p:nvPr>
            <p:ph type="ftr" sz="quarter" idx="11"/>
          </p:nvPr>
        </p:nvSpPr>
        <p:spPr/>
        <p:txBody>
          <a:bodyPr/>
          <a:lstStyle/>
          <a:p>
            <a:endParaRPr lang="sk-SK" dirty="0"/>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dirty="0"/>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3. 4. 2025</a:t>
            </a:fld>
            <a:endParaRPr lang="sk-SK" dirty="0"/>
          </a:p>
        </p:txBody>
      </p:sp>
      <p:sp>
        <p:nvSpPr>
          <p:cNvPr id="4" name="Footer Placeholder 3"/>
          <p:cNvSpPr>
            <a:spLocks noGrp="1"/>
          </p:cNvSpPr>
          <p:nvPr>
            <p:ph type="ftr" sz="quarter" idx="11"/>
          </p:nvPr>
        </p:nvSpPr>
        <p:spPr/>
        <p:txBody>
          <a:bodyPr/>
          <a:lstStyle/>
          <a:p>
            <a:endParaRPr lang="sk-SK" dirty="0"/>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dirty="0"/>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3. 4. 2025</a:t>
            </a:fld>
            <a:endParaRPr lang="sk-SK" dirty="0"/>
          </a:p>
        </p:txBody>
      </p:sp>
      <p:sp>
        <p:nvSpPr>
          <p:cNvPr id="3" name="Footer Placeholder 2"/>
          <p:cNvSpPr>
            <a:spLocks noGrp="1"/>
          </p:cNvSpPr>
          <p:nvPr>
            <p:ph type="ftr" sz="quarter" idx="11"/>
          </p:nvPr>
        </p:nvSpPr>
        <p:spPr/>
        <p:txBody>
          <a:bodyPr/>
          <a:lstStyle/>
          <a:p>
            <a:endParaRPr lang="sk-SK" dirty="0"/>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dirty="0"/>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3. 4. 2025</a:t>
            </a:fld>
            <a:endParaRPr lang="sk-SK" dirty="0"/>
          </a:p>
        </p:txBody>
      </p:sp>
      <p:sp>
        <p:nvSpPr>
          <p:cNvPr id="6" name="Footer Placeholder 5"/>
          <p:cNvSpPr>
            <a:spLocks noGrp="1"/>
          </p:cNvSpPr>
          <p:nvPr>
            <p:ph type="ftr" sz="quarter" idx="11"/>
          </p:nvPr>
        </p:nvSpPr>
        <p:spPr/>
        <p:txBody>
          <a:bodyPr/>
          <a:lstStyle/>
          <a:p>
            <a:endParaRPr lang="sk-SK" dirty="0"/>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dirty="0"/>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dirty="0"/>
              <a:t>Kliknutím na ikonu pridáte obrázok</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3. 4. 2025</a:t>
            </a:fld>
            <a:endParaRPr lang="sk-SK" dirty="0"/>
          </a:p>
        </p:txBody>
      </p:sp>
      <p:sp>
        <p:nvSpPr>
          <p:cNvPr id="6" name="Footer Placeholder 5"/>
          <p:cNvSpPr>
            <a:spLocks noGrp="1"/>
          </p:cNvSpPr>
          <p:nvPr>
            <p:ph type="ftr" sz="quarter" idx="11"/>
          </p:nvPr>
        </p:nvSpPr>
        <p:spPr/>
        <p:txBody>
          <a:bodyPr/>
          <a:lstStyle/>
          <a:p>
            <a:endParaRPr lang="sk-SK" dirty="0"/>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dirty="0"/>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dirty="0"/>
          </a:p>
        </p:txBody>
      </p:sp>
      <p:sp>
        <p:nvSpPr>
          <p:cNvPr id="5" name="Footer Placeholder 4"/>
          <p:cNvSpPr>
            <a:spLocks noGrp="1"/>
          </p:cNvSpPr>
          <p:nvPr>
            <p:ph type="ftr" sz="quarter" idx="11"/>
          </p:nvPr>
        </p:nvSpPr>
        <p:spPr/>
        <p:txBody>
          <a:bodyPr/>
          <a:lstStyle/>
          <a:p>
            <a:endParaRPr lang="sk-SK" dirty="0"/>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dirty="0"/>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dirty="0"/>
          </a:p>
        </p:txBody>
      </p:sp>
      <p:sp>
        <p:nvSpPr>
          <p:cNvPr id="5" name="Footer Placeholder 4"/>
          <p:cNvSpPr>
            <a:spLocks noGrp="1"/>
          </p:cNvSpPr>
          <p:nvPr>
            <p:ph type="ftr" sz="quarter" idx="11"/>
          </p:nvPr>
        </p:nvSpPr>
        <p:spPr/>
        <p:txBody>
          <a:bodyPr/>
          <a:lstStyle/>
          <a:p>
            <a:endParaRPr lang="sk-SK" dirty="0"/>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dirty="0"/>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3. 4. 2025</a:t>
            </a:fld>
            <a:endParaRPr lang="sk-SK" dirty="0"/>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dirty="0"/>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dirty="0"/>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sharpenSoften amount="-100000"/>
                    </a14:imgEffect>
                  </a14:imgLayer>
                </a14:imgProps>
              </a:ext>
            </a:extLst>
          </a:blip>
          <a:srcRect/>
          <a:stretch>
            <a:fillRect l="-17000" r="-17000"/>
          </a:stretch>
        </a:blip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47564" y="3488958"/>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Autofit/>
          </a:bodyPr>
          <a:lstStyle/>
          <a:p>
            <a:r>
              <a:rPr lang="en-US" sz="11500" noProof="0" dirty="0">
                <a:ln>
                  <a:solidFill>
                    <a:schemeClr val="bg1"/>
                  </a:solidFill>
                </a:ln>
                <a:solidFill>
                  <a:schemeClr val="bg1"/>
                </a:solidFill>
                <a:latin typeface="Aptos ExtraBold" panose="020B0004020202020204" pitchFamily="34" charset="0"/>
                <a:cs typeface="Arial" panose="020B0604020202020204" pitchFamily="34" charset="0"/>
              </a:rPr>
              <a:t>Preparation of microstructures for </a:t>
            </a:r>
            <a:r>
              <a:rPr lang="sk-SK" sz="11500" noProof="0" dirty="0">
                <a:ln>
                  <a:solidFill>
                    <a:schemeClr val="bg1"/>
                  </a:solidFill>
                </a:ln>
                <a:solidFill>
                  <a:schemeClr val="bg1"/>
                </a:solidFill>
                <a:latin typeface="Aptos ExtraBold" panose="020B0004020202020204" pitchFamily="34" charset="0"/>
                <a:cs typeface="Arial" panose="020B0604020202020204" pitchFamily="34" charset="0"/>
              </a:rPr>
              <a:t>G</a:t>
            </a:r>
            <a:r>
              <a:rPr lang="en-US" sz="11500" noProof="0" dirty="0">
                <a:ln>
                  <a:solidFill>
                    <a:schemeClr val="bg1"/>
                  </a:solidFill>
                </a:ln>
                <a:solidFill>
                  <a:schemeClr val="bg1"/>
                </a:solidFill>
                <a:latin typeface="Aptos ExtraBold" panose="020B0004020202020204" pitchFamily="34" charset="0"/>
                <a:cs typeface="Arial" panose="020B0604020202020204" pitchFamily="34" charset="0"/>
              </a:rPr>
              <a:t>allium oxide photonic devices</a:t>
            </a: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5">
            <a:lum bright="70000" contrast="-70000"/>
            <a:extLst>
              <a:ext uri="{28A0092B-C50C-407E-A947-70E740481C1C}">
                <a14:useLocalDpi xmlns:a14="http://schemas.microsoft.com/office/drawing/2010/main" val="0"/>
              </a:ext>
            </a:extLst>
          </a:blip>
          <a:stretch>
            <a:fillRect/>
          </a:stretch>
        </p:blipFill>
        <p:spPr>
          <a:xfrm>
            <a:off x="1377512" y="1303608"/>
            <a:ext cx="5672668" cy="1212260"/>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328875" y="1303608"/>
            <a:ext cx="12920835"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en-US" sz="3500" b="1" noProof="0" dirty="0">
                <a:solidFill>
                  <a:schemeClr val="bg1"/>
                </a:solidFill>
                <a:effectLst/>
                <a:latin typeface="Aptos ExtraBold" panose="020B0004020202020204" pitchFamily="34" charset="0"/>
                <a:ea typeface="Times New Roman" panose="02020603050405020304" pitchFamily="18" charset="0"/>
                <a:cs typeface="Times New Roman" panose="02020603050405020304" pitchFamily="18" charset="0"/>
              </a:rPr>
              <a:t>TRANSCOM 2025: 16th International Scientific Conference on Sustainable, Modern and Safe Transport</a:t>
            </a:r>
            <a:endParaRPr lang="en-US" sz="3500" noProof="0" dirty="0">
              <a:solidFill>
                <a:schemeClr val="bg1"/>
              </a:solidFill>
              <a:effectLst/>
              <a:latin typeface="Aptos ExtraBold" panose="020B00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77513" y="5706948"/>
            <a:ext cx="29764040" cy="1202908"/>
          </a:xfrm>
          <a:prstGeom prst="rect">
            <a:avLst/>
          </a:prstGeom>
          <a:no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nSpc>
                <a:spcPct val="100000"/>
              </a:lnSpc>
            </a:pPr>
            <a:r>
              <a:rPr lang="en-US" sz="5400" noProof="0" dirty="0">
                <a:solidFill>
                  <a:schemeClr val="bg1"/>
                </a:solidFill>
                <a:latin typeface="Aptos ExtraBold" panose="020B0004020202020204" pitchFamily="34" charset="0"/>
                <a:cs typeface="Arial" panose="020B0604020202020204" pitchFamily="34" charset="0"/>
              </a:rPr>
              <a:t>Marek Zdurienčík</a:t>
            </a:r>
            <a:r>
              <a:rPr lang="en-US" sz="5400" baseline="30000" noProof="0" dirty="0">
                <a:solidFill>
                  <a:schemeClr val="bg1"/>
                </a:solidFill>
                <a:latin typeface="Aptos ExtraBold" panose="020B0004020202020204" pitchFamily="34" charset="0"/>
                <a:cs typeface="Arial" panose="020B0604020202020204" pitchFamily="34" charset="0"/>
              </a:rPr>
              <a:t>1*</a:t>
            </a:r>
            <a:r>
              <a:rPr lang="en-US" sz="5400" noProof="0" dirty="0">
                <a:solidFill>
                  <a:schemeClr val="bg1"/>
                </a:solidFill>
                <a:latin typeface="Aptos ExtraBold" panose="020B0004020202020204" pitchFamily="34" charset="0"/>
                <a:cs typeface="Arial" panose="020B0604020202020204" pitchFamily="34" charset="0"/>
              </a:rPr>
              <a:t>,</a:t>
            </a:r>
            <a:r>
              <a:rPr lang="en-US" sz="5400" baseline="30000" noProof="0" dirty="0">
                <a:solidFill>
                  <a:schemeClr val="bg1"/>
                </a:solidFill>
                <a:latin typeface="Aptos ExtraBold" panose="020B0004020202020204" pitchFamily="34" charset="0"/>
                <a:cs typeface="Arial" panose="020B0604020202020204" pitchFamily="34" charset="0"/>
              </a:rPr>
              <a:t> </a:t>
            </a:r>
            <a:r>
              <a:rPr lang="en-US" sz="5400" noProof="0" dirty="0">
                <a:solidFill>
                  <a:schemeClr val="bg1"/>
                </a:solidFill>
                <a:latin typeface="Aptos ExtraBold" panose="020B0004020202020204" pitchFamily="34" charset="0"/>
                <a:cs typeface="Arial" panose="020B0604020202020204" pitchFamily="34" charset="0"/>
              </a:rPr>
              <a:t>Dušan Pudiš</a:t>
            </a:r>
            <a:r>
              <a:rPr lang="en-US" sz="5400" baseline="30000" noProof="0" dirty="0">
                <a:solidFill>
                  <a:schemeClr val="bg1"/>
                </a:solidFill>
                <a:latin typeface="Aptos ExtraBold" panose="020B0004020202020204" pitchFamily="34" charset="0"/>
                <a:cs typeface="Arial" panose="020B0604020202020204" pitchFamily="34" charset="0"/>
              </a:rPr>
              <a:t>1</a:t>
            </a:r>
            <a:r>
              <a:rPr lang="en-US" sz="5400" noProof="0" dirty="0">
                <a:solidFill>
                  <a:schemeClr val="bg1"/>
                </a:solidFill>
                <a:latin typeface="Aptos ExtraBold" panose="020B0004020202020204" pitchFamily="34" charset="0"/>
                <a:cs typeface="Arial" panose="020B0604020202020204" pitchFamily="34" charset="0"/>
              </a:rPr>
              <a:t>, Filip Gucmann</a:t>
            </a:r>
            <a:r>
              <a:rPr lang="en-US" sz="5400" baseline="30000" noProof="0" dirty="0">
                <a:solidFill>
                  <a:schemeClr val="bg1"/>
                </a:solidFill>
                <a:latin typeface="Aptos ExtraBold" panose="020B0004020202020204" pitchFamily="34" charset="0"/>
                <a:cs typeface="Arial" panose="020B0604020202020204" pitchFamily="34" charset="0"/>
              </a:rPr>
              <a:t>2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77512" y="6739764"/>
            <a:ext cx="29764040" cy="1647087"/>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1"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en-US" sz="2800" i="1" noProof="0" dirty="0">
                <a:solidFill>
                  <a:schemeClr val="bg2">
                    <a:lumMod val="75000"/>
                  </a:schemeClr>
                </a:solidFill>
                <a:latin typeface="Aptos ExtraBold" panose="020B0004020202020204" pitchFamily="34" charset="0"/>
                <a:cs typeface="Arial" panose="020B0604020202020204" pitchFamily="34" charset="0"/>
              </a:rPr>
              <a:t>1 </a:t>
            </a:r>
            <a:r>
              <a:rPr lang="en-US" sz="2800" i="1" noProof="0" dirty="0">
                <a:solidFill>
                  <a:schemeClr val="bg2">
                    <a:lumMod val="75000"/>
                  </a:schemeClr>
                </a:solidFill>
                <a:latin typeface="Aptos ExtraBold" panose="020B0004020202020204" pitchFamily="34" charset="0"/>
              </a:rPr>
              <a:t>Department of Physics, Faculty of Electrical Engineering and Information Technologies, University of Žilina, Univerzitná 8215/1, 010 26, Žilina, Slovak Republic </a:t>
            </a:r>
          </a:p>
          <a:p>
            <a:pPr algn="l">
              <a:lnSpc>
                <a:spcPct val="110000"/>
              </a:lnSpc>
            </a:pPr>
            <a:r>
              <a:rPr lang="en-US" sz="2800" i="1" noProof="0" dirty="0">
                <a:solidFill>
                  <a:schemeClr val="bg2">
                    <a:lumMod val="75000"/>
                  </a:schemeClr>
                </a:solidFill>
                <a:latin typeface="Aptos ExtraBold" panose="020B0004020202020204" pitchFamily="34" charset="0"/>
                <a:cs typeface="Arial" panose="020B0604020202020204" pitchFamily="34" charset="0"/>
              </a:rPr>
              <a:t>2 </a:t>
            </a:r>
            <a:r>
              <a:rPr lang="en-US" sz="2800" i="1" noProof="0" dirty="0">
                <a:solidFill>
                  <a:schemeClr val="bg2">
                    <a:lumMod val="75000"/>
                  </a:schemeClr>
                </a:solidFill>
                <a:latin typeface="Aptos ExtraBold" panose="020B0004020202020204" pitchFamily="34" charset="0"/>
              </a:rPr>
              <a:t>Institute of Electrical Engineering, Slovak Academy of Sciences, Dúbravská cesta 9, 841 04, Bratislava, Slovak Republic</a:t>
            </a:r>
          </a:p>
          <a:p>
            <a:pPr algn="l">
              <a:lnSpc>
                <a:spcPct val="110000"/>
              </a:lnSpc>
            </a:pPr>
            <a:r>
              <a:rPr lang="en-US" sz="2800" i="1" noProof="0" dirty="0">
                <a:solidFill>
                  <a:schemeClr val="bg2">
                    <a:lumMod val="75000"/>
                  </a:schemeClr>
                </a:solidFill>
                <a:latin typeface="Aptos ExtraBold" panose="020B0004020202020204" pitchFamily="34" charset="0"/>
                <a:cs typeface="Arial" panose="020B0604020202020204" pitchFamily="34" charset="0"/>
              </a:rPr>
              <a:t>Email: zduriencik</a:t>
            </a:r>
            <a:r>
              <a:rPr lang="en-US" sz="2800" i="1" noProof="0" dirty="0">
                <a:solidFill>
                  <a:schemeClr val="bg2">
                    <a:lumMod val="75000"/>
                  </a:schemeClr>
                </a:solidFill>
                <a:latin typeface="Aptos ExtraBold" panose="020B0004020202020204" pitchFamily="34" charset="0"/>
                <a:cs typeface="Times New Roman" panose="02020603050405020304" pitchFamily="18" charset="0"/>
              </a:rPr>
              <a:t>@fyzika.uniza.sk</a:t>
            </a:r>
            <a:endParaRPr lang="en-US" sz="2800" i="1" noProof="0" dirty="0">
              <a:solidFill>
                <a:schemeClr val="bg2">
                  <a:lumMod val="75000"/>
                </a:schemeClr>
              </a:solidFill>
              <a:latin typeface="Aptos ExtraBold" panose="020B00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4111892005"/>
              </p:ext>
            </p:extLst>
          </p:nvPr>
        </p:nvGraphicFramePr>
        <p:xfrm>
          <a:off x="1347564" y="8370583"/>
          <a:ext cx="29793989" cy="5268420"/>
        </p:xfrm>
        <a:graphic>
          <a:graphicData uri="http://schemas.openxmlformats.org/drawingml/2006/table">
            <a:tbl>
              <a:tblPr firstRow="1" bandRow="1">
                <a:tableStyleId>{5C22544A-7EE6-4342-B048-85BDC9FD1C3A}</a:tableStyleId>
              </a:tblPr>
              <a:tblGrid>
                <a:gridCol w="9844676">
                  <a:extLst>
                    <a:ext uri="{9D8B030D-6E8A-4147-A177-3AD203B41FA5}">
                      <a16:colId xmlns:a16="http://schemas.microsoft.com/office/drawing/2014/main" val="3004831674"/>
                    </a:ext>
                  </a:extLst>
                </a:gridCol>
                <a:gridCol w="208490">
                  <a:extLst>
                    <a:ext uri="{9D8B030D-6E8A-4147-A177-3AD203B41FA5}">
                      <a16:colId xmlns:a16="http://schemas.microsoft.com/office/drawing/2014/main" val="3957154435"/>
                    </a:ext>
                  </a:extLst>
                </a:gridCol>
                <a:gridCol w="9688772">
                  <a:extLst>
                    <a:ext uri="{9D8B030D-6E8A-4147-A177-3AD203B41FA5}">
                      <a16:colId xmlns:a16="http://schemas.microsoft.com/office/drawing/2014/main" val="1252346389"/>
                    </a:ext>
                  </a:extLst>
                </a:gridCol>
                <a:gridCol w="208490">
                  <a:extLst>
                    <a:ext uri="{9D8B030D-6E8A-4147-A177-3AD203B41FA5}">
                      <a16:colId xmlns:a16="http://schemas.microsoft.com/office/drawing/2014/main" val="1962748500"/>
                    </a:ext>
                  </a:extLst>
                </a:gridCol>
                <a:gridCol w="9843561">
                  <a:extLst>
                    <a:ext uri="{9D8B030D-6E8A-4147-A177-3AD203B41FA5}">
                      <a16:colId xmlns:a16="http://schemas.microsoft.com/office/drawing/2014/main" val="4221354044"/>
                    </a:ext>
                  </a:extLst>
                </a:gridCol>
              </a:tblGrid>
              <a:tr h="1334229">
                <a:tc gridSpan="5">
                  <a:txBody>
                    <a:bodyPr/>
                    <a:lstStyle/>
                    <a:p>
                      <a:pPr algn="l"/>
                      <a:r>
                        <a:rPr lang="en-US" sz="8800" cap="small" baseline="0" noProof="0" dirty="0">
                          <a:solidFill>
                            <a:schemeClr val="bg2">
                              <a:lumMod val="75000"/>
                            </a:schemeClr>
                          </a:solidFill>
                          <a:latin typeface="Aptos ExtraBold" panose="020B0004020202020204" pitchFamily="34" charset="0"/>
                          <a:cs typeface="Arial" panose="020B0604020202020204" pitchFamily="34" charset="0"/>
                        </a:rPr>
                        <a:t>Introduction</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lumOff val="5000"/>
                        <a:alpha val="58000"/>
                      </a:schemeClr>
                    </a:solidFill>
                  </a:tcPr>
                </a:tc>
                <a:tc hMerge="1">
                  <a:txBody>
                    <a:bodyPr/>
                    <a:lstStyle/>
                    <a:p>
                      <a:endParaRPr lang="sk-SK"/>
                    </a:p>
                  </a:txBody>
                  <a:tcPr/>
                </a:tc>
                <a:tc hMerge="1">
                  <a:txBody>
                    <a:bodyPr/>
                    <a:lstStyle/>
                    <a:p>
                      <a:endParaRPr lang="sk-SK"/>
                    </a:p>
                  </a:txBody>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835860">
                <a:tc>
                  <a:txBody>
                    <a:bodyPr/>
                    <a:lstStyle/>
                    <a:p>
                      <a:pPr algn="l"/>
                      <a:r>
                        <a:rPr lang="en-US" sz="4000" b="0" noProof="0" dirty="0">
                          <a:solidFill>
                            <a:schemeClr val="bg1"/>
                          </a:solidFill>
                          <a:latin typeface="+mj-lt"/>
                          <a:cs typeface="Arial" panose="020B0604020202020204" pitchFamily="34" charset="0"/>
                        </a:rPr>
                        <a:t>Gallium oxide (</a:t>
                      </a:r>
                      <a:r>
                        <a:rPr lang="en-US" sz="4000" kern="1200" noProof="0" dirty="0">
                          <a:solidFill>
                            <a:schemeClr val="bg1"/>
                          </a:solidFill>
                          <a:latin typeface="+mn-lt"/>
                          <a:ea typeface="+mn-ea"/>
                          <a:cs typeface="Arial"/>
                        </a:rPr>
                        <a:t>Ga</a:t>
                      </a:r>
                      <a:r>
                        <a:rPr lang="en-US" sz="4000" kern="1200" baseline="-25000" noProof="0" dirty="0">
                          <a:solidFill>
                            <a:schemeClr val="bg1"/>
                          </a:solidFill>
                          <a:latin typeface="+mn-lt"/>
                          <a:ea typeface="+mn-ea"/>
                          <a:cs typeface="Arial"/>
                        </a:rPr>
                        <a:t>2</a:t>
                      </a:r>
                      <a:r>
                        <a:rPr lang="en-US" sz="4000" kern="1200" noProof="0" dirty="0">
                          <a:solidFill>
                            <a:schemeClr val="bg1"/>
                          </a:solidFill>
                          <a:latin typeface="+mn-lt"/>
                          <a:ea typeface="+mn-ea"/>
                          <a:cs typeface="Arial"/>
                        </a:rPr>
                        <a:t>O</a:t>
                      </a:r>
                      <a:r>
                        <a:rPr lang="en-US" sz="4000" kern="1200" baseline="-25000" noProof="0" dirty="0">
                          <a:solidFill>
                            <a:schemeClr val="bg1"/>
                          </a:solidFill>
                          <a:latin typeface="+mn-lt"/>
                          <a:ea typeface="+mn-ea"/>
                          <a:cs typeface="Arial"/>
                        </a:rPr>
                        <a:t>3</a:t>
                      </a:r>
                      <a:r>
                        <a:rPr lang="en-US" sz="4000" b="0" noProof="0" dirty="0">
                          <a:solidFill>
                            <a:schemeClr val="bg1"/>
                          </a:solidFill>
                          <a:latin typeface="+mj-lt"/>
                          <a:cs typeface="Arial" panose="020B0604020202020204" pitchFamily="34" charset="0"/>
                        </a:rPr>
                        <a:t>) attracted attention of researchers because of its ultra-wide bandgap and transparency in visible spectrum. Recent research shown other interesting properties </a:t>
                      </a:r>
                      <a:br>
                        <a:rPr lang="en-US" sz="4000" b="0" noProof="0" dirty="0">
                          <a:solidFill>
                            <a:schemeClr val="bg1"/>
                          </a:solidFill>
                          <a:latin typeface="+mj-lt"/>
                          <a:cs typeface="Arial" panose="020B0604020202020204" pitchFamily="34" charset="0"/>
                        </a:rPr>
                      </a:br>
                      <a:r>
                        <a:rPr lang="en-US" sz="4000" b="0" noProof="0" dirty="0">
                          <a:solidFill>
                            <a:schemeClr val="bg1"/>
                          </a:solidFill>
                          <a:latin typeface="+mj-lt"/>
                          <a:cs typeface="Arial" panose="020B0604020202020204" pitchFamily="34" charset="0"/>
                        </a:rPr>
                        <a:t>for photonics and electrical engineering.</a:t>
                      </a:r>
                    </a:p>
                  </a:txBody>
                  <a:tcPr>
                    <a:lnL w="38100" cap="flat" cmpd="sng" algn="ctr">
                      <a:noFill/>
                      <a:prstDash val="solid"/>
                      <a:round/>
                      <a:headEnd type="none" w="med" len="med"/>
                      <a:tailEnd type="none" w="med" len="med"/>
                    </a:lnL>
                    <a:lnR w="762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32000"/>
                      </a:schemeClr>
                    </a:solidFill>
                  </a:tcPr>
                </a:tc>
                <a:tc>
                  <a:txBody>
                    <a:bodyPr/>
                    <a:lstStyle/>
                    <a:p>
                      <a:pPr algn="l"/>
                      <a:endParaRPr lang="en-US" sz="4000" b="0" noProof="0" dirty="0">
                        <a:solidFill>
                          <a:schemeClr val="bg1"/>
                        </a:solidFill>
                        <a:latin typeface="+mj-lt"/>
                        <a:cs typeface="Arial" panose="020B0604020202020204" pitchFamily="34" charset="0"/>
                      </a:endParaRPr>
                    </a:p>
                  </a:txBody>
                  <a:tcPr>
                    <a:lnL w="76200" cap="flat" cmpd="sng" algn="ctr">
                      <a:noFill/>
                      <a:prstDash val="solid"/>
                      <a:round/>
                      <a:headEnd type="none" w="med" len="med"/>
                      <a:tailEnd type="none" w="med" len="med"/>
                    </a:lnL>
                    <a:lnR w="762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32000"/>
                      </a:schemeClr>
                    </a:solidFill>
                  </a:tcPr>
                </a:tc>
                <a:tc>
                  <a:txBody>
                    <a:bodyPr/>
                    <a:lstStyle/>
                    <a:p>
                      <a:pPr algn="l"/>
                      <a:r>
                        <a:rPr lang="en-US" sz="4000" b="0" noProof="0" dirty="0">
                          <a:solidFill>
                            <a:schemeClr val="bg1"/>
                          </a:solidFill>
                          <a:latin typeface="+mj-lt"/>
                          <a:cs typeface="Arial" panose="020B0604020202020204" pitchFamily="34" charset="0"/>
                        </a:rPr>
                        <a:t>Research on photonic structures on </a:t>
                      </a:r>
                      <a:r>
                        <a:rPr lang="en-US" sz="4000" kern="1200" noProof="0" dirty="0">
                          <a:solidFill>
                            <a:schemeClr val="bg1"/>
                          </a:solidFill>
                          <a:latin typeface="+mn-lt"/>
                          <a:ea typeface="+mn-ea"/>
                          <a:cs typeface="Arial"/>
                        </a:rPr>
                        <a:t>Ga</a:t>
                      </a:r>
                      <a:r>
                        <a:rPr lang="en-US" sz="4000" kern="1200" baseline="-25000" noProof="0" dirty="0">
                          <a:solidFill>
                            <a:schemeClr val="bg1"/>
                          </a:solidFill>
                          <a:latin typeface="+mn-lt"/>
                          <a:ea typeface="+mn-ea"/>
                          <a:cs typeface="Arial"/>
                        </a:rPr>
                        <a:t>2</a:t>
                      </a:r>
                      <a:r>
                        <a:rPr lang="en-US" sz="4000" kern="1200" noProof="0" dirty="0">
                          <a:solidFill>
                            <a:schemeClr val="bg1"/>
                          </a:solidFill>
                          <a:latin typeface="+mn-lt"/>
                          <a:ea typeface="+mn-ea"/>
                          <a:cs typeface="Arial"/>
                        </a:rPr>
                        <a:t>O</a:t>
                      </a:r>
                      <a:r>
                        <a:rPr lang="en-US" sz="4000" kern="1200" baseline="-25000" noProof="0" dirty="0">
                          <a:solidFill>
                            <a:schemeClr val="bg1"/>
                          </a:solidFill>
                          <a:latin typeface="+mn-lt"/>
                          <a:ea typeface="+mn-ea"/>
                          <a:cs typeface="Arial"/>
                        </a:rPr>
                        <a:t>3</a:t>
                      </a:r>
                      <a:r>
                        <a:rPr lang="en-US" sz="4000" b="0" noProof="0" dirty="0">
                          <a:solidFill>
                            <a:schemeClr val="bg1"/>
                          </a:solidFill>
                          <a:latin typeface="+mj-lt"/>
                          <a:cs typeface="Arial" panose="020B0604020202020204" pitchFamily="34" charset="0"/>
                        </a:rPr>
                        <a:t> </a:t>
                      </a:r>
                      <a:br>
                        <a:rPr lang="en-US" sz="4000" b="0" noProof="0" dirty="0">
                          <a:solidFill>
                            <a:schemeClr val="bg1"/>
                          </a:solidFill>
                          <a:latin typeface="+mj-lt"/>
                          <a:cs typeface="Arial" panose="020B0604020202020204" pitchFamily="34" charset="0"/>
                        </a:rPr>
                      </a:br>
                      <a:r>
                        <a:rPr lang="en-US" sz="4000" b="0" noProof="0" dirty="0">
                          <a:solidFill>
                            <a:schemeClr val="bg1"/>
                          </a:solidFill>
                          <a:latin typeface="+mj-lt"/>
                          <a:cs typeface="Arial" panose="020B0604020202020204" pitchFamily="34" charset="0"/>
                        </a:rPr>
                        <a:t>is focused on manufacturing high-precision components like waveguides and gratings, which offers new applications in the field </a:t>
                      </a:r>
                      <a:br>
                        <a:rPr lang="en-US" sz="4000" b="0" noProof="0" dirty="0">
                          <a:solidFill>
                            <a:schemeClr val="bg1"/>
                          </a:solidFill>
                          <a:latin typeface="+mj-lt"/>
                          <a:cs typeface="Arial" panose="020B0604020202020204" pitchFamily="34" charset="0"/>
                        </a:rPr>
                      </a:br>
                      <a:r>
                        <a:rPr lang="en-US" sz="4000" b="0" noProof="0" dirty="0">
                          <a:solidFill>
                            <a:schemeClr val="bg1"/>
                          </a:solidFill>
                          <a:latin typeface="+mj-lt"/>
                          <a:cs typeface="Arial" panose="020B0604020202020204" pitchFamily="34" charset="0"/>
                        </a:rPr>
                        <a:t>of modern transportation.</a:t>
                      </a:r>
                    </a:p>
                  </a:txBody>
                  <a:tcPr>
                    <a:lnL w="76200" cap="flat" cmpd="sng" algn="ctr">
                      <a:noFill/>
                      <a:prstDash val="solid"/>
                      <a:round/>
                      <a:headEnd type="none" w="med" len="med"/>
                      <a:tailEnd type="none" w="med" len="med"/>
                    </a:lnL>
                    <a:lnR w="762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32000"/>
                      </a:schemeClr>
                    </a:solidFill>
                  </a:tcPr>
                </a:tc>
                <a:tc>
                  <a:txBody>
                    <a:bodyPr/>
                    <a:lstStyle/>
                    <a:p>
                      <a:pPr algn="l"/>
                      <a:endParaRPr lang="en-US" sz="4000" b="0" noProof="0" dirty="0">
                        <a:solidFill>
                          <a:schemeClr val="bg1"/>
                        </a:solidFill>
                        <a:latin typeface="+mj-lt"/>
                        <a:cs typeface="Arial" panose="020B0604020202020204" pitchFamily="34" charset="0"/>
                      </a:endParaRPr>
                    </a:p>
                  </a:txBody>
                  <a:tcPr>
                    <a:lnL w="76200" cap="flat" cmpd="sng" algn="ctr">
                      <a:noFill/>
                      <a:prstDash val="solid"/>
                      <a:round/>
                      <a:headEnd type="none" w="med" len="med"/>
                      <a:tailEnd type="none" w="med" len="med"/>
                    </a:lnL>
                    <a:lnR w="762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32000"/>
                      </a:schemeClr>
                    </a:solidFill>
                  </a:tcPr>
                </a:tc>
                <a:tc>
                  <a:txBody>
                    <a:bodyPr/>
                    <a:lstStyle/>
                    <a:p>
                      <a:pPr algn="l"/>
                      <a:r>
                        <a:rPr lang="en-US" sz="4000" b="0" noProof="0" dirty="0">
                          <a:solidFill>
                            <a:schemeClr val="bg1"/>
                          </a:solidFill>
                          <a:latin typeface="+mj-lt"/>
                          <a:cs typeface="Arial" panose="020B0604020202020204" pitchFamily="34" charset="0"/>
                        </a:rPr>
                        <a:t>Goal is to achieve submicrometer resolution of components based on gallium oxide and investigate optical properties of new this  material. Expected results should bring new technologies and high-performance photonic circuits.</a:t>
                      </a:r>
                    </a:p>
                  </a:txBody>
                  <a:tcPr>
                    <a:lnL w="762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32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656816284"/>
              </p:ext>
            </p:extLst>
          </p:nvPr>
        </p:nvGraphicFramePr>
        <p:xfrm>
          <a:off x="1347564" y="13853465"/>
          <a:ext cx="29764040" cy="12432602"/>
        </p:xfrm>
        <a:graphic>
          <a:graphicData uri="http://schemas.openxmlformats.org/drawingml/2006/table">
            <a:tbl>
              <a:tblPr firstRow="1" bandRow="1">
                <a:tableStyleId>{5C22544A-7EE6-4342-B048-85BDC9FD1C3A}</a:tableStyleId>
              </a:tblPr>
              <a:tblGrid>
                <a:gridCol w="15311837">
                  <a:extLst>
                    <a:ext uri="{9D8B030D-6E8A-4147-A177-3AD203B41FA5}">
                      <a16:colId xmlns:a16="http://schemas.microsoft.com/office/drawing/2014/main" val="3004831674"/>
                    </a:ext>
                  </a:extLst>
                </a:gridCol>
                <a:gridCol w="14452203">
                  <a:extLst>
                    <a:ext uri="{9D8B030D-6E8A-4147-A177-3AD203B41FA5}">
                      <a16:colId xmlns:a16="http://schemas.microsoft.com/office/drawing/2014/main" val="2508004807"/>
                    </a:ext>
                  </a:extLst>
                </a:gridCol>
              </a:tblGrid>
              <a:tr h="1551242">
                <a:tc>
                  <a:txBody>
                    <a:bodyPr/>
                    <a:lstStyle/>
                    <a:p>
                      <a:pPr algn="l"/>
                      <a:r>
                        <a:rPr lang="en-US" sz="8800" cap="small" baseline="0" noProof="0" dirty="0">
                          <a:solidFill>
                            <a:schemeClr val="bg2">
                              <a:lumMod val="75000"/>
                            </a:schemeClr>
                          </a:solidFill>
                          <a:latin typeface="Aptos ExtraBold" panose="020B0004020202020204" pitchFamily="34" charset="0"/>
                          <a:cs typeface="Arial"/>
                        </a:rPr>
                        <a:t>Methods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alpha val="58000"/>
                      </a:schemeClr>
                    </a:solidFill>
                  </a:tcPr>
                </a:tc>
                <a:tc>
                  <a:txBody>
                    <a:bodyPr/>
                    <a:lstStyle/>
                    <a:p>
                      <a:pPr algn="l"/>
                      <a:endParaRPr lang="en-US" sz="8800" cap="small" baseline="0" noProof="0" dirty="0">
                        <a:latin typeface="Aptos ExtraBold" panose="020B0004020202020204" pitchFamily="34" charset="0"/>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alpha val="58000"/>
                      </a:schemeClr>
                    </a:solidFill>
                  </a:tcPr>
                </a:tc>
                <a:extLst>
                  <a:ext uri="{0D108BD9-81ED-4DB2-BD59-A6C34878D82A}">
                    <a16:rowId xmlns:a16="http://schemas.microsoft.com/office/drawing/2014/main" val="3482022218"/>
                  </a:ext>
                </a:extLst>
              </a:tr>
              <a:tr h="10402356">
                <a:tc>
                  <a:txBody>
                    <a:bodyPr/>
                    <a:lstStyle/>
                    <a:p>
                      <a:pPr algn="just"/>
                      <a:r>
                        <a:rPr lang="en-US" sz="4800" b="1" kern="1200" noProof="0" dirty="0">
                          <a:solidFill>
                            <a:srgbClr val="00CCFF"/>
                          </a:solidFill>
                          <a:latin typeface="+mn-lt"/>
                          <a:ea typeface="+mn-ea"/>
                          <a:cs typeface="Arial"/>
                        </a:rPr>
                        <a:t>Ga</a:t>
                      </a:r>
                      <a:r>
                        <a:rPr lang="en-US" sz="4800" b="1" kern="1200" baseline="-25000" noProof="0" dirty="0">
                          <a:solidFill>
                            <a:srgbClr val="00CCFF"/>
                          </a:solidFill>
                          <a:latin typeface="+mn-lt"/>
                          <a:ea typeface="+mn-ea"/>
                          <a:cs typeface="Arial"/>
                        </a:rPr>
                        <a:t>2</a:t>
                      </a:r>
                      <a:r>
                        <a:rPr lang="en-US" sz="4800" b="1" kern="1200" noProof="0" dirty="0">
                          <a:solidFill>
                            <a:srgbClr val="00CCFF"/>
                          </a:solidFill>
                          <a:latin typeface="+mn-lt"/>
                          <a:ea typeface="+mn-ea"/>
                          <a:cs typeface="Arial"/>
                        </a:rPr>
                        <a:t>O</a:t>
                      </a:r>
                      <a:r>
                        <a:rPr lang="en-US" sz="4800" b="1" kern="1200" baseline="-25000" noProof="0" dirty="0">
                          <a:solidFill>
                            <a:srgbClr val="00CCFF"/>
                          </a:solidFill>
                          <a:latin typeface="+mn-lt"/>
                          <a:ea typeface="+mn-ea"/>
                          <a:cs typeface="Arial"/>
                        </a:rPr>
                        <a:t>3</a:t>
                      </a:r>
                      <a:r>
                        <a:rPr lang="en-US" sz="4000" kern="1200" baseline="-25000" noProof="0" dirty="0">
                          <a:solidFill>
                            <a:schemeClr val="bg1"/>
                          </a:solidFill>
                          <a:latin typeface="+mn-lt"/>
                          <a:ea typeface="+mn-ea"/>
                          <a:cs typeface="Arial"/>
                        </a:rPr>
                        <a:t> </a:t>
                      </a:r>
                      <a:r>
                        <a:rPr lang="en-US" sz="4000" kern="1200" baseline="0" noProof="0" dirty="0">
                          <a:solidFill>
                            <a:schemeClr val="bg1"/>
                          </a:solidFill>
                          <a:latin typeface="+mn-lt"/>
                          <a:ea typeface="+mn-ea"/>
                          <a:cs typeface="Arial"/>
                        </a:rPr>
                        <a:t>was grown with </a:t>
                      </a:r>
                      <a:r>
                        <a:rPr lang="en-US" sz="4800" kern="1200" baseline="0" noProof="0" dirty="0">
                          <a:solidFill>
                            <a:srgbClr val="00CCFF"/>
                          </a:solidFill>
                          <a:latin typeface="Aptos ExtraBold" panose="020B0004020202020204" pitchFamily="34" charset="0"/>
                          <a:ea typeface="+mn-ea"/>
                          <a:cs typeface="Arial"/>
                        </a:rPr>
                        <a:t>MOCVD</a:t>
                      </a:r>
                      <a:r>
                        <a:rPr lang="en-US" sz="4000" kern="1200" baseline="0" noProof="0" dirty="0">
                          <a:solidFill>
                            <a:schemeClr val="bg1"/>
                          </a:solidFill>
                          <a:latin typeface="+mn-lt"/>
                          <a:ea typeface="+mn-ea"/>
                          <a:cs typeface="Arial"/>
                        </a:rPr>
                        <a:t> on monocrystalline and polycrystalline sapphire substrate (</a:t>
                      </a:r>
                      <a:r>
                        <a:rPr lang="en-US" sz="4800" kern="1200" baseline="0" noProof="0" dirty="0">
                          <a:solidFill>
                            <a:srgbClr val="00CCFF"/>
                          </a:solidFill>
                          <a:latin typeface="Aptos ExtraBold" panose="020B0004020202020204" pitchFamily="34" charset="0"/>
                          <a:ea typeface="+mn-ea"/>
                          <a:cs typeface="Arial"/>
                        </a:rPr>
                        <a:t>Al</a:t>
                      </a:r>
                      <a:r>
                        <a:rPr lang="en-US" sz="4800" kern="1200" baseline="-25000" noProof="0" dirty="0">
                          <a:solidFill>
                            <a:srgbClr val="00CCFF"/>
                          </a:solidFill>
                          <a:latin typeface="Aptos ExtraBold" panose="020B0004020202020204" pitchFamily="34" charset="0"/>
                          <a:ea typeface="+mn-ea"/>
                          <a:cs typeface="Arial"/>
                        </a:rPr>
                        <a:t>2</a:t>
                      </a:r>
                      <a:r>
                        <a:rPr lang="en-US" sz="4800" kern="1200" noProof="0" dirty="0">
                          <a:solidFill>
                            <a:srgbClr val="00CCFF"/>
                          </a:solidFill>
                          <a:latin typeface="Aptos ExtraBold" panose="020B0004020202020204" pitchFamily="34" charset="0"/>
                          <a:ea typeface="+mn-ea"/>
                          <a:cs typeface="Arial"/>
                        </a:rPr>
                        <a:t>O</a:t>
                      </a:r>
                      <a:r>
                        <a:rPr lang="en-US" sz="4800" kern="1200" baseline="-25000" noProof="0" dirty="0">
                          <a:solidFill>
                            <a:srgbClr val="00CCFF"/>
                          </a:solidFill>
                          <a:latin typeface="Aptos ExtraBold" panose="020B0004020202020204" pitchFamily="34" charset="0"/>
                          <a:ea typeface="+mn-ea"/>
                          <a:cs typeface="Arial"/>
                        </a:rPr>
                        <a:t>3</a:t>
                      </a:r>
                      <a:r>
                        <a:rPr lang="en-US" sz="4000" kern="1200" baseline="0" noProof="0" dirty="0">
                          <a:solidFill>
                            <a:schemeClr val="bg1"/>
                          </a:solidFill>
                          <a:latin typeface="+mn-lt"/>
                          <a:ea typeface="+mn-ea"/>
                          <a:cs typeface="Arial"/>
                        </a:rPr>
                        <a:t>). Layes thicknesses are </a:t>
                      </a:r>
                    </a:p>
                    <a:p>
                      <a:pPr algn="ctr">
                        <a:lnSpc>
                          <a:spcPct val="150000"/>
                        </a:lnSpc>
                      </a:pPr>
                      <a:r>
                        <a:rPr lang="en-US" sz="4000" u="none" kern="1200" baseline="0" noProof="0" dirty="0">
                          <a:solidFill>
                            <a:srgbClr val="00CCFF"/>
                          </a:solidFill>
                          <a:latin typeface="+mn-lt"/>
                          <a:ea typeface="+mn-ea"/>
                          <a:cs typeface="Arial"/>
                        </a:rPr>
                        <a:t>60 nm for </a:t>
                      </a:r>
                      <a:r>
                        <a:rPr lang="en-US" sz="4000" u="none" kern="1200" baseline="0" noProof="0" dirty="0">
                          <a:solidFill>
                            <a:srgbClr val="00CCFF"/>
                          </a:solidFill>
                          <a:latin typeface="Times New Roman" panose="02020603050405020304" pitchFamily="18" charset="0"/>
                          <a:ea typeface="+mn-ea"/>
                          <a:cs typeface="Times New Roman" panose="02020603050405020304" pitchFamily="18" charset="0"/>
                        </a:rPr>
                        <a:t>α-</a:t>
                      </a:r>
                      <a:r>
                        <a:rPr lang="en-US" sz="4000" u="none" kern="1200" noProof="0" dirty="0">
                          <a:solidFill>
                            <a:srgbClr val="00CCFF"/>
                          </a:solidFill>
                          <a:latin typeface="+mn-lt"/>
                          <a:ea typeface="+mn-ea"/>
                          <a:cs typeface="Arial"/>
                        </a:rPr>
                        <a:t>Ga</a:t>
                      </a:r>
                      <a:r>
                        <a:rPr lang="en-US" sz="4000" u="none" kern="1200" baseline="-25000" noProof="0" dirty="0">
                          <a:solidFill>
                            <a:srgbClr val="00CCFF"/>
                          </a:solidFill>
                          <a:latin typeface="+mn-lt"/>
                          <a:ea typeface="+mn-ea"/>
                          <a:cs typeface="Arial"/>
                        </a:rPr>
                        <a:t>2</a:t>
                      </a:r>
                      <a:r>
                        <a:rPr lang="en-US" sz="4000" u="none" kern="1200" noProof="0" dirty="0">
                          <a:solidFill>
                            <a:srgbClr val="00CCFF"/>
                          </a:solidFill>
                          <a:latin typeface="+mn-lt"/>
                          <a:ea typeface="+mn-ea"/>
                          <a:cs typeface="Arial"/>
                        </a:rPr>
                        <a:t>O</a:t>
                      </a:r>
                      <a:r>
                        <a:rPr lang="en-US" sz="4000" u="none" kern="1200" baseline="-25000" noProof="0" dirty="0">
                          <a:solidFill>
                            <a:srgbClr val="00CCFF"/>
                          </a:solidFill>
                          <a:latin typeface="+mn-lt"/>
                          <a:ea typeface="+mn-ea"/>
                          <a:cs typeface="Arial"/>
                        </a:rPr>
                        <a:t>3</a:t>
                      </a:r>
                      <a:r>
                        <a:rPr lang="en-US" sz="4000" u="none" kern="1200" baseline="0" noProof="0" dirty="0">
                          <a:solidFill>
                            <a:srgbClr val="00CCFF"/>
                          </a:solidFill>
                          <a:latin typeface="+mn-lt"/>
                          <a:ea typeface="+mn-ea"/>
                          <a:cs typeface="Arial"/>
                        </a:rPr>
                        <a:t>, 150 nm for </a:t>
                      </a:r>
                      <a:r>
                        <a:rPr lang="en-US" sz="4000" u="none" kern="1200" baseline="0" noProof="0" dirty="0">
                          <a:solidFill>
                            <a:srgbClr val="00CCFF"/>
                          </a:solidFill>
                          <a:latin typeface="Times New Roman" panose="02020603050405020304" pitchFamily="18" charset="0"/>
                          <a:ea typeface="+mn-ea"/>
                          <a:cs typeface="Times New Roman" panose="02020603050405020304" pitchFamily="18" charset="0"/>
                        </a:rPr>
                        <a:t>β-</a:t>
                      </a:r>
                      <a:r>
                        <a:rPr lang="en-US" sz="4000" u="none" kern="1200" noProof="0" dirty="0">
                          <a:solidFill>
                            <a:srgbClr val="00CCFF"/>
                          </a:solidFill>
                          <a:latin typeface="+mn-lt"/>
                          <a:ea typeface="+mn-ea"/>
                          <a:cs typeface="Arial"/>
                        </a:rPr>
                        <a:t>Ga</a:t>
                      </a:r>
                      <a:r>
                        <a:rPr lang="en-US" sz="4000" u="none" kern="1200" baseline="-25000" noProof="0" dirty="0">
                          <a:solidFill>
                            <a:srgbClr val="00CCFF"/>
                          </a:solidFill>
                          <a:latin typeface="+mn-lt"/>
                          <a:ea typeface="+mn-ea"/>
                          <a:cs typeface="Arial"/>
                        </a:rPr>
                        <a:t>2</a:t>
                      </a:r>
                      <a:r>
                        <a:rPr lang="en-US" sz="4000" u="none" kern="1200" noProof="0" dirty="0">
                          <a:solidFill>
                            <a:srgbClr val="00CCFF"/>
                          </a:solidFill>
                          <a:latin typeface="+mn-lt"/>
                          <a:ea typeface="+mn-ea"/>
                          <a:cs typeface="Arial"/>
                        </a:rPr>
                        <a:t>O</a:t>
                      </a:r>
                      <a:r>
                        <a:rPr lang="en-US" sz="4000" u="none" kern="1200" baseline="-25000" noProof="0" dirty="0">
                          <a:solidFill>
                            <a:srgbClr val="00CCFF"/>
                          </a:solidFill>
                          <a:latin typeface="+mn-lt"/>
                          <a:ea typeface="+mn-ea"/>
                          <a:cs typeface="Arial"/>
                        </a:rPr>
                        <a:t>3 </a:t>
                      </a:r>
                      <a:r>
                        <a:rPr lang="en-US" sz="4000" u="none" kern="1200" baseline="0" noProof="0" dirty="0">
                          <a:solidFill>
                            <a:srgbClr val="00CCFF"/>
                          </a:solidFill>
                          <a:latin typeface="+mn-lt"/>
                          <a:ea typeface="+mn-ea"/>
                          <a:cs typeface="Arial"/>
                        </a:rPr>
                        <a:t>,</a:t>
                      </a:r>
                      <a:r>
                        <a:rPr lang="en-US" sz="4000" u="none" kern="1200" baseline="-25000" noProof="0" dirty="0">
                          <a:solidFill>
                            <a:srgbClr val="00CCFF"/>
                          </a:solidFill>
                          <a:latin typeface="+mn-lt"/>
                          <a:ea typeface="+mn-ea"/>
                          <a:cs typeface="Arial"/>
                        </a:rPr>
                        <a:t> </a:t>
                      </a:r>
                      <a:r>
                        <a:rPr lang="en-US" sz="4000" u="none" kern="1200" baseline="0" noProof="0" dirty="0">
                          <a:solidFill>
                            <a:srgbClr val="00CCFF"/>
                          </a:solidFill>
                          <a:latin typeface="+mn-lt"/>
                          <a:ea typeface="+mn-ea"/>
                          <a:cs typeface="Arial"/>
                        </a:rPr>
                        <a:t>80 nm for </a:t>
                      </a:r>
                      <a:r>
                        <a:rPr lang="en-US" sz="4000" u="none" kern="1200" baseline="0" noProof="0" dirty="0">
                          <a:solidFill>
                            <a:srgbClr val="00CCFF"/>
                          </a:solidFill>
                          <a:latin typeface="Times New Roman" panose="02020603050405020304" pitchFamily="18" charset="0"/>
                          <a:ea typeface="+mn-ea"/>
                          <a:cs typeface="Times New Roman" panose="02020603050405020304" pitchFamily="18" charset="0"/>
                        </a:rPr>
                        <a:t>κ-</a:t>
                      </a:r>
                      <a:r>
                        <a:rPr lang="en-US" sz="4000" u="none" kern="1200" noProof="0" dirty="0">
                          <a:solidFill>
                            <a:srgbClr val="00CCFF"/>
                          </a:solidFill>
                          <a:latin typeface="+mn-lt"/>
                          <a:ea typeface="+mn-ea"/>
                          <a:cs typeface="Arial"/>
                        </a:rPr>
                        <a:t>Ga</a:t>
                      </a:r>
                      <a:r>
                        <a:rPr lang="en-US" sz="4000" u="none" kern="1200" baseline="-25000" noProof="0" dirty="0">
                          <a:solidFill>
                            <a:srgbClr val="00CCFF"/>
                          </a:solidFill>
                          <a:latin typeface="+mn-lt"/>
                          <a:ea typeface="+mn-ea"/>
                          <a:cs typeface="Arial"/>
                        </a:rPr>
                        <a:t>2</a:t>
                      </a:r>
                      <a:r>
                        <a:rPr lang="en-US" sz="4000" u="none" kern="1200" noProof="0" dirty="0">
                          <a:solidFill>
                            <a:srgbClr val="00CCFF"/>
                          </a:solidFill>
                          <a:latin typeface="+mn-lt"/>
                          <a:ea typeface="+mn-ea"/>
                          <a:cs typeface="Arial"/>
                        </a:rPr>
                        <a:t>O</a:t>
                      </a:r>
                      <a:r>
                        <a:rPr lang="en-US" sz="4000" u="none" kern="1200" baseline="-25000" noProof="0" dirty="0">
                          <a:solidFill>
                            <a:srgbClr val="00CCFF"/>
                          </a:solidFill>
                          <a:latin typeface="+mn-lt"/>
                          <a:ea typeface="+mn-ea"/>
                          <a:cs typeface="Arial"/>
                        </a:rPr>
                        <a:t>3</a:t>
                      </a:r>
                      <a:r>
                        <a:rPr lang="en-US" sz="4000" u="none" kern="1200" baseline="0" noProof="0" dirty="0">
                          <a:solidFill>
                            <a:srgbClr val="00CCFF"/>
                          </a:solidFill>
                          <a:latin typeface="+mn-lt"/>
                          <a:ea typeface="+mn-ea"/>
                          <a:cs typeface="Arial"/>
                        </a:rPr>
                        <a:t>.</a:t>
                      </a:r>
                      <a:endParaRPr lang="en-US" sz="4000" u="none" noProof="0" dirty="0">
                        <a:solidFill>
                          <a:srgbClr val="00CCFF"/>
                        </a:solidFill>
                        <a:latin typeface="+mj-lt"/>
                        <a:cs typeface="Arial"/>
                      </a:endParaRPr>
                    </a:p>
                    <a:p>
                      <a:pPr algn="just"/>
                      <a:r>
                        <a:rPr lang="en-US" sz="4000" noProof="0" dirty="0">
                          <a:solidFill>
                            <a:schemeClr val="bg1"/>
                          </a:solidFill>
                          <a:latin typeface="+mj-lt"/>
                          <a:cs typeface="Arial"/>
                        </a:rPr>
                        <a:t>Patterning of waveguides and gratings to photoresist layer was made by grayscale laser lithography (GLL) device modified for this application. According to used negative photoresist </a:t>
                      </a:r>
                      <a:r>
                        <a:rPr lang="en-US" sz="4000" noProof="0" dirty="0" err="1">
                          <a:solidFill>
                            <a:schemeClr val="bg1"/>
                          </a:solidFill>
                          <a:latin typeface="+mj-lt"/>
                          <a:cs typeface="Arial"/>
                        </a:rPr>
                        <a:t>mrt</a:t>
                      </a:r>
                      <a:r>
                        <a:rPr lang="en-US" sz="4000" noProof="0" dirty="0">
                          <a:solidFill>
                            <a:schemeClr val="bg1"/>
                          </a:solidFill>
                          <a:latin typeface="+mj-lt"/>
                          <a:cs typeface="Arial"/>
                        </a:rPr>
                        <a:t>-DWL, we use </a:t>
                      </a:r>
                      <a:r>
                        <a:rPr lang="en-US" sz="4800" b="1" u="none" noProof="0" dirty="0">
                          <a:solidFill>
                            <a:srgbClr val="00CCFF"/>
                          </a:solidFill>
                          <a:latin typeface="+mj-lt"/>
                          <a:cs typeface="Arial"/>
                        </a:rPr>
                        <a:t>405nm/50mW </a:t>
                      </a:r>
                      <a:r>
                        <a:rPr lang="en-US" sz="4000" noProof="0" dirty="0">
                          <a:solidFill>
                            <a:schemeClr val="bg1"/>
                          </a:solidFill>
                          <a:latin typeface="+mj-lt"/>
                          <a:cs typeface="Arial"/>
                        </a:rPr>
                        <a:t>laser diode. Sample was positioned during patterning with high-precision piezo stages with 50 nm resolution. Both control units were synchronized to achieved desired structures. Thin layer (</a:t>
                      </a:r>
                      <a:r>
                        <a:rPr lang="en-US" sz="4000" noProof="0" dirty="0">
                          <a:solidFill>
                            <a:schemeClr val="bg1"/>
                          </a:solidFill>
                          <a:latin typeface="Times New Roman" panose="02020603050405020304" pitchFamily="18" charset="0"/>
                          <a:cs typeface="Times New Roman" panose="02020603050405020304" pitchFamily="18" charset="0"/>
                        </a:rPr>
                        <a:t>⁓</a:t>
                      </a:r>
                      <a:r>
                        <a:rPr lang="en-US" sz="4000" u="none" noProof="0" dirty="0">
                          <a:solidFill>
                            <a:schemeClr val="bg1"/>
                          </a:solidFill>
                          <a:latin typeface="+mj-lt"/>
                          <a:cs typeface="Arial"/>
                        </a:rPr>
                        <a:t>500 nm</a:t>
                      </a:r>
                      <a:r>
                        <a:rPr lang="en-US" sz="4000" noProof="0" dirty="0">
                          <a:solidFill>
                            <a:schemeClr val="bg1"/>
                          </a:solidFill>
                          <a:latin typeface="+mj-lt"/>
                          <a:cs typeface="Arial"/>
                        </a:rPr>
                        <a:t>) of photoresist was applied on Ga</a:t>
                      </a:r>
                      <a:r>
                        <a:rPr lang="en-US" sz="4000" baseline="-25000" noProof="0" dirty="0">
                          <a:solidFill>
                            <a:schemeClr val="bg1"/>
                          </a:solidFill>
                          <a:latin typeface="+mj-lt"/>
                          <a:cs typeface="Arial"/>
                        </a:rPr>
                        <a:t>2</a:t>
                      </a:r>
                      <a:r>
                        <a:rPr lang="en-US" sz="4000" noProof="0" dirty="0">
                          <a:solidFill>
                            <a:schemeClr val="bg1"/>
                          </a:solidFill>
                          <a:latin typeface="+mj-lt"/>
                          <a:cs typeface="Arial"/>
                        </a:rPr>
                        <a:t>O</a:t>
                      </a:r>
                      <a:r>
                        <a:rPr lang="en-US" sz="4000" baseline="-25000" noProof="0" dirty="0">
                          <a:solidFill>
                            <a:schemeClr val="bg1"/>
                          </a:solidFill>
                          <a:latin typeface="+mj-lt"/>
                          <a:cs typeface="Arial"/>
                        </a:rPr>
                        <a:t>3</a:t>
                      </a:r>
                      <a:r>
                        <a:rPr lang="en-US" sz="4000" noProof="0" dirty="0">
                          <a:solidFill>
                            <a:schemeClr val="bg1"/>
                          </a:solidFill>
                          <a:latin typeface="+mj-lt"/>
                          <a:cs typeface="Arial"/>
                        </a:rPr>
                        <a:t> samples. To examine Ga</a:t>
                      </a:r>
                      <a:r>
                        <a:rPr lang="en-US" sz="4000" baseline="-25000" noProof="0" dirty="0">
                          <a:solidFill>
                            <a:schemeClr val="bg1"/>
                          </a:solidFill>
                          <a:latin typeface="+mj-lt"/>
                          <a:cs typeface="Arial"/>
                        </a:rPr>
                        <a:t>2</a:t>
                      </a:r>
                      <a:r>
                        <a:rPr lang="en-US" sz="4000" noProof="0" dirty="0">
                          <a:solidFill>
                            <a:schemeClr val="bg1"/>
                          </a:solidFill>
                          <a:latin typeface="+mj-lt"/>
                          <a:cs typeface="Arial"/>
                        </a:rPr>
                        <a:t>O</a:t>
                      </a:r>
                      <a:r>
                        <a:rPr lang="en-US" sz="4000" baseline="-25000" noProof="0" dirty="0">
                          <a:solidFill>
                            <a:schemeClr val="bg1"/>
                          </a:solidFill>
                          <a:latin typeface="+mj-lt"/>
                          <a:cs typeface="Arial"/>
                        </a:rPr>
                        <a:t>3</a:t>
                      </a:r>
                      <a:r>
                        <a:rPr lang="en-US" sz="4000" noProof="0" dirty="0">
                          <a:solidFill>
                            <a:schemeClr val="bg1"/>
                          </a:solidFill>
                          <a:latin typeface="+mj-lt"/>
                          <a:cs typeface="Arial"/>
                        </a:rPr>
                        <a:t> optical properties and their potential use in integrated photonics, we designed set of gratings and waveguides with different parameters. After lithography, samples were developed in developer mrt-DEV600 and rinsed in isopropyl alcohol. Resulting structures were analyzed with confocal laser scanning microscope (</a:t>
                      </a:r>
                      <a:r>
                        <a:rPr lang="en-US" sz="4800" b="1" noProof="0" dirty="0">
                          <a:solidFill>
                            <a:srgbClr val="00CCFF"/>
                          </a:solidFill>
                          <a:latin typeface="+mj-lt"/>
                          <a:cs typeface="Arial"/>
                        </a:rPr>
                        <a:t>CLSM</a:t>
                      </a:r>
                      <a:r>
                        <a:rPr lang="en-US" sz="4000" noProof="0" dirty="0">
                          <a:solidFill>
                            <a:schemeClr val="bg1"/>
                          </a:solidFill>
                          <a:latin typeface="+mj-lt"/>
                          <a:cs typeface="Arial"/>
                        </a:rPr>
                        <a:t>). </a:t>
                      </a:r>
                      <a:endParaRPr lang="en-US" sz="4000" noProof="0" dirty="0">
                        <a:solidFill>
                          <a:schemeClr val="bg1"/>
                        </a:solidFill>
                        <a:effectLst/>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8000"/>
                      </a:schemeClr>
                    </a:solidFill>
                  </a:tcPr>
                </a:tc>
                <a:tc>
                  <a:txBody>
                    <a:bodyPr/>
                    <a:lstStyle/>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endParaRPr lang="en-US" sz="1600" noProof="0" dirty="0">
                        <a:solidFill>
                          <a:schemeClr val="bg1"/>
                        </a:solidFill>
                        <a:effectLst/>
                        <a:latin typeface="Aptos ExtraBold" panose="020B0004020202020204" pitchFamily="34" charset="0"/>
                      </a:endParaRPr>
                    </a:p>
                    <a:p>
                      <a:pPr algn="ctr"/>
                      <a:r>
                        <a:rPr lang="en-US" sz="3600" b="0" i="1" noProof="0" dirty="0">
                          <a:solidFill>
                            <a:schemeClr val="bg1"/>
                          </a:solidFill>
                          <a:effectLst/>
                          <a:latin typeface="+mn-lt"/>
                        </a:rPr>
                        <a:t>Schematic diagram of GLL system with 405 nm laser diode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8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404058900"/>
              </p:ext>
            </p:extLst>
          </p:nvPr>
        </p:nvGraphicFramePr>
        <p:xfrm>
          <a:off x="1347564" y="26500529"/>
          <a:ext cx="29764040" cy="9746692"/>
        </p:xfrm>
        <a:graphic>
          <a:graphicData uri="http://schemas.openxmlformats.org/drawingml/2006/table">
            <a:tbl>
              <a:tblPr firstRow="1" bandRow="1">
                <a:tableStyleId>{5C22544A-7EE6-4342-B048-85BDC9FD1C3A}</a:tableStyleId>
              </a:tblPr>
              <a:tblGrid>
                <a:gridCol w="7483479">
                  <a:extLst>
                    <a:ext uri="{9D8B030D-6E8A-4147-A177-3AD203B41FA5}">
                      <a16:colId xmlns:a16="http://schemas.microsoft.com/office/drawing/2014/main" val="3004831674"/>
                    </a:ext>
                  </a:extLst>
                </a:gridCol>
                <a:gridCol w="7776087">
                  <a:extLst>
                    <a:ext uri="{9D8B030D-6E8A-4147-A177-3AD203B41FA5}">
                      <a16:colId xmlns:a16="http://schemas.microsoft.com/office/drawing/2014/main" val="2169995050"/>
                    </a:ext>
                  </a:extLst>
                </a:gridCol>
                <a:gridCol w="7063464">
                  <a:extLst>
                    <a:ext uri="{9D8B030D-6E8A-4147-A177-3AD203B41FA5}">
                      <a16:colId xmlns:a16="http://schemas.microsoft.com/office/drawing/2014/main" val="3459900563"/>
                    </a:ext>
                  </a:extLst>
                </a:gridCol>
                <a:gridCol w="7441010">
                  <a:extLst>
                    <a:ext uri="{9D8B030D-6E8A-4147-A177-3AD203B41FA5}">
                      <a16:colId xmlns:a16="http://schemas.microsoft.com/office/drawing/2014/main" val="2935459915"/>
                    </a:ext>
                  </a:extLst>
                </a:gridCol>
              </a:tblGrid>
              <a:tr h="1486612">
                <a:tc>
                  <a:txBody>
                    <a:bodyPr/>
                    <a:lstStyle/>
                    <a:p>
                      <a:pPr algn="l"/>
                      <a:r>
                        <a:rPr lang="en-US" sz="8800" cap="small" baseline="0" noProof="0" dirty="0">
                          <a:solidFill>
                            <a:schemeClr val="bg2">
                              <a:lumMod val="75000"/>
                            </a:schemeClr>
                          </a:solidFill>
                          <a:latin typeface="Aptos ExtraBold" panose="020B0004020202020204" pitchFamily="34" charset="0"/>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alpha val="58000"/>
                      </a:schemeClr>
                    </a:solidFill>
                  </a:tcPr>
                </a:tc>
                <a:tc>
                  <a:txBody>
                    <a:bodyPr/>
                    <a:lstStyle/>
                    <a:p>
                      <a:pPr algn="l"/>
                      <a:endParaRPr lang="en-US" sz="8800" cap="small" baseline="0" noProof="0" dirty="0">
                        <a:latin typeface="Aptos ExtraBold" panose="020B0004020202020204" pitchFamily="34" charset="0"/>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alpha val="58000"/>
                      </a:schemeClr>
                    </a:solidFill>
                  </a:tcPr>
                </a:tc>
                <a:tc>
                  <a:txBody>
                    <a:bodyPr/>
                    <a:lstStyle/>
                    <a:p>
                      <a:pPr algn="l"/>
                      <a:endParaRPr lang="en-US" sz="8800" cap="small" baseline="0" noProof="0" dirty="0">
                        <a:latin typeface="Aptos ExtraBold" panose="020B0004020202020204" pitchFamily="34" charset="0"/>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alpha val="58000"/>
                      </a:schemeClr>
                    </a:solidFill>
                  </a:tcPr>
                </a:tc>
                <a:tc>
                  <a:txBody>
                    <a:bodyPr/>
                    <a:lstStyle/>
                    <a:p>
                      <a:pPr algn="l"/>
                      <a:endParaRPr lang="en-US" sz="8800" cap="small" baseline="0" noProof="0" dirty="0">
                        <a:latin typeface="Aptos ExtraBold" panose="020B0004020202020204" pitchFamily="34" charset="0"/>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alpha val="58000"/>
                      </a:schemeClr>
                    </a:solidFill>
                  </a:tcPr>
                </a:tc>
                <a:extLst>
                  <a:ext uri="{0D108BD9-81ED-4DB2-BD59-A6C34878D82A}">
                    <a16:rowId xmlns:a16="http://schemas.microsoft.com/office/drawing/2014/main" val="3482022218"/>
                  </a:ext>
                </a:extLst>
              </a:tr>
              <a:tr h="7433060">
                <a:tc>
                  <a:txBody>
                    <a:bodyPr/>
                    <a:lstStyle/>
                    <a:p>
                      <a:pPr algn="just"/>
                      <a:r>
                        <a:rPr lang="en-US" sz="4000" noProof="0" dirty="0">
                          <a:solidFill>
                            <a:schemeClr val="bg1"/>
                          </a:solidFill>
                          <a:latin typeface="+mj-lt"/>
                          <a:cs typeface="Arial"/>
                        </a:rPr>
                        <a:t>Presented structures, made by GLL system, show great uniformity, resolution and precision. Waveguide structures </a:t>
                      </a:r>
                      <a:r>
                        <a:rPr lang="en-US" sz="4800" b="1" u="none" noProof="0" dirty="0">
                          <a:solidFill>
                            <a:srgbClr val="00CCFF"/>
                          </a:solidFill>
                          <a:latin typeface="+mj-lt"/>
                          <a:cs typeface="Arial"/>
                        </a:rPr>
                        <a:t>4 mm </a:t>
                      </a:r>
                      <a:r>
                        <a:rPr lang="en-US" sz="4000" noProof="0" dirty="0">
                          <a:solidFill>
                            <a:schemeClr val="bg1"/>
                          </a:solidFill>
                          <a:latin typeface="+mj-lt"/>
                          <a:cs typeface="Arial"/>
                        </a:rPr>
                        <a:t>long, maintain constant width along entire length. We confirmed the measured widths of waveguides as designed: </a:t>
                      </a:r>
                      <a:r>
                        <a:rPr lang="en-US" sz="4000" b="1" noProof="0" dirty="0">
                          <a:solidFill>
                            <a:srgbClr val="00CCFF"/>
                          </a:solidFill>
                          <a:latin typeface="+mj-lt"/>
                          <a:cs typeface="Arial"/>
                        </a:rPr>
                        <a:t>2.5</a:t>
                      </a:r>
                      <a:r>
                        <a:rPr lang="en-US" sz="4000" noProof="0" dirty="0">
                          <a:solidFill>
                            <a:schemeClr val="bg1"/>
                          </a:solidFill>
                          <a:latin typeface="+mj-lt"/>
                          <a:cs typeface="Arial"/>
                        </a:rPr>
                        <a:t> </a:t>
                      </a:r>
                      <a:r>
                        <a:rPr lang="en-US" sz="4000" noProof="0" dirty="0">
                          <a:solidFill>
                            <a:srgbClr val="00CCFF"/>
                          </a:solidFill>
                          <a:latin typeface="+mj-lt"/>
                          <a:cs typeface="Arial"/>
                        </a:rPr>
                        <a:t>μm</a:t>
                      </a:r>
                      <a:r>
                        <a:rPr lang="en-US" sz="4000" noProof="0" dirty="0">
                          <a:solidFill>
                            <a:schemeClr val="bg1"/>
                          </a:solidFill>
                          <a:latin typeface="+mj-lt"/>
                          <a:cs typeface="Arial"/>
                        </a:rPr>
                        <a:t>, </a:t>
                      </a:r>
                      <a:r>
                        <a:rPr lang="en-US" sz="4000" b="1" baseline="0" noProof="0" dirty="0">
                          <a:solidFill>
                            <a:srgbClr val="00CCFF"/>
                          </a:solidFill>
                          <a:latin typeface="+mj-lt"/>
                          <a:cs typeface="Arial"/>
                        </a:rPr>
                        <a:t>7.5</a:t>
                      </a:r>
                      <a:r>
                        <a:rPr lang="en-US" sz="4000" baseline="0" noProof="0" dirty="0">
                          <a:solidFill>
                            <a:schemeClr val="bg1"/>
                          </a:solidFill>
                          <a:latin typeface="+mj-lt"/>
                          <a:cs typeface="Arial"/>
                        </a:rPr>
                        <a:t> </a:t>
                      </a:r>
                      <a:r>
                        <a:rPr lang="en-US" sz="4000" baseline="0" noProof="0" dirty="0">
                          <a:solidFill>
                            <a:srgbClr val="00CCFF"/>
                          </a:solidFill>
                          <a:latin typeface="+mj-lt"/>
                          <a:cs typeface="Arial"/>
                        </a:rPr>
                        <a:t>μm</a:t>
                      </a:r>
                      <a:r>
                        <a:rPr lang="en-US" sz="4000" baseline="0" noProof="0" dirty="0">
                          <a:solidFill>
                            <a:schemeClr val="bg1"/>
                          </a:solidFill>
                          <a:latin typeface="+mj-lt"/>
                          <a:cs typeface="Arial"/>
                        </a:rPr>
                        <a:t>, </a:t>
                      </a:r>
                      <a:r>
                        <a:rPr lang="en-US" sz="4000" b="1" baseline="0" noProof="0" dirty="0">
                          <a:solidFill>
                            <a:srgbClr val="00CCFF"/>
                          </a:solidFill>
                          <a:latin typeface="+mj-lt"/>
                          <a:cs typeface="Arial"/>
                        </a:rPr>
                        <a:t>10.5</a:t>
                      </a:r>
                      <a:r>
                        <a:rPr lang="en-US" sz="4000" baseline="0" noProof="0" dirty="0">
                          <a:solidFill>
                            <a:schemeClr val="bg1"/>
                          </a:solidFill>
                          <a:latin typeface="+mj-lt"/>
                          <a:cs typeface="Arial"/>
                        </a:rPr>
                        <a:t> </a:t>
                      </a:r>
                      <a:r>
                        <a:rPr lang="en-US" sz="4000" noProof="0" dirty="0">
                          <a:solidFill>
                            <a:srgbClr val="00CCFF"/>
                          </a:solidFill>
                          <a:latin typeface="+mj-lt"/>
                          <a:cs typeface="Arial"/>
                        </a:rPr>
                        <a:t>μm</a:t>
                      </a:r>
                      <a:r>
                        <a:rPr lang="en-US" sz="4000" noProof="0" dirty="0">
                          <a:solidFill>
                            <a:schemeClr val="bg1"/>
                          </a:solidFill>
                          <a:latin typeface="+mj-lt"/>
                          <a:cs typeface="Arial"/>
                        </a:rPr>
                        <a:t>. Grating structures, with </a:t>
                      </a:r>
                      <a:r>
                        <a:rPr lang="en-US" sz="4000" b="1" noProof="0" dirty="0">
                          <a:solidFill>
                            <a:srgbClr val="00CCFF"/>
                          </a:solidFill>
                          <a:latin typeface="+mj-lt"/>
                          <a:cs typeface="Arial"/>
                        </a:rPr>
                        <a:t>10</a:t>
                      </a:r>
                      <a:r>
                        <a:rPr lang="en-US" sz="4000" noProof="0" dirty="0">
                          <a:solidFill>
                            <a:srgbClr val="00CCFF"/>
                          </a:solidFill>
                          <a:latin typeface="+mj-lt"/>
                          <a:cs typeface="Arial"/>
                        </a:rPr>
                        <a:t> μm </a:t>
                      </a:r>
                      <a:r>
                        <a:rPr lang="en-US" sz="4000" noProof="0" dirty="0">
                          <a:solidFill>
                            <a:schemeClr val="bg1"/>
                          </a:solidFill>
                          <a:latin typeface="+mj-lt"/>
                          <a:cs typeface="Arial"/>
                        </a:rPr>
                        <a:t>period also shows well uniformity. Profile scan from CLSM demonstrate structures height of </a:t>
                      </a:r>
                      <a:r>
                        <a:rPr lang="en-US" sz="4000" b="1" noProof="0" dirty="0">
                          <a:solidFill>
                            <a:srgbClr val="00CCFF"/>
                          </a:solidFill>
                          <a:latin typeface="+mj-lt"/>
                          <a:cs typeface="Arial"/>
                        </a:rPr>
                        <a:t>500 nm</a:t>
                      </a:r>
                      <a:r>
                        <a:rPr lang="en-US" sz="4000" noProof="0" dirty="0">
                          <a:solidFill>
                            <a:schemeClr val="bg1"/>
                          </a:solidFill>
                          <a:latin typeface="+mj-lt"/>
                          <a:cs typeface="Arial"/>
                        </a:rPr>
                        <a:t>.</a:t>
                      </a:r>
                      <a:endParaRPr lang="en-US" sz="4000" baseline="0" noProof="0" dirty="0">
                        <a:solidFill>
                          <a:schemeClr val="bg1"/>
                        </a:solidFill>
                        <a:effectLst/>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8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endParaRPr lang="en-US" sz="3600" noProof="0" dirty="0">
                        <a:solidFill>
                          <a:schemeClr val="bg1"/>
                        </a:solidFill>
                        <a:effectLst/>
                        <a:latin typeface="Aptos ExtraBold" panose="020B00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600" noProof="0" dirty="0">
                        <a:solidFill>
                          <a:schemeClr val="bg1"/>
                        </a:solidFill>
                        <a:effectLst/>
                        <a:latin typeface="Aptos ExtraBold" panose="020B00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600" noProof="0" dirty="0">
                        <a:solidFill>
                          <a:schemeClr val="bg1"/>
                        </a:solidFill>
                        <a:effectLst/>
                        <a:latin typeface="Aptos ExtraBold" panose="020B00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600" noProof="0" dirty="0">
                        <a:solidFill>
                          <a:schemeClr val="bg1"/>
                        </a:solidFill>
                        <a:effectLst/>
                        <a:latin typeface="Aptos ExtraBold" panose="020B00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600" noProof="0" dirty="0">
                        <a:solidFill>
                          <a:schemeClr val="bg1"/>
                        </a:solidFill>
                        <a:effectLst/>
                        <a:latin typeface="Aptos ExtraBold" panose="020B00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600" noProof="0" dirty="0">
                        <a:solidFill>
                          <a:schemeClr val="bg1"/>
                        </a:solidFill>
                        <a:effectLst/>
                        <a:latin typeface="Aptos ExtraBold" panose="020B00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600" noProof="0" dirty="0">
                        <a:solidFill>
                          <a:schemeClr val="bg1"/>
                        </a:solidFill>
                        <a:effectLst/>
                        <a:latin typeface="Aptos ExtraBold" panose="020B00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600" noProof="0" dirty="0">
                        <a:solidFill>
                          <a:schemeClr val="bg1"/>
                        </a:solidFill>
                        <a:effectLst/>
                        <a:latin typeface="Aptos ExtraBold" panose="020B00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600" noProof="0" dirty="0">
                        <a:solidFill>
                          <a:schemeClr val="bg1"/>
                        </a:solidFill>
                        <a:effectLst/>
                        <a:latin typeface="Aptos ExtraBold" panose="020B0004020202020204" pitchFamily="34" charset="0"/>
                      </a:endParaRPr>
                    </a:p>
                    <a:p>
                      <a:pPr marL="0" marR="0" lvl="0" indent="0" algn="ctr" defTabSz="3239902" rtl="0" eaLnBrk="1" fontAlgn="auto" latinLnBrk="0" hangingPunct="1">
                        <a:lnSpc>
                          <a:spcPct val="100000"/>
                        </a:lnSpc>
                        <a:spcBef>
                          <a:spcPts val="0"/>
                        </a:spcBef>
                        <a:spcAft>
                          <a:spcPts val="0"/>
                        </a:spcAft>
                        <a:buClrTx/>
                        <a:buSzTx/>
                        <a:buFontTx/>
                        <a:buNone/>
                        <a:tabLst/>
                        <a:defRPr/>
                      </a:pPr>
                      <a:endParaRPr lang="sk-SK" sz="3600" i="0" noProof="0" dirty="0">
                        <a:solidFill>
                          <a:schemeClr val="bg1"/>
                        </a:solidFill>
                        <a:effectLst/>
                        <a:latin typeface="Aptos ExtraBold" panose="020B0004020202020204" pitchFamily="34" charset="0"/>
                      </a:endParaRPr>
                    </a:p>
                    <a:p>
                      <a:pPr marL="0" marR="0" lvl="0" indent="0" algn="ctr" defTabSz="3239902" rtl="0" eaLnBrk="1" fontAlgn="auto" latinLnBrk="0" hangingPunct="1">
                        <a:lnSpc>
                          <a:spcPct val="100000"/>
                        </a:lnSpc>
                        <a:spcBef>
                          <a:spcPts val="0"/>
                        </a:spcBef>
                        <a:spcAft>
                          <a:spcPts val="0"/>
                        </a:spcAft>
                        <a:buClrTx/>
                        <a:buSzTx/>
                        <a:buFontTx/>
                        <a:buNone/>
                        <a:tabLst/>
                        <a:defRPr/>
                      </a:pPr>
                      <a:endParaRPr lang="en-US" sz="3200" i="1" noProof="0" dirty="0">
                        <a:solidFill>
                          <a:schemeClr val="bg1"/>
                        </a:solidFill>
                        <a:effectLst/>
                        <a:latin typeface="+mj-lt"/>
                      </a:endParaRPr>
                    </a:p>
                    <a:p>
                      <a:pPr marL="0" marR="0" lvl="0" indent="0" algn="ctr" defTabSz="3239902" rtl="0" eaLnBrk="1" fontAlgn="auto" latinLnBrk="0" hangingPunct="1">
                        <a:lnSpc>
                          <a:spcPct val="100000"/>
                        </a:lnSpc>
                        <a:spcBef>
                          <a:spcPts val="0"/>
                        </a:spcBef>
                        <a:spcAft>
                          <a:spcPts val="0"/>
                        </a:spcAft>
                        <a:buClrTx/>
                        <a:buSzTx/>
                        <a:buFontTx/>
                        <a:buNone/>
                        <a:tabLst/>
                        <a:defRPr/>
                      </a:pPr>
                      <a:r>
                        <a:rPr lang="en-US" sz="3200" i="1" noProof="0" dirty="0">
                          <a:solidFill>
                            <a:schemeClr val="bg1"/>
                          </a:solidFill>
                          <a:effectLst/>
                          <a:latin typeface="+mj-lt"/>
                        </a:rPr>
                        <a:t>CLSM height image of waveguide:</a:t>
                      </a:r>
                      <a:br>
                        <a:rPr lang="en-US" sz="3200" i="1" noProof="0" dirty="0">
                          <a:solidFill>
                            <a:schemeClr val="bg1"/>
                          </a:solidFill>
                          <a:effectLst/>
                          <a:latin typeface="+mj-lt"/>
                        </a:rPr>
                      </a:br>
                      <a:r>
                        <a:rPr lang="en-US" sz="3200" i="1" noProof="0" dirty="0">
                          <a:solidFill>
                            <a:schemeClr val="bg1"/>
                          </a:solidFill>
                          <a:effectLst/>
                          <a:latin typeface="+mj-lt"/>
                        </a:rPr>
                        <a:t>width - 2.5 </a:t>
                      </a:r>
                      <a:r>
                        <a:rPr lang="en-US" sz="3200" i="1" noProof="0" dirty="0">
                          <a:solidFill>
                            <a:schemeClr val="bg1"/>
                          </a:solidFill>
                          <a:latin typeface="+mj-lt"/>
                          <a:cs typeface="Arial"/>
                        </a:rPr>
                        <a:t>μm </a:t>
                      </a:r>
                    </a:p>
                    <a:p>
                      <a:pPr marL="0" marR="0" lvl="0" indent="0" algn="ctr" defTabSz="3239902" rtl="0" eaLnBrk="1" fontAlgn="auto" latinLnBrk="0" hangingPunct="1">
                        <a:lnSpc>
                          <a:spcPct val="100000"/>
                        </a:lnSpc>
                        <a:spcBef>
                          <a:spcPts val="0"/>
                        </a:spcBef>
                        <a:spcAft>
                          <a:spcPts val="0"/>
                        </a:spcAft>
                        <a:buClrTx/>
                        <a:buSzTx/>
                        <a:buFontTx/>
                        <a:buNone/>
                        <a:tabLst/>
                        <a:defRPr/>
                      </a:pPr>
                      <a:r>
                        <a:rPr lang="en-US" sz="3200" i="1" noProof="0" dirty="0">
                          <a:solidFill>
                            <a:schemeClr val="bg1"/>
                          </a:solidFill>
                          <a:latin typeface="+mj-lt"/>
                          <a:cs typeface="Arial"/>
                        </a:rPr>
                        <a:t>length - 4 mm </a:t>
                      </a:r>
                    </a:p>
                    <a:p>
                      <a:pPr marL="0" marR="0" lvl="0" indent="0" algn="ctr" defTabSz="3239902" rtl="0" eaLnBrk="1" fontAlgn="auto" latinLnBrk="0" hangingPunct="1">
                        <a:lnSpc>
                          <a:spcPct val="100000"/>
                        </a:lnSpc>
                        <a:spcBef>
                          <a:spcPts val="0"/>
                        </a:spcBef>
                        <a:spcAft>
                          <a:spcPts val="0"/>
                        </a:spcAft>
                        <a:buClrTx/>
                        <a:buSzTx/>
                        <a:buFontTx/>
                        <a:buNone/>
                        <a:tabLst/>
                        <a:defRPr/>
                      </a:pPr>
                      <a:r>
                        <a:rPr lang="en-US" sz="3200" i="1" noProof="0" dirty="0">
                          <a:solidFill>
                            <a:schemeClr val="bg1"/>
                          </a:solidFill>
                          <a:latin typeface="+mj-lt"/>
                          <a:cs typeface="Arial"/>
                        </a:rPr>
                        <a:t>height - 500 nm</a:t>
                      </a:r>
                      <a:endParaRPr lang="en-US" sz="3200" i="1" noProof="0" dirty="0">
                        <a:solidFill>
                          <a:schemeClr val="bg1"/>
                        </a:solidFill>
                        <a:effectLst/>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8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endParaRPr lang="en-US" sz="3600" noProof="0" dirty="0">
                        <a:solidFill>
                          <a:schemeClr val="bg1"/>
                        </a:solidFill>
                        <a:effectLst/>
                        <a:latin typeface="Aptos ExtraBold" panose="020B00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600" noProof="0" dirty="0">
                        <a:solidFill>
                          <a:schemeClr val="bg1"/>
                        </a:solidFill>
                        <a:effectLst/>
                        <a:latin typeface="Aptos ExtraBold" panose="020B00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600" noProof="0" dirty="0">
                        <a:solidFill>
                          <a:schemeClr val="bg1"/>
                        </a:solidFill>
                        <a:effectLst/>
                        <a:latin typeface="Aptos ExtraBold" panose="020B00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600" noProof="0" dirty="0">
                        <a:solidFill>
                          <a:schemeClr val="bg1"/>
                        </a:solidFill>
                        <a:effectLst/>
                        <a:latin typeface="Aptos ExtraBold" panose="020B00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600" noProof="0" dirty="0">
                        <a:solidFill>
                          <a:schemeClr val="bg1"/>
                        </a:solidFill>
                        <a:effectLst/>
                        <a:latin typeface="Aptos ExtraBold" panose="020B00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600" noProof="0" dirty="0">
                        <a:solidFill>
                          <a:schemeClr val="bg1"/>
                        </a:solidFill>
                        <a:effectLst/>
                        <a:latin typeface="Aptos ExtraBold" panose="020B00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600" noProof="0" dirty="0">
                        <a:solidFill>
                          <a:schemeClr val="bg1"/>
                        </a:solidFill>
                        <a:effectLst/>
                        <a:latin typeface="Aptos ExtraBold" panose="020B00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600" noProof="0" dirty="0">
                        <a:solidFill>
                          <a:schemeClr val="bg1"/>
                        </a:solidFill>
                        <a:effectLst/>
                        <a:latin typeface="Aptos ExtraBold" panose="020B00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600" noProof="0" dirty="0">
                        <a:solidFill>
                          <a:schemeClr val="bg1"/>
                        </a:solidFill>
                        <a:effectLst/>
                        <a:latin typeface="Aptos ExtraBold" panose="020B0004020202020204" pitchFamily="34" charset="0"/>
                      </a:endParaRPr>
                    </a:p>
                    <a:p>
                      <a:pPr marL="0" marR="0" lvl="0" indent="0" algn="ctr" defTabSz="3239902" rtl="0" eaLnBrk="1" fontAlgn="auto" latinLnBrk="0" hangingPunct="1">
                        <a:lnSpc>
                          <a:spcPct val="100000"/>
                        </a:lnSpc>
                        <a:spcBef>
                          <a:spcPts val="0"/>
                        </a:spcBef>
                        <a:spcAft>
                          <a:spcPts val="0"/>
                        </a:spcAft>
                        <a:buClrTx/>
                        <a:buSzTx/>
                        <a:buFontTx/>
                        <a:buNone/>
                        <a:tabLst/>
                        <a:defRPr/>
                      </a:pPr>
                      <a:endParaRPr lang="sk-SK" sz="3600" i="0" noProof="0" dirty="0">
                        <a:solidFill>
                          <a:schemeClr val="bg1"/>
                        </a:solidFill>
                        <a:effectLst/>
                        <a:latin typeface="Aptos ExtraBold" panose="020B0004020202020204" pitchFamily="34" charset="0"/>
                      </a:endParaRPr>
                    </a:p>
                    <a:p>
                      <a:pPr marL="0" marR="0" lvl="0" indent="0" algn="ctr" defTabSz="3239902" rtl="0" eaLnBrk="1" fontAlgn="auto" latinLnBrk="0" hangingPunct="1">
                        <a:lnSpc>
                          <a:spcPct val="100000"/>
                        </a:lnSpc>
                        <a:spcBef>
                          <a:spcPts val="0"/>
                        </a:spcBef>
                        <a:spcAft>
                          <a:spcPts val="0"/>
                        </a:spcAft>
                        <a:buClrTx/>
                        <a:buSzTx/>
                        <a:buFontTx/>
                        <a:buNone/>
                        <a:tabLst/>
                        <a:defRPr/>
                      </a:pPr>
                      <a:endParaRPr lang="en-US" sz="3200" i="1" kern="1200" noProof="0" dirty="0">
                        <a:solidFill>
                          <a:schemeClr val="bg1"/>
                        </a:solidFill>
                        <a:effectLst/>
                        <a:latin typeface="+mn-lt"/>
                        <a:ea typeface="+mn-ea"/>
                        <a:cs typeface="+mn-cs"/>
                      </a:endParaRPr>
                    </a:p>
                    <a:p>
                      <a:pPr marL="0" marR="0" lvl="0" indent="0" algn="ctr" defTabSz="3239902" rtl="0" eaLnBrk="1" fontAlgn="auto" latinLnBrk="0" hangingPunct="1">
                        <a:lnSpc>
                          <a:spcPct val="100000"/>
                        </a:lnSpc>
                        <a:spcBef>
                          <a:spcPts val="0"/>
                        </a:spcBef>
                        <a:spcAft>
                          <a:spcPts val="0"/>
                        </a:spcAft>
                        <a:buClrTx/>
                        <a:buSzTx/>
                        <a:buFontTx/>
                        <a:buNone/>
                        <a:tabLst/>
                        <a:defRPr/>
                      </a:pPr>
                      <a:r>
                        <a:rPr lang="en-US" sz="3200" i="1" kern="1200" noProof="0" dirty="0">
                          <a:solidFill>
                            <a:schemeClr val="bg1"/>
                          </a:solidFill>
                          <a:effectLst/>
                          <a:latin typeface="+mn-lt"/>
                          <a:ea typeface="+mn-ea"/>
                          <a:cs typeface="+mn-cs"/>
                        </a:rPr>
                        <a:t>CLSM height image of waveguide:</a:t>
                      </a:r>
                      <a:br>
                        <a:rPr lang="en-US" sz="3200" i="1" kern="1200" noProof="0" dirty="0">
                          <a:solidFill>
                            <a:schemeClr val="bg1"/>
                          </a:solidFill>
                          <a:effectLst/>
                          <a:latin typeface="+mn-lt"/>
                          <a:ea typeface="+mn-ea"/>
                          <a:cs typeface="+mn-cs"/>
                        </a:rPr>
                      </a:br>
                      <a:r>
                        <a:rPr lang="en-US" sz="3200" i="1" kern="1200" noProof="0" dirty="0">
                          <a:solidFill>
                            <a:schemeClr val="bg1"/>
                          </a:solidFill>
                          <a:effectLst/>
                          <a:latin typeface="+mn-lt"/>
                          <a:ea typeface="+mn-ea"/>
                          <a:cs typeface="+mn-cs"/>
                        </a:rPr>
                        <a:t>width - </a:t>
                      </a:r>
                      <a:r>
                        <a:rPr lang="sk-SK" sz="3200" i="1" kern="1200" noProof="0" dirty="0">
                          <a:solidFill>
                            <a:schemeClr val="bg1"/>
                          </a:solidFill>
                          <a:effectLst/>
                          <a:latin typeface="+mn-lt"/>
                          <a:ea typeface="+mn-ea"/>
                          <a:cs typeface="+mn-cs"/>
                        </a:rPr>
                        <a:t>7</a:t>
                      </a:r>
                      <a:r>
                        <a:rPr lang="en-US" sz="3200" i="1" kern="1200" noProof="0" dirty="0">
                          <a:solidFill>
                            <a:schemeClr val="bg1"/>
                          </a:solidFill>
                          <a:effectLst/>
                          <a:latin typeface="+mn-lt"/>
                          <a:ea typeface="+mn-ea"/>
                          <a:cs typeface="+mn-cs"/>
                        </a:rPr>
                        <a:t>.5 </a:t>
                      </a:r>
                      <a:r>
                        <a:rPr lang="en-US" sz="3200" i="1" kern="1200" noProof="0" dirty="0">
                          <a:solidFill>
                            <a:schemeClr val="bg1"/>
                          </a:solidFill>
                          <a:latin typeface="+mn-lt"/>
                          <a:ea typeface="+mn-ea"/>
                          <a:cs typeface="Arial"/>
                        </a:rPr>
                        <a:t>μm </a:t>
                      </a:r>
                    </a:p>
                    <a:p>
                      <a:pPr marL="0" marR="0" lvl="0" indent="0" algn="ctr" defTabSz="3239902" rtl="0" eaLnBrk="1" fontAlgn="auto" latinLnBrk="0" hangingPunct="1">
                        <a:lnSpc>
                          <a:spcPct val="100000"/>
                        </a:lnSpc>
                        <a:spcBef>
                          <a:spcPts val="0"/>
                        </a:spcBef>
                        <a:spcAft>
                          <a:spcPts val="0"/>
                        </a:spcAft>
                        <a:buClrTx/>
                        <a:buSzTx/>
                        <a:buFontTx/>
                        <a:buNone/>
                        <a:tabLst/>
                        <a:defRPr/>
                      </a:pPr>
                      <a:r>
                        <a:rPr lang="en-US" sz="3200" i="1" kern="1200" noProof="0" dirty="0">
                          <a:solidFill>
                            <a:schemeClr val="bg1"/>
                          </a:solidFill>
                          <a:latin typeface="+mn-lt"/>
                          <a:ea typeface="+mn-ea"/>
                          <a:cs typeface="Arial"/>
                        </a:rPr>
                        <a:t>length - 4 mm </a:t>
                      </a:r>
                    </a:p>
                    <a:p>
                      <a:pPr marL="0" marR="0" lvl="0" indent="0" algn="ctr" defTabSz="3239902" rtl="0" eaLnBrk="1" fontAlgn="auto" latinLnBrk="0" hangingPunct="1">
                        <a:lnSpc>
                          <a:spcPct val="100000"/>
                        </a:lnSpc>
                        <a:spcBef>
                          <a:spcPts val="0"/>
                        </a:spcBef>
                        <a:spcAft>
                          <a:spcPts val="0"/>
                        </a:spcAft>
                        <a:buClrTx/>
                        <a:buSzTx/>
                        <a:buFontTx/>
                        <a:buNone/>
                        <a:tabLst/>
                        <a:defRPr/>
                      </a:pPr>
                      <a:r>
                        <a:rPr lang="en-US" sz="3200" i="1" kern="1200" noProof="0" dirty="0">
                          <a:solidFill>
                            <a:schemeClr val="bg1"/>
                          </a:solidFill>
                          <a:latin typeface="+mn-lt"/>
                          <a:ea typeface="+mn-ea"/>
                          <a:cs typeface="Arial"/>
                        </a:rPr>
                        <a:t>height - 500 nm</a:t>
                      </a:r>
                      <a:endParaRPr lang="en-US" sz="3200" i="1" kern="1200" noProof="0" dirty="0">
                        <a:solidFill>
                          <a:schemeClr val="bg1"/>
                        </a:solidFill>
                        <a:effectLst/>
                        <a:latin typeface="+mn-lt"/>
                        <a:ea typeface="+mn-ea"/>
                        <a:cs typeface="+mn-cs"/>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1600" noProof="0" dirty="0">
                        <a:solidFill>
                          <a:schemeClr val="bg1"/>
                        </a:solidFill>
                        <a:effectLst/>
                        <a:latin typeface="Aptos ExtraBold" panose="020B00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8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endParaRPr lang="en-US" sz="3600" noProof="0" dirty="0">
                        <a:solidFill>
                          <a:schemeClr val="bg1"/>
                        </a:solidFill>
                        <a:effectLst/>
                        <a:latin typeface="Aptos ExtraBold" panose="020B00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600" noProof="0" dirty="0">
                        <a:solidFill>
                          <a:schemeClr val="bg1"/>
                        </a:solidFill>
                        <a:effectLst/>
                        <a:latin typeface="Aptos ExtraBold" panose="020B00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600" noProof="0" dirty="0">
                        <a:solidFill>
                          <a:schemeClr val="bg1"/>
                        </a:solidFill>
                        <a:effectLst/>
                        <a:latin typeface="Aptos ExtraBold" panose="020B00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600" noProof="0" dirty="0">
                        <a:solidFill>
                          <a:schemeClr val="bg1"/>
                        </a:solidFill>
                        <a:effectLst/>
                        <a:latin typeface="Aptos ExtraBold" panose="020B00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600" noProof="0" dirty="0">
                        <a:solidFill>
                          <a:schemeClr val="bg1"/>
                        </a:solidFill>
                        <a:effectLst/>
                        <a:latin typeface="Aptos ExtraBold" panose="020B00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600" noProof="0" dirty="0">
                        <a:solidFill>
                          <a:schemeClr val="bg1"/>
                        </a:solidFill>
                        <a:effectLst/>
                        <a:latin typeface="Aptos ExtraBold" panose="020B00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600" noProof="0" dirty="0">
                        <a:solidFill>
                          <a:schemeClr val="bg1"/>
                        </a:solidFill>
                        <a:effectLst/>
                        <a:latin typeface="Aptos ExtraBold" panose="020B00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600" noProof="0" dirty="0">
                        <a:solidFill>
                          <a:schemeClr val="bg1"/>
                        </a:solidFill>
                        <a:effectLst/>
                        <a:latin typeface="Aptos ExtraBold" panose="020B00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600" noProof="0" dirty="0">
                        <a:solidFill>
                          <a:schemeClr val="bg1"/>
                        </a:solidFill>
                        <a:effectLst/>
                        <a:latin typeface="Aptos ExtraBold" panose="020B0004020202020204" pitchFamily="34" charset="0"/>
                      </a:endParaRPr>
                    </a:p>
                    <a:p>
                      <a:pPr marL="0" marR="0" lvl="0" indent="0" algn="ctr" defTabSz="3239902" rtl="0" eaLnBrk="1" fontAlgn="auto" latinLnBrk="0" hangingPunct="1">
                        <a:lnSpc>
                          <a:spcPct val="100000"/>
                        </a:lnSpc>
                        <a:spcBef>
                          <a:spcPts val="0"/>
                        </a:spcBef>
                        <a:spcAft>
                          <a:spcPts val="0"/>
                        </a:spcAft>
                        <a:buClrTx/>
                        <a:buSzTx/>
                        <a:buFontTx/>
                        <a:buNone/>
                        <a:tabLst/>
                        <a:defRPr/>
                      </a:pPr>
                      <a:endParaRPr lang="sk-SK" sz="3600" i="0" noProof="0" dirty="0">
                        <a:solidFill>
                          <a:schemeClr val="bg1"/>
                        </a:solidFill>
                        <a:effectLst/>
                        <a:latin typeface="Aptos ExtraBold" panose="020B00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200" noProof="0" dirty="0">
                        <a:solidFill>
                          <a:schemeClr val="bg1"/>
                        </a:solidFill>
                        <a:effectLst/>
                        <a:latin typeface="Aptos ExtraBold" panose="020B0004020202020204" pitchFamily="34" charset="0"/>
                      </a:endParaRPr>
                    </a:p>
                    <a:p>
                      <a:pPr marL="0" marR="0" lvl="0" indent="0" algn="ctr" defTabSz="3239902" rtl="0" eaLnBrk="1" fontAlgn="auto" latinLnBrk="0" hangingPunct="1">
                        <a:lnSpc>
                          <a:spcPct val="100000"/>
                        </a:lnSpc>
                        <a:spcBef>
                          <a:spcPts val="0"/>
                        </a:spcBef>
                        <a:spcAft>
                          <a:spcPts val="0"/>
                        </a:spcAft>
                        <a:buClrTx/>
                        <a:buSzTx/>
                        <a:buFontTx/>
                        <a:buNone/>
                        <a:tabLst/>
                        <a:defRPr/>
                      </a:pPr>
                      <a:r>
                        <a:rPr lang="en-US" sz="3200" i="1" kern="1200" noProof="0" dirty="0">
                          <a:solidFill>
                            <a:schemeClr val="bg1"/>
                          </a:solidFill>
                          <a:effectLst/>
                          <a:latin typeface="+mn-lt"/>
                          <a:ea typeface="+mn-ea"/>
                          <a:cs typeface="+mn-cs"/>
                        </a:rPr>
                        <a:t>CLSM height image of </a:t>
                      </a:r>
                      <a:r>
                        <a:rPr lang="sk-SK" sz="3200" i="1" kern="1200" noProof="0" dirty="0">
                          <a:solidFill>
                            <a:schemeClr val="bg1"/>
                          </a:solidFill>
                          <a:effectLst/>
                          <a:latin typeface="+mn-lt"/>
                          <a:ea typeface="+mn-ea"/>
                          <a:cs typeface="+mn-cs"/>
                        </a:rPr>
                        <a:t>grating</a:t>
                      </a:r>
                      <a:r>
                        <a:rPr lang="en-US" sz="3200" i="1" kern="1200" noProof="0" dirty="0">
                          <a:solidFill>
                            <a:schemeClr val="bg1"/>
                          </a:solidFill>
                          <a:effectLst/>
                          <a:latin typeface="+mn-lt"/>
                          <a:ea typeface="+mn-ea"/>
                          <a:cs typeface="+mn-cs"/>
                        </a:rPr>
                        <a:t>:</a:t>
                      </a:r>
                    </a:p>
                    <a:p>
                      <a:pPr marL="0" marR="0" lvl="0" indent="0" algn="ctr" defTabSz="3239902" rtl="0" eaLnBrk="1" fontAlgn="auto" latinLnBrk="0" hangingPunct="1">
                        <a:lnSpc>
                          <a:spcPct val="100000"/>
                        </a:lnSpc>
                        <a:spcBef>
                          <a:spcPts val="0"/>
                        </a:spcBef>
                        <a:spcAft>
                          <a:spcPts val="0"/>
                        </a:spcAft>
                        <a:buClrTx/>
                        <a:buSzTx/>
                        <a:buFontTx/>
                        <a:buNone/>
                        <a:tabLst/>
                        <a:defRPr/>
                      </a:pPr>
                      <a:r>
                        <a:rPr lang="en-US" sz="3200" i="1" kern="1200" noProof="0" dirty="0">
                          <a:solidFill>
                            <a:schemeClr val="bg1"/>
                          </a:solidFill>
                          <a:effectLst/>
                          <a:latin typeface="+mn-lt"/>
                          <a:ea typeface="+mn-ea"/>
                          <a:cs typeface="+mn-cs"/>
                        </a:rPr>
                        <a:t>period - 2.5 </a:t>
                      </a:r>
                      <a:r>
                        <a:rPr lang="en-US" sz="3200" i="1" kern="1200" noProof="0" dirty="0">
                          <a:solidFill>
                            <a:schemeClr val="bg1"/>
                          </a:solidFill>
                          <a:latin typeface="+mn-lt"/>
                          <a:ea typeface="+mn-ea"/>
                          <a:cs typeface="Arial"/>
                        </a:rPr>
                        <a:t>μm </a:t>
                      </a:r>
                    </a:p>
                    <a:p>
                      <a:pPr marL="0" marR="0" lvl="0" indent="0" algn="ctr" defTabSz="3239902" rtl="0" eaLnBrk="1" fontAlgn="auto" latinLnBrk="0" hangingPunct="1">
                        <a:lnSpc>
                          <a:spcPct val="100000"/>
                        </a:lnSpc>
                        <a:spcBef>
                          <a:spcPts val="0"/>
                        </a:spcBef>
                        <a:spcAft>
                          <a:spcPts val="0"/>
                        </a:spcAft>
                        <a:buClrTx/>
                        <a:buSzTx/>
                        <a:buFontTx/>
                        <a:buNone/>
                        <a:tabLst/>
                        <a:defRPr/>
                      </a:pPr>
                      <a:r>
                        <a:rPr lang="en-US" sz="3200" i="1" kern="1200" noProof="0" dirty="0">
                          <a:solidFill>
                            <a:schemeClr val="bg1"/>
                          </a:solidFill>
                          <a:latin typeface="+mn-lt"/>
                          <a:ea typeface="+mn-ea"/>
                          <a:cs typeface="Arial"/>
                        </a:rPr>
                        <a:t>area – 100x100 μm</a:t>
                      </a:r>
                      <a:r>
                        <a:rPr lang="en-US" sz="3200" i="1" kern="1200" baseline="30000" noProof="0" dirty="0">
                          <a:solidFill>
                            <a:schemeClr val="bg1"/>
                          </a:solidFill>
                          <a:latin typeface="+mn-lt"/>
                          <a:ea typeface="+mn-ea"/>
                          <a:cs typeface="Arial"/>
                        </a:rPr>
                        <a:t>2</a:t>
                      </a:r>
                      <a:r>
                        <a:rPr lang="en-US" sz="3200" i="1" kern="1200" noProof="0" dirty="0">
                          <a:solidFill>
                            <a:schemeClr val="bg1"/>
                          </a:solidFill>
                          <a:latin typeface="+mn-lt"/>
                          <a:ea typeface="+mn-ea"/>
                          <a:cs typeface="Arial"/>
                        </a:rPr>
                        <a:t> </a:t>
                      </a:r>
                    </a:p>
                    <a:p>
                      <a:pPr marL="0" marR="0" lvl="0" indent="0" algn="ctr" defTabSz="3239902" rtl="0" eaLnBrk="1" fontAlgn="auto" latinLnBrk="0" hangingPunct="1">
                        <a:lnSpc>
                          <a:spcPct val="100000"/>
                        </a:lnSpc>
                        <a:spcBef>
                          <a:spcPts val="0"/>
                        </a:spcBef>
                        <a:spcAft>
                          <a:spcPts val="0"/>
                        </a:spcAft>
                        <a:buClrTx/>
                        <a:buSzTx/>
                        <a:buFontTx/>
                        <a:buNone/>
                        <a:tabLst/>
                        <a:defRPr/>
                      </a:pPr>
                      <a:r>
                        <a:rPr lang="en-US" sz="3200" i="1" kern="1200" noProof="0" dirty="0">
                          <a:solidFill>
                            <a:schemeClr val="bg1"/>
                          </a:solidFill>
                          <a:latin typeface="+mn-lt"/>
                          <a:ea typeface="+mn-ea"/>
                          <a:cs typeface="Arial"/>
                        </a:rPr>
                        <a:t>height - 500 nm</a:t>
                      </a:r>
                      <a:endParaRPr lang="en-US" sz="3200" i="1" kern="1200" noProof="0" dirty="0">
                        <a:solidFill>
                          <a:schemeClr val="bg1"/>
                        </a:solidFill>
                        <a:effectLst/>
                        <a:latin typeface="+mn-lt"/>
                        <a:ea typeface="+mn-ea"/>
                        <a:cs typeface="+mn-cs"/>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1600" noProof="0" dirty="0">
                        <a:solidFill>
                          <a:schemeClr val="bg1"/>
                        </a:solidFill>
                        <a:effectLst/>
                        <a:latin typeface="Aptos ExtraBold" panose="020B00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8000"/>
                      </a:schemeClr>
                    </a:solidFill>
                  </a:tcPr>
                </a:tc>
                <a:extLst>
                  <a:ext uri="{0D108BD9-81ED-4DB2-BD59-A6C34878D82A}">
                    <a16:rowId xmlns:a16="http://schemas.microsoft.com/office/drawing/2014/main" val="2408792212"/>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2430971847"/>
              </p:ext>
            </p:extLst>
          </p:nvPr>
        </p:nvGraphicFramePr>
        <p:xfrm>
          <a:off x="1377513" y="36444431"/>
          <a:ext cx="29764038" cy="4572230"/>
        </p:xfrm>
        <a:graphic>
          <a:graphicData uri="http://schemas.openxmlformats.org/drawingml/2006/table">
            <a:tbl>
              <a:tblPr firstRow="1" bandRow="1">
                <a:tableStyleId>{5C22544A-7EE6-4342-B048-85BDC9FD1C3A}</a:tableStyleId>
              </a:tblPr>
              <a:tblGrid>
                <a:gridCol w="13786287">
                  <a:extLst>
                    <a:ext uri="{9D8B030D-6E8A-4147-A177-3AD203B41FA5}">
                      <a16:colId xmlns:a16="http://schemas.microsoft.com/office/drawing/2014/main" val="3004831674"/>
                    </a:ext>
                  </a:extLst>
                </a:gridCol>
                <a:gridCol w="15977751">
                  <a:extLst>
                    <a:ext uri="{9D8B030D-6E8A-4147-A177-3AD203B41FA5}">
                      <a16:colId xmlns:a16="http://schemas.microsoft.com/office/drawing/2014/main" val="2056593188"/>
                    </a:ext>
                  </a:extLst>
                </a:gridCol>
              </a:tblGrid>
              <a:tr h="1382716">
                <a:tc>
                  <a:txBody>
                    <a:bodyPr/>
                    <a:lstStyle/>
                    <a:p>
                      <a:pPr algn="l"/>
                      <a:r>
                        <a:rPr lang="en-US" sz="8800" cap="small" baseline="0" noProof="0" dirty="0">
                          <a:solidFill>
                            <a:schemeClr val="bg2">
                              <a:lumMod val="75000"/>
                            </a:schemeClr>
                          </a:solidFill>
                          <a:latin typeface="Aptos ExtraBold" panose="020B0004020202020204" pitchFamily="34" charset="0"/>
                          <a:cs typeface="Arial" panose="020B0604020202020204" pitchFamily="34" charset="0"/>
                        </a:rPr>
                        <a:t>conclusion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alpha val="58000"/>
                      </a:schemeClr>
                    </a:solidFill>
                  </a:tcPr>
                </a:tc>
                <a:tc>
                  <a:txBody>
                    <a:bodyPr/>
                    <a:lstStyle/>
                    <a:p>
                      <a:pPr algn="l"/>
                      <a:endParaRPr lang="en-US" sz="8800" cap="small" baseline="0" noProof="0" dirty="0">
                        <a:solidFill>
                          <a:schemeClr val="bg1"/>
                        </a:solidFill>
                        <a:latin typeface="Aptos ExtraBold" panose="020B00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alpha val="58000"/>
                      </a:schemeClr>
                    </a:solidFill>
                  </a:tcPr>
                </a:tc>
                <a:extLst>
                  <a:ext uri="{0D108BD9-81ED-4DB2-BD59-A6C34878D82A}">
                    <a16:rowId xmlns:a16="http://schemas.microsoft.com/office/drawing/2014/main" val="3482022218"/>
                  </a:ext>
                </a:extLst>
              </a:tr>
              <a:tr h="3139670">
                <a:tc>
                  <a:txBody>
                    <a:bodyPr/>
                    <a:lstStyle/>
                    <a:p>
                      <a:pPr algn="just"/>
                      <a:r>
                        <a:rPr lang="en-US" sz="3600" noProof="0" dirty="0">
                          <a:solidFill>
                            <a:schemeClr val="bg1"/>
                          </a:solidFill>
                          <a:latin typeface="+mj-lt"/>
                          <a:cs typeface="Arial" panose="020B0604020202020204" pitchFamily="34" charset="0"/>
                        </a:rPr>
                        <a:t>Presented work shows preparation of photonic structures to negative photoresist for future photonic structures based on </a:t>
                      </a:r>
                      <a:r>
                        <a:rPr lang="en-US" sz="3600" kern="1200" noProof="0" dirty="0">
                          <a:solidFill>
                            <a:schemeClr val="bg1"/>
                          </a:solidFill>
                          <a:latin typeface="+mj-lt"/>
                          <a:ea typeface="+mn-ea"/>
                          <a:cs typeface="Arial"/>
                        </a:rPr>
                        <a:t>Ga</a:t>
                      </a:r>
                      <a:r>
                        <a:rPr lang="en-US" sz="3600" kern="1200" baseline="-25000" noProof="0" dirty="0">
                          <a:solidFill>
                            <a:schemeClr val="bg1"/>
                          </a:solidFill>
                          <a:latin typeface="+mj-lt"/>
                          <a:ea typeface="+mn-ea"/>
                          <a:cs typeface="Arial"/>
                        </a:rPr>
                        <a:t>2</a:t>
                      </a:r>
                      <a:r>
                        <a:rPr lang="en-US" sz="3600" kern="1200" noProof="0" dirty="0">
                          <a:solidFill>
                            <a:schemeClr val="bg1"/>
                          </a:solidFill>
                          <a:latin typeface="+mj-lt"/>
                          <a:ea typeface="+mn-ea"/>
                          <a:cs typeface="Arial"/>
                        </a:rPr>
                        <a:t>O</a:t>
                      </a:r>
                      <a:r>
                        <a:rPr lang="en-US" sz="3600" kern="1200" baseline="-25000" noProof="0" dirty="0">
                          <a:solidFill>
                            <a:schemeClr val="bg1"/>
                          </a:solidFill>
                          <a:latin typeface="+mj-lt"/>
                          <a:ea typeface="+mn-ea"/>
                          <a:cs typeface="Arial"/>
                        </a:rPr>
                        <a:t>3</a:t>
                      </a:r>
                      <a:r>
                        <a:rPr lang="en-US" sz="3600" noProof="0" dirty="0">
                          <a:solidFill>
                            <a:schemeClr val="bg1"/>
                          </a:solidFill>
                          <a:latin typeface="+mj-lt"/>
                          <a:cs typeface="Arial" panose="020B0604020202020204" pitchFamily="34" charset="0"/>
                        </a:rPr>
                        <a:t>. Results were analyzed with CLSM. Quality of waveguide and grating structures proves capabilities of GLL system. Prepared samples are ready for process reactive ion etching (RIE) and to achieve the real </a:t>
                      </a:r>
                      <a:r>
                        <a:rPr lang="en-US" sz="3600" kern="1200" noProof="0" dirty="0">
                          <a:solidFill>
                            <a:schemeClr val="bg1"/>
                          </a:solidFill>
                          <a:latin typeface="+mj-lt"/>
                          <a:ea typeface="+mn-ea"/>
                          <a:cs typeface="Arial"/>
                        </a:rPr>
                        <a:t>Ga</a:t>
                      </a:r>
                      <a:r>
                        <a:rPr lang="en-US" sz="3600" kern="1200" baseline="-25000" noProof="0" dirty="0">
                          <a:solidFill>
                            <a:schemeClr val="bg1"/>
                          </a:solidFill>
                          <a:latin typeface="+mj-lt"/>
                          <a:ea typeface="+mn-ea"/>
                          <a:cs typeface="Arial"/>
                        </a:rPr>
                        <a:t>2</a:t>
                      </a:r>
                      <a:r>
                        <a:rPr lang="en-US" sz="3600" kern="1200" noProof="0" dirty="0">
                          <a:solidFill>
                            <a:schemeClr val="bg1"/>
                          </a:solidFill>
                          <a:latin typeface="+mj-lt"/>
                          <a:ea typeface="+mn-ea"/>
                          <a:cs typeface="Arial"/>
                        </a:rPr>
                        <a:t>O</a:t>
                      </a:r>
                      <a:r>
                        <a:rPr lang="en-US" sz="3600" kern="1200" baseline="-25000" noProof="0" dirty="0">
                          <a:solidFill>
                            <a:schemeClr val="bg1"/>
                          </a:solidFill>
                          <a:latin typeface="+mj-lt"/>
                          <a:ea typeface="+mn-ea"/>
                          <a:cs typeface="Arial"/>
                        </a:rPr>
                        <a:t>3 </a:t>
                      </a:r>
                      <a:r>
                        <a:rPr lang="en-US" sz="3600" kern="1200" baseline="0" noProof="0" dirty="0">
                          <a:solidFill>
                            <a:schemeClr val="bg1"/>
                          </a:solidFill>
                          <a:latin typeface="+mj-lt"/>
                          <a:ea typeface="+mn-ea"/>
                          <a:cs typeface="Arial"/>
                        </a:rPr>
                        <a:t>photonic devices.</a:t>
                      </a:r>
                      <a:endParaRPr lang="en-US" sz="3600" noProof="0" dirty="0">
                        <a:solidFill>
                          <a:schemeClr val="bg1"/>
                        </a:solidFill>
                        <a:effectLst/>
                        <a:latin typeface="+mj-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8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endParaRPr lang="en-US" sz="3200" i="1" kern="1200" noProof="0" dirty="0">
                        <a:solidFill>
                          <a:schemeClr val="bg1"/>
                        </a:solidFill>
                        <a:effectLst/>
                        <a:latin typeface="+mn-lt"/>
                        <a:ea typeface="+mn-ea"/>
                        <a:cs typeface="+mn-cs"/>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200" i="1" kern="1200" noProof="0" dirty="0">
                        <a:solidFill>
                          <a:schemeClr val="bg1"/>
                        </a:solidFill>
                        <a:effectLst/>
                        <a:latin typeface="+mn-lt"/>
                        <a:ea typeface="+mn-ea"/>
                        <a:cs typeface="+mn-cs"/>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200" i="1" kern="1200" noProof="0" dirty="0">
                        <a:solidFill>
                          <a:schemeClr val="bg1"/>
                        </a:solidFill>
                        <a:effectLst/>
                        <a:latin typeface="+mn-lt"/>
                        <a:ea typeface="+mn-ea"/>
                        <a:cs typeface="+mn-cs"/>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200" i="1" kern="1200" noProof="0" dirty="0">
                        <a:solidFill>
                          <a:schemeClr val="bg1"/>
                        </a:solidFill>
                        <a:effectLst/>
                        <a:latin typeface="+mn-lt"/>
                        <a:ea typeface="+mn-ea"/>
                        <a:cs typeface="+mn-cs"/>
                      </a:endParaRPr>
                    </a:p>
                    <a:p>
                      <a:pPr marL="0" marR="0" lvl="0" indent="0" algn="ctr" defTabSz="3239902" rtl="0" eaLnBrk="1" fontAlgn="auto" latinLnBrk="0" hangingPunct="1">
                        <a:lnSpc>
                          <a:spcPct val="100000"/>
                        </a:lnSpc>
                        <a:spcBef>
                          <a:spcPts val="0"/>
                        </a:spcBef>
                        <a:spcAft>
                          <a:spcPts val="0"/>
                        </a:spcAft>
                        <a:buClrTx/>
                        <a:buSzTx/>
                        <a:buFontTx/>
                        <a:buNone/>
                        <a:tabLst/>
                        <a:defRPr/>
                      </a:pPr>
                      <a:r>
                        <a:rPr lang="en-US" sz="3200" i="1" kern="1200" noProof="0" dirty="0">
                          <a:solidFill>
                            <a:schemeClr val="bg1"/>
                          </a:solidFill>
                          <a:effectLst/>
                          <a:latin typeface="+mn-lt"/>
                          <a:ea typeface="+mn-ea"/>
                          <a:cs typeface="+mn-cs"/>
                        </a:rPr>
                        <a:t>CLSM profile scan of grating-like structure with period of 10 </a:t>
                      </a:r>
                      <a:r>
                        <a:rPr lang="en-US" sz="3200" i="1" kern="1200" noProof="0" dirty="0">
                          <a:solidFill>
                            <a:schemeClr val="bg1"/>
                          </a:solidFill>
                          <a:latin typeface="+mn-lt"/>
                          <a:ea typeface="+mn-ea"/>
                          <a:cs typeface="Arial"/>
                        </a:rPr>
                        <a:t>μm</a:t>
                      </a:r>
                      <a:endParaRPr lang="en-US" sz="3200" i="1" kern="1200" noProof="0" dirty="0">
                        <a:solidFill>
                          <a:schemeClr val="bg1"/>
                        </a:solidFill>
                        <a:effectLst/>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8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441561703"/>
              </p:ext>
            </p:extLst>
          </p:nvPr>
        </p:nvGraphicFramePr>
        <p:xfrm>
          <a:off x="1377513" y="41230386"/>
          <a:ext cx="29764038" cy="1334563"/>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485316">
                <a:tc>
                  <a:txBody>
                    <a:bodyPr/>
                    <a:lstStyle/>
                    <a:p>
                      <a:pPr algn="l"/>
                      <a:r>
                        <a:rPr lang="en-US" sz="3600" cap="small" baseline="0" noProof="0" dirty="0">
                          <a:solidFill>
                            <a:schemeClr val="bg1">
                              <a:lumMod val="75000"/>
                            </a:schemeClr>
                          </a:solidFill>
                          <a:latin typeface="Aptos ExtraBold" panose="020B0004020202020204" pitchFamily="34" charset="0"/>
                          <a:cs typeface="Arial" panose="020B0604020202020204" pitchFamily="34" charset="0"/>
                        </a:rPr>
                        <a:t>acknowledgements</a:t>
                      </a:r>
                      <a:endParaRPr lang="en-US" sz="4400" cap="small" baseline="0" noProof="0" dirty="0">
                        <a:solidFill>
                          <a:schemeClr val="bg1">
                            <a:lumMod val="75000"/>
                          </a:schemeClr>
                        </a:solidFill>
                        <a:latin typeface="Aptos ExtraBold" panose="020B00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8000"/>
                      </a:schemeClr>
                    </a:solidFill>
                  </a:tcPr>
                </a:tc>
                <a:extLst>
                  <a:ext uri="{0D108BD9-81ED-4DB2-BD59-A6C34878D82A}">
                    <a16:rowId xmlns:a16="http://schemas.microsoft.com/office/drawing/2014/main" val="3482022218"/>
                  </a:ext>
                </a:extLst>
              </a:tr>
              <a:tr h="694483">
                <a:tc>
                  <a:txBody>
                    <a:bodyPr/>
                    <a:lstStyle/>
                    <a:p>
                      <a:pPr lvl="0">
                        <a:buNone/>
                      </a:pPr>
                      <a:r>
                        <a:rPr lang="en-US" sz="2800" noProof="0" dirty="0">
                          <a:solidFill>
                            <a:schemeClr val="bg2">
                              <a:lumMod val="75000"/>
                            </a:schemeClr>
                          </a:solidFill>
                          <a:latin typeface="Aptos ExtraBold" panose="020B0004020202020204" pitchFamily="34" charset="0"/>
                        </a:rPr>
                        <a:t>This work was supported by grant agency of Ministry of Education, Science, Research and Sport of the Slovak Republic projects VEGA 1/0363/22, and APVV 20-0264.</a:t>
                      </a:r>
                      <a:endParaRPr lang="en-US" sz="2800" kern="1200" noProof="0" dirty="0">
                        <a:solidFill>
                          <a:schemeClr val="bg2">
                            <a:lumMod val="75000"/>
                          </a:schemeClr>
                        </a:solidFill>
                        <a:latin typeface="Aptos ExtraBold" panose="020B0004020202020204" pitchFamily="34" charset="0"/>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9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6">
            <a:lum bright="70000" contrast="-70000"/>
          </a:blip>
          <a:stretch>
            <a:fillRect/>
          </a:stretch>
        </p:blipFill>
        <p:spPr>
          <a:xfrm>
            <a:off x="22087828" y="837837"/>
            <a:ext cx="4380037" cy="1842871"/>
          </a:xfrm>
          <a:prstGeom prst="rect">
            <a:avLst/>
          </a:prstGeom>
        </p:spPr>
      </p:pic>
      <p:grpSp>
        <p:nvGrpSpPr>
          <p:cNvPr id="229" name="Skupina 228">
            <a:extLst>
              <a:ext uri="{FF2B5EF4-FFF2-40B4-BE49-F238E27FC236}">
                <a16:creationId xmlns:a16="http://schemas.microsoft.com/office/drawing/2014/main" id="{B7197C72-3F0F-F492-A4F0-2E478F429CC1}"/>
              </a:ext>
            </a:extLst>
          </p:cNvPr>
          <p:cNvGrpSpPr/>
          <p:nvPr/>
        </p:nvGrpSpPr>
        <p:grpSpPr>
          <a:xfrm>
            <a:off x="16841978" y="15727179"/>
            <a:ext cx="13889315" cy="9710866"/>
            <a:chOff x="16446284" y="14220346"/>
            <a:chExt cx="13889315" cy="9710866"/>
          </a:xfrm>
        </p:grpSpPr>
        <p:sp>
          <p:nvSpPr>
            <p:cNvPr id="117" name="Obdĺžnik 116">
              <a:extLst>
                <a:ext uri="{FF2B5EF4-FFF2-40B4-BE49-F238E27FC236}">
                  <a16:creationId xmlns:a16="http://schemas.microsoft.com/office/drawing/2014/main" id="{964FA816-E145-B9A7-BC5E-FFFEEDB13FB0}"/>
                </a:ext>
              </a:extLst>
            </p:cNvPr>
            <p:cNvSpPr>
              <a:spLocks/>
            </p:cNvSpPr>
            <p:nvPr/>
          </p:nvSpPr>
          <p:spPr>
            <a:xfrm>
              <a:off x="28125799" y="21669415"/>
              <a:ext cx="2209800" cy="1355423"/>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noProof="0" dirty="0"/>
                <a:t>Control unit</a:t>
              </a:r>
            </a:p>
          </p:txBody>
        </p:sp>
        <p:sp>
          <p:nvSpPr>
            <p:cNvPr id="118" name="Obdĺžnik 117">
              <a:extLst>
                <a:ext uri="{FF2B5EF4-FFF2-40B4-BE49-F238E27FC236}">
                  <a16:creationId xmlns:a16="http://schemas.microsoft.com/office/drawing/2014/main" id="{59E8EEDA-79E6-ECA0-BE21-389EC4711D16}"/>
                </a:ext>
              </a:extLst>
            </p:cNvPr>
            <p:cNvSpPr>
              <a:spLocks/>
            </p:cNvSpPr>
            <p:nvPr/>
          </p:nvSpPr>
          <p:spPr>
            <a:xfrm>
              <a:off x="28125799" y="19589231"/>
              <a:ext cx="2209800" cy="1381126"/>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noProof="0" dirty="0"/>
                <a:t>PC</a:t>
              </a:r>
            </a:p>
          </p:txBody>
        </p:sp>
        <p:sp>
          <p:nvSpPr>
            <p:cNvPr id="120" name="Obdĺžnik 119">
              <a:extLst>
                <a:ext uri="{FF2B5EF4-FFF2-40B4-BE49-F238E27FC236}">
                  <a16:creationId xmlns:a16="http://schemas.microsoft.com/office/drawing/2014/main" id="{C3CC5520-35CE-3C90-0146-207FFB1EB3E7}"/>
                </a:ext>
              </a:extLst>
            </p:cNvPr>
            <p:cNvSpPr>
              <a:spLocks/>
            </p:cNvSpPr>
            <p:nvPr/>
          </p:nvSpPr>
          <p:spPr>
            <a:xfrm>
              <a:off x="28125799" y="17527032"/>
              <a:ext cx="2209800" cy="1355423"/>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noProof="0" dirty="0"/>
                <a:t>Control unit</a:t>
              </a:r>
            </a:p>
          </p:txBody>
        </p:sp>
        <p:sp>
          <p:nvSpPr>
            <p:cNvPr id="121" name="Obdĺžnik 120">
              <a:extLst>
                <a:ext uri="{FF2B5EF4-FFF2-40B4-BE49-F238E27FC236}">
                  <a16:creationId xmlns:a16="http://schemas.microsoft.com/office/drawing/2014/main" id="{77C768A6-C488-996B-CB8C-CFCF1F02B6CF}"/>
                </a:ext>
              </a:extLst>
            </p:cNvPr>
            <p:cNvSpPr>
              <a:spLocks/>
            </p:cNvSpPr>
            <p:nvPr/>
          </p:nvSpPr>
          <p:spPr>
            <a:xfrm>
              <a:off x="25057683" y="17527031"/>
              <a:ext cx="2209800" cy="1355423"/>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noProof="0" dirty="0"/>
                <a:t>Laser diode</a:t>
              </a:r>
            </a:p>
          </p:txBody>
        </p:sp>
        <p:sp>
          <p:nvSpPr>
            <p:cNvPr id="122" name="Obdĺžnik 121">
              <a:extLst>
                <a:ext uri="{FF2B5EF4-FFF2-40B4-BE49-F238E27FC236}">
                  <a16:creationId xmlns:a16="http://schemas.microsoft.com/office/drawing/2014/main" id="{04B79EA2-ED39-5694-FE4D-2864E415327D}"/>
                </a:ext>
              </a:extLst>
            </p:cNvPr>
            <p:cNvSpPr>
              <a:spLocks/>
            </p:cNvSpPr>
            <p:nvPr/>
          </p:nvSpPr>
          <p:spPr>
            <a:xfrm>
              <a:off x="22394272" y="17530587"/>
              <a:ext cx="2209800" cy="1355423"/>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noProof="0" dirty="0"/>
                <a:t>Pair of lenses</a:t>
              </a:r>
            </a:p>
          </p:txBody>
        </p:sp>
        <p:sp>
          <p:nvSpPr>
            <p:cNvPr id="123" name="Pravouhlý trojuholník 122">
              <a:extLst>
                <a:ext uri="{FF2B5EF4-FFF2-40B4-BE49-F238E27FC236}">
                  <a16:creationId xmlns:a16="http://schemas.microsoft.com/office/drawing/2014/main" id="{BDEE5337-0278-3392-4B48-920776B4735C}"/>
                </a:ext>
              </a:extLst>
            </p:cNvPr>
            <p:cNvSpPr>
              <a:spLocks/>
            </p:cNvSpPr>
            <p:nvPr/>
          </p:nvSpPr>
          <p:spPr>
            <a:xfrm>
              <a:off x="20980961" y="17795487"/>
              <a:ext cx="914400" cy="914400"/>
            </a:xfrm>
            <a:prstGeom prst="rtTriangle">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4" name="Pravouhlý trojuholník 123">
              <a:extLst>
                <a:ext uri="{FF2B5EF4-FFF2-40B4-BE49-F238E27FC236}">
                  <a16:creationId xmlns:a16="http://schemas.microsoft.com/office/drawing/2014/main" id="{2B1C8770-3781-2E6C-77AE-FA5795F2B946}"/>
                </a:ext>
              </a:extLst>
            </p:cNvPr>
            <p:cNvSpPr>
              <a:spLocks/>
            </p:cNvSpPr>
            <p:nvPr/>
          </p:nvSpPr>
          <p:spPr>
            <a:xfrm rot="10800000">
              <a:off x="21026261" y="17747544"/>
              <a:ext cx="914400" cy="914400"/>
            </a:xfrm>
            <a:prstGeom prst="rtTriangle">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5" name="Obdĺžnik: odstrihnuté horné rohy 124">
              <a:extLst>
                <a:ext uri="{FF2B5EF4-FFF2-40B4-BE49-F238E27FC236}">
                  <a16:creationId xmlns:a16="http://schemas.microsoft.com/office/drawing/2014/main" id="{CB97E725-9407-ABE0-7E4F-DAC92DBC4BDD}"/>
                </a:ext>
              </a:extLst>
            </p:cNvPr>
            <p:cNvSpPr>
              <a:spLocks/>
            </p:cNvSpPr>
            <p:nvPr/>
          </p:nvSpPr>
          <p:spPr>
            <a:xfrm rot="10800000">
              <a:off x="20944305" y="19138182"/>
              <a:ext cx="996356" cy="1069700"/>
            </a:xfrm>
            <a:prstGeom prst="snip2SameRect">
              <a:avLst/>
            </a:prstGeom>
            <a:noFill/>
            <a:ln w="5715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50" noProof="0" dirty="0">
                <a:solidFill>
                  <a:schemeClr val="bg1"/>
                </a:solidFill>
              </a:endParaRPr>
            </a:p>
          </p:txBody>
        </p:sp>
        <p:sp>
          <p:nvSpPr>
            <p:cNvPr id="126" name="Šikmý pruh 125">
              <a:extLst>
                <a:ext uri="{FF2B5EF4-FFF2-40B4-BE49-F238E27FC236}">
                  <a16:creationId xmlns:a16="http://schemas.microsoft.com/office/drawing/2014/main" id="{B0F2C4AB-44C2-DB71-9C8B-B0DFADD724A9}"/>
                </a:ext>
              </a:extLst>
            </p:cNvPr>
            <p:cNvSpPr>
              <a:spLocks/>
            </p:cNvSpPr>
            <p:nvPr/>
          </p:nvSpPr>
          <p:spPr>
            <a:xfrm flipH="1">
              <a:off x="20740945" y="16090640"/>
              <a:ext cx="1168913" cy="1127829"/>
            </a:xfrm>
            <a:prstGeom prst="diagStripe">
              <a:avLst>
                <a:gd name="adj" fmla="val 67321"/>
              </a:avLst>
            </a:prstGeom>
            <a:noFill/>
            <a:ln w="5715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50" noProof="0" dirty="0">
                <a:solidFill>
                  <a:schemeClr val="bg1"/>
                </a:solidFill>
              </a:endParaRPr>
            </a:p>
          </p:txBody>
        </p:sp>
        <p:sp>
          <p:nvSpPr>
            <p:cNvPr id="127" name="Obdĺžnik 126">
              <a:extLst>
                <a:ext uri="{FF2B5EF4-FFF2-40B4-BE49-F238E27FC236}">
                  <a16:creationId xmlns:a16="http://schemas.microsoft.com/office/drawing/2014/main" id="{E6A0367A-5406-CAE7-3C95-EF99F4DF7620}"/>
                </a:ext>
              </a:extLst>
            </p:cNvPr>
            <p:cNvSpPr>
              <a:spLocks/>
            </p:cNvSpPr>
            <p:nvPr/>
          </p:nvSpPr>
          <p:spPr>
            <a:xfrm>
              <a:off x="20413606" y="14220346"/>
              <a:ext cx="2209800" cy="1355423"/>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noProof="0" dirty="0"/>
                <a:t>CCD camera</a:t>
              </a:r>
            </a:p>
          </p:txBody>
        </p:sp>
        <p:sp>
          <p:nvSpPr>
            <p:cNvPr id="128" name="Obdĺžnik 127">
              <a:extLst>
                <a:ext uri="{FF2B5EF4-FFF2-40B4-BE49-F238E27FC236}">
                  <a16:creationId xmlns:a16="http://schemas.microsoft.com/office/drawing/2014/main" id="{E2162CE5-5453-A3AE-BD00-C1A230236A68}"/>
                </a:ext>
              </a:extLst>
            </p:cNvPr>
            <p:cNvSpPr>
              <a:spLocks/>
            </p:cNvSpPr>
            <p:nvPr/>
          </p:nvSpPr>
          <p:spPr>
            <a:xfrm>
              <a:off x="18100485" y="15970523"/>
              <a:ext cx="1992757" cy="1355423"/>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noProof="0" dirty="0"/>
                <a:t>Red LED</a:t>
              </a:r>
            </a:p>
          </p:txBody>
        </p:sp>
        <p:cxnSp>
          <p:nvCxnSpPr>
            <p:cNvPr id="129" name="Rovná spojovacia šípka 128">
              <a:extLst>
                <a:ext uri="{FF2B5EF4-FFF2-40B4-BE49-F238E27FC236}">
                  <a16:creationId xmlns:a16="http://schemas.microsoft.com/office/drawing/2014/main" id="{567A5460-73FE-E920-0AC3-B3C5FCDF3236}"/>
                </a:ext>
              </a:extLst>
            </p:cNvPr>
            <p:cNvCxnSpPr>
              <a:cxnSpLocks/>
              <a:stCxn id="126" idx="2"/>
              <a:endCxn id="127" idx="2"/>
            </p:cNvCxnSpPr>
            <p:nvPr/>
          </p:nvCxnSpPr>
          <p:spPr>
            <a:xfrm flipV="1">
              <a:off x="21516396" y="15575769"/>
              <a:ext cx="2110" cy="894504"/>
            </a:xfrm>
            <a:prstGeom prst="straightConnector1">
              <a:avLst/>
            </a:prstGeom>
            <a:ln w="57150">
              <a:solidFill>
                <a:schemeClr val="bg1"/>
              </a:solidFill>
              <a:tailEnd type="triangle"/>
            </a:ln>
          </p:spPr>
          <p:style>
            <a:lnRef idx="2">
              <a:schemeClr val="dk1"/>
            </a:lnRef>
            <a:fillRef idx="1">
              <a:schemeClr val="lt1"/>
            </a:fillRef>
            <a:effectRef idx="0">
              <a:schemeClr val="dk1"/>
            </a:effectRef>
            <a:fontRef idx="minor">
              <a:schemeClr val="dk1"/>
            </a:fontRef>
          </p:style>
        </p:cxnSp>
        <p:cxnSp>
          <p:nvCxnSpPr>
            <p:cNvPr id="136" name="Rovná spojovacia šípka 135">
              <a:extLst>
                <a:ext uri="{FF2B5EF4-FFF2-40B4-BE49-F238E27FC236}">
                  <a16:creationId xmlns:a16="http://schemas.microsoft.com/office/drawing/2014/main" id="{30FD604D-1300-1AD1-862A-4FB0194ABCE6}"/>
                </a:ext>
              </a:extLst>
            </p:cNvPr>
            <p:cNvCxnSpPr>
              <a:cxnSpLocks/>
              <a:stCxn id="124" idx="3"/>
            </p:cNvCxnSpPr>
            <p:nvPr/>
          </p:nvCxnSpPr>
          <p:spPr>
            <a:xfrm flipV="1">
              <a:off x="21483461" y="16894254"/>
              <a:ext cx="0" cy="853290"/>
            </a:xfrm>
            <a:prstGeom prst="straightConnector1">
              <a:avLst/>
            </a:prstGeom>
            <a:ln w="57150">
              <a:solidFill>
                <a:schemeClr val="bg1"/>
              </a:solidFill>
              <a:tailEnd type="triangle"/>
            </a:ln>
          </p:spPr>
          <p:style>
            <a:lnRef idx="2">
              <a:schemeClr val="dk1"/>
            </a:lnRef>
            <a:fillRef idx="1">
              <a:schemeClr val="lt1"/>
            </a:fillRef>
            <a:effectRef idx="0">
              <a:schemeClr val="dk1"/>
            </a:effectRef>
            <a:fontRef idx="minor">
              <a:schemeClr val="dk1"/>
            </a:fontRef>
          </p:style>
        </p:cxnSp>
        <p:cxnSp>
          <p:nvCxnSpPr>
            <p:cNvPr id="139" name="Rovná spojovacia šípka 138">
              <a:extLst>
                <a:ext uri="{FF2B5EF4-FFF2-40B4-BE49-F238E27FC236}">
                  <a16:creationId xmlns:a16="http://schemas.microsoft.com/office/drawing/2014/main" id="{03C72EBE-1466-9444-DB85-B2FB4E298088}"/>
                </a:ext>
              </a:extLst>
            </p:cNvPr>
            <p:cNvCxnSpPr>
              <a:cxnSpLocks/>
              <a:stCxn id="128" idx="3"/>
              <a:endCxn id="126" idx="0"/>
            </p:cNvCxnSpPr>
            <p:nvPr/>
          </p:nvCxnSpPr>
          <p:spPr>
            <a:xfrm>
              <a:off x="20093242" y="16648235"/>
              <a:ext cx="1232159" cy="6320"/>
            </a:xfrm>
            <a:prstGeom prst="straightConnector1">
              <a:avLst/>
            </a:prstGeom>
            <a:ln w="57150">
              <a:solidFill>
                <a:schemeClr val="bg1"/>
              </a:solidFill>
              <a:tailEnd type="triangle"/>
            </a:ln>
          </p:spPr>
          <p:style>
            <a:lnRef idx="2">
              <a:schemeClr val="dk1"/>
            </a:lnRef>
            <a:fillRef idx="1">
              <a:schemeClr val="lt1"/>
            </a:fillRef>
            <a:effectRef idx="0">
              <a:schemeClr val="dk1"/>
            </a:effectRef>
            <a:fontRef idx="minor">
              <a:schemeClr val="dk1"/>
            </a:fontRef>
          </p:style>
        </p:cxnSp>
        <p:cxnSp>
          <p:nvCxnSpPr>
            <p:cNvPr id="143" name="Rovná spojovacia šípka 142">
              <a:extLst>
                <a:ext uri="{FF2B5EF4-FFF2-40B4-BE49-F238E27FC236}">
                  <a16:creationId xmlns:a16="http://schemas.microsoft.com/office/drawing/2014/main" id="{9C03DB37-E249-0E27-376F-BCA9F1A5A071}"/>
                </a:ext>
              </a:extLst>
            </p:cNvPr>
            <p:cNvCxnSpPr>
              <a:cxnSpLocks/>
              <a:stCxn id="121" idx="1"/>
              <a:endCxn id="122" idx="3"/>
            </p:cNvCxnSpPr>
            <p:nvPr/>
          </p:nvCxnSpPr>
          <p:spPr>
            <a:xfrm flipH="1">
              <a:off x="24604072" y="18204743"/>
              <a:ext cx="453611" cy="3556"/>
            </a:xfrm>
            <a:prstGeom prst="straightConnector1">
              <a:avLst/>
            </a:prstGeom>
            <a:ln w="57150">
              <a:tailEnd type="triangle"/>
            </a:ln>
          </p:spPr>
          <p:style>
            <a:lnRef idx="1">
              <a:schemeClr val="accent4"/>
            </a:lnRef>
            <a:fillRef idx="0">
              <a:schemeClr val="accent4"/>
            </a:fillRef>
            <a:effectRef idx="0">
              <a:schemeClr val="accent4"/>
            </a:effectRef>
            <a:fontRef idx="minor">
              <a:schemeClr val="tx1"/>
            </a:fontRef>
          </p:style>
        </p:cxnSp>
        <p:cxnSp>
          <p:nvCxnSpPr>
            <p:cNvPr id="146" name="Rovná spojovacia šípka 145">
              <a:extLst>
                <a:ext uri="{FF2B5EF4-FFF2-40B4-BE49-F238E27FC236}">
                  <a16:creationId xmlns:a16="http://schemas.microsoft.com/office/drawing/2014/main" id="{4CF3D3C2-CF71-D451-6FDB-0C7EA02752CD}"/>
                </a:ext>
              </a:extLst>
            </p:cNvPr>
            <p:cNvCxnSpPr>
              <a:cxnSpLocks/>
              <a:stCxn id="118" idx="0"/>
              <a:endCxn id="120" idx="2"/>
            </p:cNvCxnSpPr>
            <p:nvPr/>
          </p:nvCxnSpPr>
          <p:spPr>
            <a:xfrm flipV="1">
              <a:off x="29230699" y="18882455"/>
              <a:ext cx="0" cy="706776"/>
            </a:xfrm>
            <a:prstGeom prst="straightConnector1">
              <a:avLst/>
            </a:prstGeom>
            <a:ln w="57150">
              <a:solidFill>
                <a:schemeClr val="bg1"/>
              </a:solidFill>
              <a:tailEnd type="triangle"/>
            </a:ln>
          </p:spPr>
          <p:style>
            <a:lnRef idx="2">
              <a:schemeClr val="dk1"/>
            </a:lnRef>
            <a:fillRef idx="1">
              <a:schemeClr val="lt1"/>
            </a:fillRef>
            <a:effectRef idx="0">
              <a:schemeClr val="dk1"/>
            </a:effectRef>
            <a:fontRef idx="minor">
              <a:schemeClr val="dk1"/>
            </a:fontRef>
          </p:style>
        </p:cxnSp>
        <p:cxnSp>
          <p:nvCxnSpPr>
            <p:cNvPr id="150" name="Spojnica: zalomená 149">
              <a:extLst>
                <a:ext uri="{FF2B5EF4-FFF2-40B4-BE49-F238E27FC236}">
                  <a16:creationId xmlns:a16="http://schemas.microsoft.com/office/drawing/2014/main" id="{E687FF71-C48E-BA25-210F-9600E2A796EA}"/>
                </a:ext>
              </a:extLst>
            </p:cNvPr>
            <p:cNvCxnSpPr>
              <a:cxnSpLocks/>
              <a:stCxn id="120" idx="1"/>
              <a:endCxn id="121" idx="3"/>
            </p:cNvCxnSpPr>
            <p:nvPr/>
          </p:nvCxnSpPr>
          <p:spPr>
            <a:xfrm rot="10800000">
              <a:off x="27267483" y="18204744"/>
              <a:ext cx="858316" cy="1"/>
            </a:xfrm>
            <a:prstGeom prst="bentConnector3">
              <a:avLst>
                <a:gd name="adj1" fmla="val 50000"/>
              </a:avLst>
            </a:prstGeom>
            <a:ln w="5715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53" name="Rovná spojovacia šípka 152">
              <a:extLst>
                <a:ext uri="{FF2B5EF4-FFF2-40B4-BE49-F238E27FC236}">
                  <a16:creationId xmlns:a16="http://schemas.microsoft.com/office/drawing/2014/main" id="{C4BB9907-CE2C-73E9-5B29-9B57527A2B38}"/>
                </a:ext>
              </a:extLst>
            </p:cNvPr>
            <p:cNvCxnSpPr>
              <a:cxnSpLocks/>
              <a:stCxn id="122" idx="1"/>
              <a:endCxn id="124" idx="1"/>
            </p:cNvCxnSpPr>
            <p:nvPr/>
          </p:nvCxnSpPr>
          <p:spPr>
            <a:xfrm flipH="1" flipV="1">
              <a:off x="21940661" y="18204744"/>
              <a:ext cx="453611" cy="3555"/>
            </a:xfrm>
            <a:prstGeom prst="straightConnector1">
              <a:avLst/>
            </a:prstGeom>
            <a:ln w="57150">
              <a:tailEnd type="triangle"/>
            </a:ln>
          </p:spPr>
          <p:style>
            <a:lnRef idx="1">
              <a:schemeClr val="accent4"/>
            </a:lnRef>
            <a:fillRef idx="0">
              <a:schemeClr val="accent4"/>
            </a:fillRef>
            <a:effectRef idx="0">
              <a:schemeClr val="accent4"/>
            </a:effectRef>
            <a:fontRef idx="minor">
              <a:schemeClr val="tx1"/>
            </a:fontRef>
          </p:style>
        </p:cxnSp>
        <p:cxnSp>
          <p:nvCxnSpPr>
            <p:cNvPr id="157" name="Rovná spojovacia šípka 156">
              <a:extLst>
                <a:ext uri="{FF2B5EF4-FFF2-40B4-BE49-F238E27FC236}">
                  <a16:creationId xmlns:a16="http://schemas.microsoft.com/office/drawing/2014/main" id="{45BC22BE-ED17-33C1-CBE1-88409571D440}"/>
                </a:ext>
              </a:extLst>
            </p:cNvPr>
            <p:cNvCxnSpPr>
              <a:cxnSpLocks/>
              <a:stCxn id="123" idx="3"/>
              <a:endCxn id="125" idx="1"/>
            </p:cNvCxnSpPr>
            <p:nvPr/>
          </p:nvCxnSpPr>
          <p:spPr>
            <a:xfrm>
              <a:off x="21438161" y="18709887"/>
              <a:ext cx="4322" cy="428295"/>
            </a:xfrm>
            <a:prstGeom prst="straightConnector1">
              <a:avLst/>
            </a:prstGeom>
            <a:ln w="57150">
              <a:tailEnd type="triangle"/>
            </a:ln>
          </p:spPr>
          <p:style>
            <a:lnRef idx="1">
              <a:schemeClr val="accent4"/>
            </a:lnRef>
            <a:fillRef idx="0">
              <a:schemeClr val="accent4"/>
            </a:fillRef>
            <a:effectRef idx="0">
              <a:schemeClr val="accent4"/>
            </a:effectRef>
            <a:fontRef idx="minor">
              <a:schemeClr val="tx1"/>
            </a:fontRef>
          </p:style>
        </p:cxnSp>
        <p:cxnSp>
          <p:nvCxnSpPr>
            <p:cNvPr id="161" name="Rovná spojovacia šípka 160">
              <a:extLst>
                <a:ext uri="{FF2B5EF4-FFF2-40B4-BE49-F238E27FC236}">
                  <a16:creationId xmlns:a16="http://schemas.microsoft.com/office/drawing/2014/main" id="{42A24CB4-DDB9-C326-61B7-B380A4FE8811}"/>
                </a:ext>
              </a:extLst>
            </p:cNvPr>
            <p:cNvCxnSpPr>
              <a:cxnSpLocks/>
              <a:stCxn id="118" idx="2"/>
              <a:endCxn id="117" idx="0"/>
            </p:cNvCxnSpPr>
            <p:nvPr/>
          </p:nvCxnSpPr>
          <p:spPr>
            <a:xfrm>
              <a:off x="29230699" y="20970357"/>
              <a:ext cx="0" cy="699058"/>
            </a:xfrm>
            <a:prstGeom prst="straightConnector1">
              <a:avLst/>
            </a:prstGeom>
            <a:ln w="57150">
              <a:solidFill>
                <a:schemeClr val="bg1"/>
              </a:solidFill>
              <a:tailEnd type="triangle"/>
            </a:ln>
          </p:spPr>
          <p:style>
            <a:lnRef idx="2">
              <a:schemeClr val="dk1"/>
            </a:lnRef>
            <a:fillRef idx="1">
              <a:schemeClr val="lt1"/>
            </a:fillRef>
            <a:effectRef idx="0">
              <a:schemeClr val="dk1"/>
            </a:effectRef>
            <a:fontRef idx="minor">
              <a:schemeClr val="dk1"/>
            </a:fontRef>
          </p:style>
        </p:cxnSp>
        <p:sp>
          <p:nvSpPr>
            <p:cNvPr id="164" name="Kocka 163">
              <a:extLst>
                <a:ext uri="{FF2B5EF4-FFF2-40B4-BE49-F238E27FC236}">
                  <a16:creationId xmlns:a16="http://schemas.microsoft.com/office/drawing/2014/main" id="{C5A344C7-7EFC-98A3-DD05-03173FC4DAD2}"/>
                </a:ext>
              </a:extLst>
            </p:cNvPr>
            <p:cNvSpPr>
              <a:spLocks/>
            </p:cNvSpPr>
            <p:nvPr/>
          </p:nvSpPr>
          <p:spPr>
            <a:xfrm>
              <a:off x="16977994" y="21028757"/>
              <a:ext cx="8692738" cy="2198496"/>
            </a:xfrm>
            <a:prstGeom prst="cube">
              <a:avLst>
                <a:gd name="adj" fmla="val 83275"/>
              </a:avLst>
            </a:prstGeom>
            <a:noFill/>
            <a:ln w="5715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noProof="0" dirty="0">
                  <a:solidFill>
                    <a:schemeClr val="bg1"/>
                  </a:solidFill>
                </a:rPr>
                <a:t>Y- linear piezo stage</a:t>
              </a:r>
            </a:p>
          </p:txBody>
        </p:sp>
        <p:sp>
          <p:nvSpPr>
            <p:cNvPr id="165" name="Kocka 164">
              <a:extLst>
                <a:ext uri="{FF2B5EF4-FFF2-40B4-BE49-F238E27FC236}">
                  <a16:creationId xmlns:a16="http://schemas.microsoft.com/office/drawing/2014/main" id="{65698C46-EFD5-ED25-1081-A894AF16EEB1}"/>
                </a:ext>
              </a:extLst>
            </p:cNvPr>
            <p:cNvSpPr>
              <a:spLocks/>
            </p:cNvSpPr>
            <p:nvPr/>
          </p:nvSpPr>
          <p:spPr>
            <a:xfrm>
              <a:off x="16977994" y="21732716"/>
              <a:ext cx="8692738" cy="2198496"/>
            </a:xfrm>
            <a:prstGeom prst="cube">
              <a:avLst>
                <a:gd name="adj" fmla="val 83275"/>
              </a:avLst>
            </a:prstGeom>
            <a:noFill/>
            <a:ln w="5715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noProof="0" dirty="0">
                  <a:solidFill>
                    <a:schemeClr val="bg1"/>
                  </a:solidFill>
                </a:rPr>
                <a:t>X- linear piezo stage</a:t>
              </a:r>
            </a:p>
          </p:txBody>
        </p:sp>
        <p:cxnSp>
          <p:nvCxnSpPr>
            <p:cNvPr id="166" name="Spojnica: zalomená 165">
              <a:extLst>
                <a:ext uri="{FF2B5EF4-FFF2-40B4-BE49-F238E27FC236}">
                  <a16:creationId xmlns:a16="http://schemas.microsoft.com/office/drawing/2014/main" id="{187F981F-29D5-0214-8D65-F9C253A11110}"/>
                </a:ext>
              </a:extLst>
            </p:cNvPr>
            <p:cNvCxnSpPr>
              <a:cxnSpLocks/>
              <a:endCxn id="164" idx="5"/>
            </p:cNvCxnSpPr>
            <p:nvPr/>
          </p:nvCxnSpPr>
          <p:spPr>
            <a:xfrm rot="10800000">
              <a:off x="25670732" y="21212607"/>
              <a:ext cx="2455066" cy="869703"/>
            </a:xfrm>
            <a:prstGeom prst="bentConnector3">
              <a:avLst>
                <a:gd name="adj1" fmla="val 50000"/>
              </a:avLst>
            </a:prstGeom>
            <a:ln w="5715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70" name="Spojnica: zalomená 169">
              <a:extLst>
                <a:ext uri="{FF2B5EF4-FFF2-40B4-BE49-F238E27FC236}">
                  <a16:creationId xmlns:a16="http://schemas.microsoft.com/office/drawing/2014/main" id="{4473A97E-7662-A109-4EF9-7DE4EA99C668}"/>
                </a:ext>
              </a:extLst>
            </p:cNvPr>
            <p:cNvCxnSpPr>
              <a:cxnSpLocks/>
            </p:cNvCxnSpPr>
            <p:nvPr/>
          </p:nvCxnSpPr>
          <p:spPr>
            <a:xfrm rot="10800000" flipV="1">
              <a:off x="24833207" y="22586856"/>
              <a:ext cx="3292593" cy="462304"/>
            </a:xfrm>
            <a:prstGeom prst="bentConnector3">
              <a:avLst>
                <a:gd name="adj1" fmla="val 37657"/>
              </a:avLst>
            </a:prstGeom>
            <a:ln w="57150">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175" name="Kosodĺžnik 174">
              <a:extLst>
                <a:ext uri="{FF2B5EF4-FFF2-40B4-BE49-F238E27FC236}">
                  <a16:creationId xmlns:a16="http://schemas.microsoft.com/office/drawing/2014/main" id="{5F5337C1-5313-A6BA-0FA2-CA8FA9AB9160}"/>
                </a:ext>
              </a:extLst>
            </p:cNvPr>
            <p:cNvSpPr>
              <a:spLocks/>
            </p:cNvSpPr>
            <p:nvPr/>
          </p:nvSpPr>
          <p:spPr>
            <a:xfrm>
              <a:off x="20570057" y="21911110"/>
              <a:ext cx="1786016" cy="461262"/>
            </a:xfrm>
            <a:prstGeom prst="parallelogram">
              <a:avLst>
                <a:gd name="adj" fmla="val 99419"/>
              </a:avLst>
            </a:prstGeom>
            <a:solidFill>
              <a:schemeClr val="accent5">
                <a:lumMod val="75000"/>
              </a:schemeClr>
            </a:solidFill>
            <a:ln w="5715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50" noProof="0" dirty="0">
                <a:solidFill>
                  <a:schemeClr val="bg1"/>
                </a:solidFill>
              </a:endParaRPr>
            </a:p>
          </p:txBody>
        </p:sp>
        <p:cxnSp>
          <p:nvCxnSpPr>
            <p:cNvPr id="176" name="Rovná spojovacia šípka 175">
              <a:extLst>
                <a:ext uri="{FF2B5EF4-FFF2-40B4-BE49-F238E27FC236}">
                  <a16:creationId xmlns:a16="http://schemas.microsoft.com/office/drawing/2014/main" id="{076FB254-232B-FD50-3EA0-BC1C9D3C9E99}"/>
                </a:ext>
              </a:extLst>
            </p:cNvPr>
            <p:cNvCxnSpPr>
              <a:cxnSpLocks/>
              <a:stCxn id="125" idx="3"/>
            </p:cNvCxnSpPr>
            <p:nvPr/>
          </p:nvCxnSpPr>
          <p:spPr>
            <a:xfrm flipH="1">
              <a:off x="21438161" y="20207882"/>
              <a:ext cx="4322" cy="1930743"/>
            </a:xfrm>
            <a:prstGeom prst="straightConnector1">
              <a:avLst/>
            </a:prstGeom>
            <a:ln w="57150">
              <a:tailEnd type="triangle"/>
            </a:ln>
          </p:spPr>
          <p:style>
            <a:lnRef idx="1">
              <a:schemeClr val="accent4"/>
            </a:lnRef>
            <a:fillRef idx="0">
              <a:schemeClr val="accent4"/>
            </a:fillRef>
            <a:effectRef idx="0">
              <a:schemeClr val="accent4"/>
            </a:effectRef>
            <a:fontRef idx="minor">
              <a:schemeClr val="tx1"/>
            </a:fontRef>
          </p:style>
        </p:cxnSp>
        <p:sp>
          <p:nvSpPr>
            <p:cNvPr id="179" name="Obdĺžnik 178">
              <a:extLst>
                <a:ext uri="{FF2B5EF4-FFF2-40B4-BE49-F238E27FC236}">
                  <a16:creationId xmlns:a16="http://schemas.microsoft.com/office/drawing/2014/main" id="{56494E6C-1459-274F-566E-69E2A0B05559}"/>
                </a:ext>
              </a:extLst>
            </p:cNvPr>
            <p:cNvSpPr>
              <a:spLocks/>
            </p:cNvSpPr>
            <p:nvPr/>
          </p:nvSpPr>
          <p:spPr>
            <a:xfrm>
              <a:off x="23550590" y="14784610"/>
              <a:ext cx="3824304" cy="1591046"/>
            </a:xfrm>
            <a:prstGeom prst="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noProof="0" dirty="0"/>
                <a:t>Semi-transparent mirror</a:t>
              </a:r>
            </a:p>
          </p:txBody>
        </p:sp>
        <p:cxnSp>
          <p:nvCxnSpPr>
            <p:cNvPr id="180" name="Rovná spojovacia šípka 179">
              <a:extLst>
                <a:ext uri="{FF2B5EF4-FFF2-40B4-BE49-F238E27FC236}">
                  <a16:creationId xmlns:a16="http://schemas.microsoft.com/office/drawing/2014/main" id="{5C00F66B-53C5-2F50-8088-E0A1F4BB41B9}"/>
                </a:ext>
              </a:extLst>
            </p:cNvPr>
            <p:cNvCxnSpPr>
              <a:cxnSpLocks/>
              <a:stCxn id="179" idx="1"/>
            </p:cNvCxnSpPr>
            <p:nvPr/>
          </p:nvCxnSpPr>
          <p:spPr>
            <a:xfrm flipH="1">
              <a:off x="22085999" y="15580133"/>
              <a:ext cx="1464591" cy="1024473"/>
            </a:xfrm>
            <a:prstGeom prst="straightConnector1">
              <a:avLst/>
            </a:prstGeom>
            <a:ln w="28575">
              <a:solidFill>
                <a:schemeClr val="bg1"/>
              </a:solidFill>
              <a:tailEnd type="triangle"/>
            </a:ln>
          </p:spPr>
          <p:style>
            <a:lnRef idx="2">
              <a:schemeClr val="dk1"/>
            </a:lnRef>
            <a:fillRef idx="1">
              <a:schemeClr val="lt1"/>
            </a:fillRef>
            <a:effectRef idx="0">
              <a:schemeClr val="dk1"/>
            </a:effectRef>
            <a:fontRef idx="minor">
              <a:schemeClr val="dk1"/>
            </a:fontRef>
          </p:style>
        </p:cxnSp>
        <p:sp>
          <p:nvSpPr>
            <p:cNvPr id="184" name="Obdĺžnik 183">
              <a:extLst>
                <a:ext uri="{FF2B5EF4-FFF2-40B4-BE49-F238E27FC236}">
                  <a16:creationId xmlns:a16="http://schemas.microsoft.com/office/drawing/2014/main" id="{665BD913-A6EC-083A-58CD-625B8CF3190A}"/>
                </a:ext>
              </a:extLst>
            </p:cNvPr>
            <p:cNvSpPr>
              <a:spLocks/>
            </p:cNvSpPr>
            <p:nvPr/>
          </p:nvSpPr>
          <p:spPr>
            <a:xfrm>
              <a:off x="16446284" y="17457164"/>
              <a:ext cx="3824304" cy="1591046"/>
            </a:xfrm>
            <a:prstGeom prst="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noProof="0" dirty="0"/>
                <a:t>Beam splitter 50:50</a:t>
              </a:r>
            </a:p>
          </p:txBody>
        </p:sp>
        <p:cxnSp>
          <p:nvCxnSpPr>
            <p:cNvPr id="185" name="Rovná spojovacia šípka 184">
              <a:extLst>
                <a:ext uri="{FF2B5EF4-FFF2-40B4-BE49-F238E27FC236}">
                  <a16:creationId xmlns:a16="http://schemas.microsoft.com/office/drawing/2014/main" id="{37A5B697-BF0F-5956-AB94-3897F84687D0}"/>
                </a:ext>
              </a:extLst>
            </p:cNvPr>
            <p:cNvCxnSpPr>
              <a:cxnSpLocks/>
              <a:stCxn id="184" idx="3"/>
            </p:cNvCxnSpPr>
            <p:nvPr/>
          </p:nvCxnSpPr>
          <p:spPr>
            <a:xfrm>
              <a:off x="20270588" y="18252687"/>
              <a:ext cx="470357" cy="0"/>
            </a:xfrm>
            <a:prstGeom prst="straightConnector1">
              <a:avLst/>
            </a:prstGeom>
            <a:ln w="28575">
              <a:solidFill>
                <a:schemeClr val="bg1"/>
              </a:solidFill>
              <a:tailEnd type="triangle"/>
            </a:ln>
          </p:spPr>
          <p:style>
            <a:lnRef idx="2">
              <a:schemeClr val="dk1"/>
            </a:lnRef>
            <a:fillRef idx="1">
              <a:schemeClr val="lt1"/>
            </a:fillRef>
            <a:effectRef idx="0">
              <a:schemeClr val="dk1"/>
            </a:effectRef>
            <a:fontRef idx="minor">
              <a:schemeClr val="dk1"/>
            </a:fontRef>
          </p:style>
        </p:cxnSp>
        <p:sp>
          <p:nvSpPr>
            <p:cNvPr id="190" name="Obdĺžnik 189">
              <a:extLst>
                <a:ext uri="{FF2B5EF4-FFF2-40B4-BE49-F238E27FC236}">
                  <a16:creationId xmlns:a16="http://schemas.microsoft.com/office/drawing/2014/main" id="{A2749931-7035-B832-D743-CA6FC0BDFC92}"/>
                </a:ext>
              </a:extLst>
            </p:cNvPr>
            <p:cNvSpPr>
              <a:spLocks/>
            </p:cNvSpPr>
            <p:nvPr/>
          </p:nvSpPr>
          <p:spPr>
            <a:xfrm>
              <a:off x="16460920" y="18956647"/>
              <a:ext cx="3824304" cy="1591046"/>
            </a:xfrm>
            <a:prstGeom prst="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noProof="0" dirty="0"/>
                <a:t>40x Objective</a:t>
              </a:r>
            </a:p>
          </p:txBody>
        </p:sp>
        <p:cxnSp>
          <p:nvCxnSpPr>
            <p:cNvPr id="191" name="Rovná spojovacia šípka 190">
              <a:extLst>
                <a:ext uri="{FF2B5EF4-FFF2-40B4-BE49-F238E27FC236}">
                  <a16:creationId xmlns:a16="http://schemas.microsoft.com/office/drawing/2014/main" id="{0DAC1282-F9DA-5B9E-419A-C1F439C9A6A2}"/>
                </a:ext>
              </a:extLst>
            </p:cNvPr>
            <p:cNvCxnSpPr>
              <a:cxnSpLocks/>
            </p:cNvCxnSpPr>
            <p:nvPr/>
          </p:nvCxnSpPr>
          <p:spPr>
            <a:xfrm>
              <a:off x="20219967" y="19810569"/>
              <a:ext cx="470357" cy="0"/>
            </a:xfrm>
            <a:prstGeom prst="straightConnector1">
              <a:avLst/>
            </a:prstGeom>
            <a:ln w="28575">
              <a:solidFill>
                <a:schemeClr val="bg1"/>
              </a:solidFill>
              <a:tailEnd type="triangle"/>
            </a:ln>
          </p:spPr>
          <p:style>
            <a:lnRef idx="2">
              <a:schemeClr val="dk1"/>
            </a:lnRef>
            <a:fillRef idx="1">
              <a:schemeClr val="lt1"/>
            </a:fillRef>
            <a:effectRef idx="0">
              <a:schemeClr val="dk1"/>
            </a:effectRef>
            <a:fontRef idx="minor">
              <a:schemeClr val="dk1"/>
            </a:fontRef>
          </p:style>
        </p:cxnSp>
        <p:sp>
          <p:nvSpPr>
            <p:cNvPr id="193" name="Obdĺžnik 192">
              <a:extLst>
                <a:ext uri="{FF2B5EF4-FFF2-40B4-BE49-F238E27FC236}">
                  <a16:creationId xmlns:a16="http://schemas.microsoft.com/office/drawing/2014/main" id="{FBFC8427-C2A8-7D74-43C9-D0F27A4E9199}"/>
                </a:ext>
              </a:extLst>
            </p:cNvPr>
            <p:cNvSpPr>
              <a:spLocks/>
            </p:cNvSpPr>
            <p:nvPr/>
          </p:nvSpPr>
          <p:spPr>
            <a:xfrm>
              <a:off x="18904651" y="21810413"/>
              <a:ext cx="1703701" cy="554712"/>
            </a:xfrm>
            <a:prstGeom prst="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noProof="0" dirty="0"/>
                <a:t>Sample</a:t>
              </a:r>
            </a:p>
          </p:txBody>
        </p:sp>
      </p:grpSp>
      <p:pic>
        <p:nvPicPr>
          <p:cNvPr id="231" name="Obrázok 230" descr="Obrázok, na ktorom je hodiny, text, snímka obrazovky&#10;&#10;Obsah vygenerovaný umelou inteligenciou môže byť nesprávny.">
            <a:extLst>
              <a:ext uri="{FF2B5EF4-FFF2-40B4-BE49-F238E27FC236}">
                <a16:creationId xmlns:a16="http://schemas.microsoft.com/office/drawing/2014/main" id="{0A61A928-36A3-4E54-E1FE-DB95E7D407E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683022" y="36444431"/>
            <a:ext cx="15458529" cy="3134006"/>
          </a:xfrm>
          <a:prstGeom prst="rect">
            <a:avLst/>
          </a:prstGeom>
        </p:spPr>
      </p:pic>
      <p:pic>
        <p:nvPicPr>
          <p:cNvPr id="233" name="Obrázok 232" descr="Obrázok, na ktorom je snímka obrazovky, pestrofarebnosť, elektrická modrá, modrá&#10;&#10;Obsah vygenerovaný umelou inteligenciou môže byť nesprávny.">
            <a:extLst>
              <a:ext uri="{FF2B5EF4-FFF2-40B4-BE49-F238E27FC236}">
                <a16:creationId xmlns:a16="http://schemas.microsoft.com/office/drawing/2014/main" id="{F7D73421-2900-17F6-C78D-8F0B77FB2D4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27319" y="27977524"/>
            <a:ext cx="5273526" cy="5612539"/>
          </a:xfrm>
          <a:prstGeom prst="rect">
            <a:avLst/>
          </a:prstGeom>
        </p:spPr>
      </p:pic>
      <p:pic>
        <p:nvPicPr>
          <p:cNvPr id="235" name="Obrázok 234" descr="Obrázok, na ktorom je pestrofarebnosť, elektrická modrá, modrá, snímka obrazovky&#10;&#10;Obsah vygenerovaný umelou inteligenciou môže byť nesprávny.">
            <a:extLst>
              <a:ext uri="{FF2B5EF4-FFF2-40B4-BE49-F238E27FC236}">
                <a16:creationId xmlns:a16="http://schemas.microsoft.com/office/drawing/2014/main" id="{A2F014B9-A304-CF6B-BCCA-D03FCB965772}"/>
              </a:ext>
            </a:extLst>
          </p:cNvPr>
          <p:cNvPicPr>
            <a:picLocks noChangeAspect="1"/>
          </p:cNvPicPr>
          <p:nvPr/>
        </p:nvPicPr>
        <p:blipFill>
          <a:blip r:embed="rId9">
            <a:extLst>
              <a:ext uri="{28A0092B-C50C-407E-A947-70E740481C1C}">
                <a14:useLocalDpi xmlns:a14="http://schemas.microsoft.com/office/drawing/2010/main" val="0"/>
              </a:ext>
            </a:extLst>
          </a:blip>
          <a:srcRect l="14884" r="2021"/>
          <a:stretch/>
        </p:blipFill>
        <p:spPr>
          <a:xfrm>
            <a:off x="17574912" y="27977524"/>
            <a:ext cx="5273526" cy="5612539"/>
          </a:xfrm>
          <a:prstGeom prst="rect">
            <a:avLst/>
          </a:prstGeom>
        </p:spPr>
      </p:pic>
      <p:pic>
        <p:nvPicPr>
          <p:cNvPr id="237" name="Obrázok 236" descr="Obrázok, na ktorom je snímka obrazovky, pestrofarebnosť, elektrická modrá, modrá&#10;&#10;Obsah vygenerovaný umelou inteligenciou môže byť nesprávny.">
            <a:extLst>
              <a:ext uri="{FF2B5EF4-FFF2-40B4-BE49-F238E27FC236}">
                <a16:creationId xmlns:a16="http://schemas.microsoft.com/office/drawing/2014/main" id="{7D60A1F5-3E87-B396-8907-96E38875050E}"/>
              </a:ext>
            </a:extLst>
          </p:cNvPr>
          <p:cNvPicPr>
            <a:picLocks noChangeAspect="1"/>
          </p:cNvPicPr>
          <p:nvPr/>
        </p:nvPicPr>
        <p:blipFill>
          <a:blip r:embed="rId10">
            <a:extLst>
              <a:ext uri="{28A0092B-C50C-407E-A947-70E740481C1C}">
                <a14:useLocalDpi xmlns:a14="http://schemas.microsoft.com/office/drawing/2010/main" val="0"/>
              </a:ext>
            </a:extLst>
          </a:blip>
          <a:srcRect l="30116"/>
          <a:stretch/>
        </p:blipFill>
        <p:spPr>
          <a:xfrm>
            <a:off x="24722505" y="27977524"/>
            <a:ext cx="5273526" cy="5612539"/>
          </a:xfrm>
          <a:prstGeom prst="rect">
            <a:avLst/>
          </a:prstGeom>
        </p:spPr>
      </p:pic>
      <p:pic>
        <p:nvPicPr>
          <p:cNvPr id="238" name="Obrázok 237" descr="Obrázok, na ktorom je písmo, grafika, dizajn&#10;&#10;Automaticky generovaný popis">
            <a:extLst>
              <a:ext uri="{FF2B5EF4-FFF2-40B4-BE49-F238E27FC236}">
                <a16:creationId xmlns:a16="http://schemas.microsoft.com/office/drawing/2014/main" id="{42012DCE-C684-9D86-EC4C-44BB005CC8D4}"/>
              </a:ext>
            </a:extLst>
          </p:cNvPr>
          <p:cNvPicPr>
            <a:picLocks noChangeAspect="1"/>
          </p:cNvPicPr>
          <p:nvPr/>
        </p:nvPicPr>
        <p:blipFill>
          <a:blip r:embed="rId11">
            <a:lum bright="70000" contrast="-70000"/>
            <a:extLst>
              <a:ext uri="{28A0092B-C50C-407E-A947-70E740481C1C}">
                <a14:useLocalDpi xmlns:a14="http://schemas.microsoft.com/office/drawing/2010/main" val="0"/>
              </a:ext>
            </a:extLst>
          </a:blip>
          <a:srcRect l="9262" t="19635" r="8647" b="18880"/>
          <a:stretch/>
        </p:blipFill>
        <p:spPr>
          <a:xfrm>
            <a:off x="26350874" y="1212454"/>
            <a:ext cx="4670902" cy="1269922"/>
          </a:xfrm>
          <a:prstGeom prst="rect">
            <a:avLst/>
          </a:prstGeom>
        </p:spPr>
      </p:pic>
      <p:pic>
        <p:nvPicPr>
          <p:cNvPr id="239" name="Picture 4" descr="Slovak Academy of Sciences - Wikidata">
            <a:extLst>
              <a:ext uri="{FF2B5EF4-FFF2-40B4-BE49-F238E27FC236}">
                <a16:creationId xmlns:a16="http://schemas.microsoft.com/office/drawing/2014/main" id="{8FB24DB9-CAC4-94D1-DCE7-2A0D81B34E89}"/>
              </a:ext>
            </a:extLst>
          </p:cNvPr>
          <p:cNvPicPr>
            <a:picLocks noChangeAspect="1" noChangeArrowheads="1"/>
          </p:cNvPicPr>
          <p:nvPr/>
        </p:nvPicPr>
        <p:blipFill>
          <a:blip r:embed="rId1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599049" y="1064839"/>
            <a:ext cx="1639634" cy="1647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1910</TotalTime>
  <Words>614</Words>
  <Application>Microsoft Office PowerPoint</Application>
  <PresentationFormat>Vlastná</PresentationFormat>
  <Paragraphs>125</Paragraphs>
  <Slides>1</Slides>
  <Notes>1</Notes>
  <HiddenSlides>0</HiddenSlides>
  <MMClips>0</MMClips>
  <ScaleCrop>false</ScaleCrop>
  <HeadingPairs>
    <vt:vector size="6" baseType="variant">
      <vt:variant>
        <vt:lpstr>Použité písma</vt:lpstr>
      </vt:variant>
      <vt:variant>
        <vt:i4>5</vt:i4>
      </vt:variant>
      <vt:variant>
        <vt:lpstr>Motív</vt:lpstr>
      </vt:variant>
      <vt:variant>
        <vt:i4>1</vt:i4>
      </vt:variant>
      <vt:variant>
        <vt:lpstr>Nadpisy snímok</vt:lpstr>
      </vt:variant>
      <vt:variant>
        <vt:i4>1</vt:i4>
      </vt:variant>
    </vt:vector>
  </HeadingPairs>
  <TitlesOfParts>
    <vt:vector size="7" baseType="lpstr">
      <vt:lpstr>Aptos</vt:lpstr>
      <vt:lpstr>Aptos Display</vt:lpstr>
      <vt:lpstr>Aptos ExtraBold</vt:lpstr>
      <vt:lpstr>Arial</vt:lpstr>
      <vt:lpstr>Times New Roman</vt:lpstr>
      <vt:lpstr>Motív Office</vt:lpstr>
      <vt:lpstr>Preparation of microstructures for Gallium oxide photonic devices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Marek Zdurienčík</cp:lastModifiedBy>
  <cp:revision>7</cp:revision>
  <dcterms:created xsi:type="dcterms:W3CDTF">2024-08-16T05:44:32Z</dcterms:created>
  <dcterms:modified xsi:type="dcterms:W3CDTF">2025-04-03T09:53:38Z</dcterms:modified>
</cp:coreProperties>
</file>