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51AF6E-1CB1-4430-8FD2-7511F8AD733D}" v="3" dt="2025-03-10T08:37:19.975"/>
    <p1510:client id="{A6AF6317-35ED-49E9-8559-F26D7EC583C7}" v="59" dt="2025-03-10T08:33:08.613"/>
  </p1510:revLst>
</p1510:revInfo>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0504" autoAdjust="0"/>
    <p:restoredTop sz="94660"/>
  </p:normalViewPr>
  <p:slideViewPr>
    <p:cSldViewPr snapToGrid="0">
      <p:cViewPr>
        <p:scale>
          <a:sx n="20" d="100"/>
          <a:sy n="20" d="100"/>
        </p:scale>
        <p:origin x="1152" y="12"/>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a Luketić" userId="c53a0656-6e51-4833-be6d-4acb70d7a149" providerId="ADAL" clId="{3051AF6E-1CB1-4430-8FD2-7511F8AD733D}"/>
    <pc:docChg chg="custSel modSld">
      <pc:chgData name="Helena Luketić" userId="c53a0656-6e51-4833-be6d-4acb70d7a149" providerId="ADAL" clId="{3051AF6E-1CB1-4430-8FD2-7511F8AD733D}" dt="2025-03-10T08:40:55.747" v="23" actId="313"/>
      <pc:docMkLst>
        <pc:docMk/>
      </pc:docMkLst>
      <pc:sldChg chg="modSp mod">
        <pc:chgData name="Helena Luketić" userId="c53a0656-6e51-4833-be6d-4acb70d7a149" providerId="ADAL" clId="{3051AF6E-1CB1-4430-8FD2-7511F8AD733D}" dt="2025-03-10T08:40:55.747" v="23" actId="313"/>
        <pc:sldMkLst>
          <pc:docMk/>
          <pc:sldMk cId="4012650382" sldId="256"/>
        </pc:sldMkLst>
        <pc:graphicFrameChg chg="mod">
          <ac:chgData name="Helena Luketić" userId="c53a0656-6e51-4833-be6d-4acb70d7a149" providerId="ADAL" clId="{3051AF6E-1CB1-4430-8FD2-7511F8AD733D}" dt="2025-03-10T08:36:29.973" v="0"/>
          <ac:graphicFrameMkLst>
            <pc:docMk/>
            <pc:sldMk cId="4012650382" sldId="256"/>
            <ac:graphicFrameMk id="17" creationId="{DF5353FD-5685-A5A2-FD19-A44C8EE41F2C}"/>
          </ac:graphicFrameMkLst>
        </pc:graphicFrameChg>
        <pc:graphicFrameChg chg="mod modGraphic">
          <ac:chgData name="Helena Luketić" userId="c53a0656-6e51-4833-be6d-4acb70d7a149" providerId="ADAL" clId="{3051AF6E-1CB1-4430-8FD2-7511F8AD733D}" dt="2025-03-10T08:37:08.582" v="5" actId="122"/>
          <ac:graphicFrameMkLst>
            <pc:docMk/>
            <pc:sldMk cId="4012650382" sldId="256"/>
            <ac:graphicFrameMk id="18" creationId="{F44B0654-B2C0-F3DE-3695-CD7C25B59000}"/>
          </ac:graphicFrameMkLst>
        </pc:graphicFrameChg>
        <pc:graphicFrameChg chg="mod modGraphic">
          <ac:chgData name="Helena Luketić" userId="c53a0656-6e51-4833-be6d-4acb70d7a149" providerId="ADAL" clId="{3051AF6E-1CB1-4430-8FD2-7511F8AD733D}" dt="2025-03-10T08:40:55.747" v="23" actId="313"/>
          <ac:graphicFrameMkLst>
            <pc:docMk/>
            <pc:sldMk cId="4012650382" sldId="256"/>
            <ac:graphicFrameMk id="19" creationId="{07FF1C1F-8FAD-4F1C-164D-C2C476E30DE7}"/>
          </ac:graphicFrameMkLst>
        </pc:graphicFrameChg>
        <pc:graphicFrameChg chg="modGraphic">
          <ac:chgData name="Helena Luketić" userId="c53a0656-6e51-4833-be6d-4acb70d7a149" providerId="ADAL" clId="{3051AF6E-1CB1-4430-8FD2-7511F8AD733D}" dt="2025-03-10T08:39:43.336" v="15" actId="20577"/>
          <ac:graphicFrameMkLst>
            <pc:docMk/>
            <pc:sldMk cId="4012650382" sldId="256"/>
            <ac:graphicFrameMk id="20" creationId="{D0F106D9-201F-5D9A-4D9A-2EA92CABBE94}"/>
          </ac:graphicFrameMkLst>
        </pc:graphicFrameChg>
        <pc:graphicFrameChg chg="modGraphic">
          <ac:chgData name="Helena Luketić" userId="c53a0656-6e51-4833-be6d-4acb70d7a149" providerId="ADAL" clId="{3051AF6E-1CB1-4430-8FD2-7511F8AD733D}" dt="2025-03-10T08:39:52.244" v="16" actId="120"/>
          <ac:graphicFrameMkLst>
            <pc:docMk/>
            <pc:sldMk cId="4012650382" sldId="256"/>
            <ac:graphicFrameMk id="21" creationId="{2236D02C-5E6A-15DC-1B00-CB28F0624DD4}"/>
          </ac:graphicFrameMkLst>
        </pc:graphicFrameChg>
      </pc:sldChg>
    </pc:docChg>
  </pc:docChgLst>
  <pc:docChgLst>
    <pc:chgData name="Helena Luketić" userId="c53a0656-6e51-4833-be6d-4acb70d7a149" providerId="ADAL" clId="{A6AF6317-35ED-49E9-8559-F26D7EC583C7}"/>
    <pc:docChg chg="undo redo custSel modSld">
      <pc:chgData name="Helena Luketić" userId="c53a0656-6e51-4833-be6d-4acb70d7a149" providerId="ADAL" clId="{A6AF6317-35ED-49E9-8559-F26D7EC583C7}" dt="2025-03-10T08:33:28.308" v="574" actId="14100"/>
      <pc:docMkLst>
        <pc:docMk/>
      </pc:docMkLst>
      <pc:sldChg chg="modSp mod">
        <pc:chgData name="Helena Luketić" userId="c53a0656-6e51-4833-be6d-4acb70d7a149" providerId="ADAL" clId="{A6AF6317-35ED-49E9-8559-F26D7EC583C7}" dt="2025-03-10T08:33:28.308" v="574" actId="14100"/>
        <pc:sldMkLst>
          <pc:docMk/>
          <pc:sldMk cId="4012650382" sldId="256"/>
        </pc:sldMkLst>
        <pc:spChg chg="mod">
          <ac:chgData name="Helena Luketić" userId="c53a0656-6e51-4833-be6d-4acb70d7a149" providerId="ADAL" clId="{A6AF6317-35ED-49E9-8559-F26D7EC583C7}" dt="2025-03-10T08:24:40.667" v="517" actId="1076"/>
          <ac:spMkLst>
            <pc:docMk/>
            <pc:sldMk cId="4012650382" sldId="256"/>
            <ac:spMk id="2" creationId="{04485B6B-23BC-231D-64B8-F3879E81DC40}"/>
          </ac:spMkLst>
        </pc:spChg>
        <pc:spChg chg="mod">
          <ac:chgData name="Helena Luketić" userId="c53a0656-6e51-4833-be6d-4acb70d7a149" providerId="ADAL" clId="{A6AF6317-35ED-49E9-8559-F26D7EC583C7}" dt="2025-03-10T07:27:50.786" v="49" actId="20577"/>
          <ac:spMkLst>
            <pc:docMk/>
            <pc:sldMk cId="4012650382" sldId="256"/>
            <ac:spMk id="6" creationId="{DF8CDE15-6E90-630A-763A-5AC0CFF0B2A5}"/>
          </ac:spMkLst>
        </pc:spChg>
        <pc:spChg chg="mod">
          <ac:chgData name="Helena Luketić" userId="c53a0656-6e51-4833-be6d-4acb70d7a149" providerId="ADAL" clId="{A6AF6317-35ED-49E9-8559-F26D7EC583C7}" dt="2025-03-10T08:24:36.725" v="515" actId="20577"/>
          <ac:spMkLst>
            <pc:docMk/>
            <pc:sldMk cId="4012650382" sldId="256"/>
            <ac:spMk id="7" creationId="{20F7CD64-85F1-247D-E70C-3773FAB96CA9}"/>
          </ac:spMkLst>
        </pc:spChg>
        <pc:graphicFrameChg chg="mod modGraphic">
          <ac:chgData name="Helena Luketić" userId="c53a0656-6e51-4833-be6d-4acb70d7a149" providerId="ADAL" clId="{A6AF6317-35ED-49E9-8559-F26D7EC583C7}" dt="2025-03-10T08:05:53.724" v="399" actId="20577"/>
          <ac:graphicFrameMkLst>
            <pc:docMk/>
            <pc:sldMk cId="4012650382" sldId="256"/>
            <ac:graphicFrameMk id="17" creationId="{DF5353FD-5685-A5A2-FD19-A44C8EE41F2C}"/>
          </ac:graphicFrameMkLst>
        </pc:graphicFrameChg>
        <pc:graphicFrameChg chg="mod modGraphic">
          <ac:chgData name="Helena Luketić" userId="c53a0656-6e51-4833-be6d-4acb70d7a149" providerId="ADAL" clId="{A6AF6317-35ED-49E9-8559-F26D7EC583C7}" dt="2025-03-10T08:33:08.613" v="568"/>
          <ac:graphicFrameMkLst>
            <pc:docMk/>
            <pc:sldMk cId="4012650382" sldId="256"/>
            <ac:graphicFrameMk id="18" creationId="{F44B0654-B2C0-F3DE-3695-CD7C25B59000}"/>
          </ac:graphicFrameMkLst>
        </pc:graphicFrameChg>
        <pc:graphicFrameChg chg="mod modGraphic">
          <ac:chgData name="Helena Luketić" userId="c53a0656-6e51-4833-be6d-4acb70d7a149" providerId="ADAL" clId="{A6AF6317-35ED-49E9-8559-F26D7EC583C7}" dt="2025-03-10T08:33:28.308" v="574" actId="14100"/>
          <ac:graphicFrameMkLst>
            <pc:docMk/>
            <pc:sldMk cId="4012650382" sldId="256"/>
            <ac:graphicFrameMk id="19" creationId="{07FF1C1F-8FAD-4F1C-164D-C2C476E30DE7}"/>
          </ac:graphicFrameMkLst>
        </pc:graphicFrameChg>
        <pc:graphicFrameChg chg="mod modGraphic">
          <ac:chgData name="Helena Luketić" userId="c53a0656-6e51-4833-be6d-4acb70d7a149" providerId="ADAL" clId="{A6AF6317-35ED-49E9-8559-F26D7EC583C7}" dt="2025-03-10T07:47:34.486" v="367" actId="255"/>
          <ac:graphicFrameMkLst>
            <pc:docMk/>
            <pc:sldMk cId="4012650382" sldId="256"/>
            <ac:graphicFrameMk id="20" creationId="{D0F106D9-201F-5D9A-4D9A-2EA92CABBE94}"/>
          </ac:graphicFrameMkLst>
        </pc:graphicFrameChg>
        <pc:graphicFrameChg chg="mod modGraphic">
          <ac:chgData name="Helena Luketić" userId="c53a0656-6e51-4833-be6d-4acb70d7a149" providerId="ADAL" clId="{A6AF6317-35ED-49E9-8559-F26D7EC583C7}" dt="2025-03-10T07:36:36.038" v="233" actId="123"/>
          <ac:graphicFrameMkLst>
            <pc:docMk/>
            <pc:sldMk cId="4012650382" sldId="256"/>
            <ac:graphicFrameMk id="21" creationId="{2236D02C-5E6A-15DC-1B00-CB28F0624DD4}"/>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10. 3. 2025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10. 3. 2025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10. 3. 2025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10. 3. 2025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10. 3. 2025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10. 3. 2025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3795953"/>
            <a:ext cx="29764040" cy="1202909"/>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GB"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High-Speed Night Trains: Case study China</a:t>
            </a:r>
            <a:br>
              <a:rPr lang="en-GB" sz="1800" dirty="0">
                <a:effectLst/>
                <a:latin typeface="Times New Roman" panose="02020603050405020304" pitchFamily="18" charset="0"/>
                <a:ea typeface="SimSun" panose="02010600030101010101" pitchFamily="2" charset="-122"/>
              </a:rPr>
            </a:b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Helena Luketić</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Denis Šipuš</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Borna Abramović</a:t>
            </a:r>
            <a:r>
              <a:rPr lang="sk-SK" sz="4500" baseline="30000" dirty="0">
                <a:solidFill>
                  <a:srgbClr val="002060"/>
                </a:solidFill>
                <a:latin typeface="Arial" panose="020B0604020202020204" pitchFamily="34" charset="0"/>
                <a:cs typeface="Arial" panose="020B0604020202020204" pitchFamily="34" charset="0"/>
              </a:rPr>
              <a:t>3</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47570" y="5946621"/>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fontScale="85000" lnSpcReduction="100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University of Zagreb Faculty of Transport and Traffic Sciences, Zagreb, Croatia </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2 University of Zagreb Faculty of Transport and Traffic Sciences, Zagreb, Croatia </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3 University of Zagreb Faculty of Transport and Traffic Sciences, Zagreb, Croatia </a:t>
            </a: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4196297366"/>
              </p:ext>
            </p:extLst>
          </p:nvPr>
        </p:nvGraphicFramePr>
        <p:xfrm>
          <a:off x="1347570" y="7769152"/>
          <a:ext cx="29661555" cy="5142615"/>
        </p:xfrm>
        <a:graphic>
          <a:graphicData uri="http://schemas.openxmlformats.org/drawingml/2006/table">
            <a:tbl>
              <a:tblPr firstRow="1" bandRow="1">
                <a:tableStyleId>{5C22544A-7EE6-4342-B048-85BDC9FD1C3A}</a:tableStyleId>
              </a:tblPr>
              <a:tblGrid>
                <a:gridCol w="9755859">
                  <a:extLst>
                    <a:ext uri="{9D8B030D-6E8A-4147-A177-3AD203B41FA5}">
                      <a16:colId xmlns:a16="http://schemas.microsoft.com/office/drawing/2014/main" val="3004831674"/>
                    </a:ext>
                  </a:extLst>
                </a:gridCol>
                <a:gridCol w="10018511">
                  <a:extLst>
                    <a:ext uri="{9D8B030D-6E8A-4147-A177-3AD203B41FA5}">
                      <a16:colId xmlns:a16="http://schemas.microsoft.com/office/drawing/2014/main" val="1252346389"/>
                    </a:ext>
                  </a:extLst>
                </a:gridCol>
                <a:gridCol w="9887185">
                  <a:extLst>
                    <a:ext uri="{9D8B030D-6E8A-4147-A177-3AD203B41FA5}">
                      <a16:colId xmlns:a16="http://schemas.microsoft.com/office/drawing/2014/main" val="4221354044"/>
                    </a:ext>
                  </a:extLst>
                </a:gridCol>
              </a:tblGrid>
              <a:tr h="528399">
                <a:tc gridSpan="3">
                  <a:txBody>
                    <a:bodyPr/>
                    <a:lstStyle/>
                    <a:p>
                      <a:pPr algn="ctr"/>
                      <a:r>
                        <a:rPr lang="sk-SK" sz="4500" cap="small" baseline="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4365375">
                <a:tc>
                  <a:txBody>
                    <a:bodyPr/>
                    <a:lstStyle/>
                    <a:p>
                      <a:pPr algn="l"/>
                      <a:r>
                        <a:rPr lang="en-GB" sz="3500" kern="1200" dirty="0">
                          <a:solidFill>
                            <a:srgbClr val="002060"/>
                          </a:solidFill>
                          <a:latin typeface="Arial" panose="020B0604020202020204" pitchFamily="34" charset="0"/>
                          <a:ea typeface="+mn-ea"/>
                          <a:cs typeface="Arial" panose="020B0604020202020204" pitchFamily="34" charset="0"/>
                        </a:rPr>
                        <a:t>China's high-speed railway (HSR) system has emerged as a global leader in revolutionising long-distance travel through speed, reliability, and affordability. </a:t>
                      </a:r>
                      <a:r>
                        <a:rPr lang="hr-HR" sz="3500" kern="1200" dirty="0">
                          <a:solidFill>
                            <a:srgbClr val="002060"/>
                          </a:solidFill>
                          <a:latin typeface="Arial" panose="020B0604020202020204" pitchFamily="34" charset="0"/>
                          <a:ea typeface="+mn-ea"/>
                          <a:cs typeface="Arial" panose="020B0604020202020204" pitchFamily="34" charset="0"/>
                        </a:rPr>
                        <a:t>H</a:t>
                      </a:r>
                      <a:r>
                        <a:rPr lang="en-GB" sz="3500" kern="1200" dirty="0" err="1">
                          <a:solidFill>
                            <a:srgbClr val="002060"/>
                          </a:solidFill>
                          <a:latin typeface="Arial" panose="020B0604020202020204" pitchFamily="34" charset="0"/>
                          <a:ea typeface="+mn-ea"/>
                          <a:cs typeface="Arial" panose="020B0604020202020204" pitchFamily="34" charset="0"/>
                        </a:rPr>
                        <a:t>igh</a:t>
                      </a:r>
                      <a:r>
                        <a:rPr lang="en-GB" sz="3500" kern="1200" dirty="0">
                          <a:solidFill>
                            <a:srgbClr val="002060"/>
                          </a:solidFill>
                          <a:latin typeface="Arial" panose="020B0604020202020204" pitchFamily="34" charset="0"/>
                          <a:ea typeface="+mn-ea"/>
                          <a:cs typeface="Arial" panose="020B0604020202020204" pitchFamily="34" charset="0"/>
                        </a:rPr>
                        <a:t>-speed night trains have further extended the versatility of HSR services to cater modern passenger needs. </a:t>
                      </a:r>
                      <a:endParaRPr lang="sk-SK" sz="3500" kern="1200" dirty="0">
                        <a:solidFill>
                          <a:srgbClr val="002060"/>
                        </a:solidFill>
                        <a:latin typeface="Arial" panose="020B0604020202020204" pitchFamily="34" charset="0"/>
                        <a:ea typeface="+mn-ea"/>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GB" sz="3500" kern="1200" dirty="0">
                          <a:solidFill>
                            <a:srgbClr val="002060"/>
                          </a:solidFill>
                          <a:latin typeface="Arial" panose="020B0604020202020204" pitchFamily="34" charset="0"/>
                          <a:ea typeface="+mn-ea"/>
                          <a:cs typeface="Arial" panose="020B0604020202020204" pitchFamily="34" charset="0"/>
                        </a:rPr>
                        <a:t>China’s railway network spans </a:t>
                      </a:r>
                      <a:r>
                        <a:rPr lang="hr-HR" sz="3500" kern="1200" dirty="0">
                          <a:solidFill>
                            <a:srgbClr val="002060"/>
                          </a:solidFill>
                          <a:latin typeface="Arial" panose="020B0604020202020204" pitchFamily="34" charset="0"/>
                          <a:ea typeface="+mn-ea"/>
                          <a:cs typeface="Arial" panose="020B0604020202020204" pitchFamily="34" charset="0"/>
                        </a:rPr>
                        <a:t>on</a:t>
                      </a:r>
                      <a:r>
                        <a:rPr lang="en-GB" sz="3500" kern="1200" dirty="0">
                          <a:solidFill>
                            <a:srgbClr val="002060"/>
                          </a:solidFill>
                          <a:latin typeface="Arial" panose="020B0604020202020204" pitchFamily="34" charset="0"/>
                          <a:ea typeface="+mn-ea"/>
                          <a:cs typeface="Arial" panose="020B0604020202020204" pitchFamily="34" charset="0"/>
                        </a:rPr>
                        <a:t> impressive 159.000 km of railways as of 2024 and is 2nd largest network in the world</a:t>
                      </a:r>
                      <a:r>
                        <a:rPr lang="hr-HR" sz="3500" kern="1200" dirty="0">
                          <a:solidFill>
                            <a:srgbClr val="002060"/>
                          </a:solidFill>
                          <a:latin typeface="Arial" panose="020B0604020202020204" pitchFamily="34" charset="0"/>
                          <a:ea typeface="+mn-ea"/>
                          <a:cs typeface="Arial" panose="020B0604020202020204" pitchFamily="34" charset="0"/>
                        </a:rPr>
                        <a:t> </a:t>
                      </a:r>
                      <a:r>
                        <a:rPr lang="en-GB" sz="3500" kern="1200" dirty="0">
                          <a:solidFill>
                            <a:srgbClr val="002060"/>
                          </a:solidFill>
                          <a:latin typeface="Arial" panose="020B0604020202020204" pitchFamily="34" charset="0"/>
                          <a:ea typeface="+mn-ea"/>
                          <a:cs typeface="Arial" panose="020B0604020202020204" pitchFamily="34" charset="0"/>
                        </a:rPr>
                        <a:t>with dedicated tracks and specialised rolling stock ensuring the efficiency and safety of these services.</a:t>
                      </a:r>
                      <a:endParaRPr lang="sk-SK" sz="3500" kern="1200" dirty="0">
                        <a:solidFill>
                          <a:srgbClr val="002060"/>
                        </a:solidFill>
                        <a:latin typeface="Arial" panose="020B0604020202020204" pitchFamily="34" charset="0"/>
                        <a:ea typeface="+mn-ea"/>
                        <a:cs typeface="Arial" panose="020B0604020202020204" pitchFamily="34" charset="0"/>
                      </a:endParaRPr>
                    </a:p>
                    <a:p>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hr-HR" sz="3500" kern="1200" dirty="0">
                          <a:solidFill>
                            <a:srgbClr val="002060"/>
                          </a:solidFill>
                          <a:latin typeface="Arial" panose="020B0604020202020204" pitchFamily="34" charset="0"/>
                          <a:ea typeface="+mn-ea"/>
                          <a:cs typeface="Arial" panose="020B0604020202020204" pitchFamily="34" charset="0"/>
                        </a:rPr>
                        <a:t>R</a:t>
                      </a:r>
                      <a:r>
                        <a:rPr lang="en-GB" sz="3500" kern="1200" dirty="0" err="1">
                          <a:solidFill>
                            <a:srgbClr val="002060"/>
                          </a:solidFill>
                          <a:latin typeface="Arial" panose="020B0604020202020204" pitchFamily="34" charset="0"/>
                          <a:ea typeface="+mn-ea"/>
                          <a:cs typeface="Arial" panose="020B0604020202020204" pitchFamily="34" charset="0"/>
                        </a:rPr>
                        <a:t>esearch</a:t>
                      </a:r>
                      <a:r>
                        <a:rPr lang="en-GB" sz="3500" kern="1200" dirty="0">
                          <a:solidFill>
                            <a:srgbClr val="002060"/>
                          </a:solidFill>
                          <a:latin typeface="Arial" panose="020B0604020202020204" pitchFamily="34" charset="0"/>
                          <a:ea typeface="+mn-ea"/>
                          <a:cs typeface="Arial" panose="020B0604020202020204" pitchFamily="34" charset="0"/>
                        </a:rPr>
                        <a:t> examines China's progress in high-speed night rail services and compares it with the historical evolution of night rail operations, particularly in Europe. </a:t>
                      </a:r>
                      <a:r>
                        <a:rPr lang="hr-HR" sz="3500" kern="1200" dirty="0" err="1">
                          <a:solidFill>
                            <a:srgbClr val="002060"/>
                          </a:solidFill>
                          <a:latin typeface="Arial" panose="020B0604020202020204" pitchFamily="34" charset="0"/>
                          <a:ea typeface="+mn-ea"/>
                          <a:cs typeface="Arial" panose="020B0604020202020204" pitchFamily="34" charset="0"/>
                        </a:rPr>
                        <a:t>It</a:t>
                      </a:r>
                      <a:r>
                        <a:rPr lang="en-GB" sz="3500" kern="1200" dirty="0">
                          <a:solidFill>
                            <a:srgbClr val="002060"/>
                          </a:solidFill>
                          <a:latin typeface="Arial" panose="020B0604020202020204" pitchFamily="34" charset="0"/>
                          <a:ea typeface="+mn-ea"/>
                          <a:cs typeface="Arial" panose="020B0604020202020204" pitchFamily="34" charset="0"/>
                        </a:rPr>
                        <a:t> explores user feedback, operational innovations and the challenges of</a:t>
                      </a:r>
                      <a:r>
                        <a:rPr lang="hr-HR" sz="3500" kern="1200" dirty="0">
                          <a:solidFill>
                            <a:srgbClr val="002060"/>
                          </a:solidFill>
                          <a:latin typeface="Arial" panose="020B0604020202020204" pitchFamily="34" charset="0"/>
                          <a:ea typeface="+mn-ea"/>
                          <a:cs typeface="Arial" panose="020B0604020202020204" pitchFamily="34" charset="0"/>
                        </a:rPr>
                        <a:t> </a:t>
                      </a:r>
                      <a:r>
                        <a:rPr lang="en-GB" sz="3500" kern="1200" dirty="0">
                          <a:solidFill>
                            <a:srgbClr val="002060"/>
                          </a:solidFill>
                          <a:latin typeface="Arial" panose="020B0604020202020204" pitchFamily="34" charset="0"/>
                          <a:ea typeface="+mn-ea"/>
                          <a:cs typeface="Arial" panose="020B0604020202020204" pitchFamily="34" charset="0"/>
                        </a:rPr>
                        <a:t>integrating advanced technology and customer service</a:t>
                      </a:r>
                      <a:r>
                        <a:rPr lang="hr-HR" sz="3500" kern="1200" dirty="0">
                          <a:solidFill>
                            <a:srgbClr val="002060"/>
                          </a:solidFill>
                          <a:latin typeface="Arial" panose="020B0604020202020204" pitchFamily="34" charset="0"/>
                          <a:ea typeface="+mn-ea"/>
                          <a:cs typeface="Arial" panose="020B0604020202020204" pitchFamily="34" charset="0"/>
                        </a:rPr>
                        <a:t>. </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627916935"/>
              </p:ext>
            </p:extLst>
          </p:nvPr>
        </p:nvGraphicFramePr>
        <p:xfrm>
          <a:off x="1317621" y="12662926"/>
          <a:ext cx="29764038" cy="51373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24474">
                <a:tc>
                  <a:txBody>
                    <a:bodyPr/>
                    <a:lstStyle/>
                    <a:p>
                      <a:pPr marL="0" algn="ctr" defTabSz="3239902" rtl="0" eaLnBrk="1" latinLnBrk="0" hangingPunct="1"/>
                      <a:r>
                        <a:rPr lang="sk-SK" sz="4500" kern="1200" dirty="0">
                          <a:solidFill>
                            <a:schemeClr val="bg1"/>
                          </a:solidFill>
                          <a:latin typeface="Arial" panose="020B0604020202020204" pitchFamily="34" charset="0"/>
                          <a:ea typeface="+mn-ea"/>
                          <a:cs typeface="Arial" panose="020B0604020202020204" pitchFamily="34" charset="0"/>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kern="1200" dirty="0">
                          <a:solidFill>
                            <a:srgbClr val="002060"/>
                          </a:solidFill>
                          <a:latin typeface="Arial" panose="020B0604020202020204" pitchFamily="34" charset="0"/>
                          <a:ea typeface="+mn-ea"/>
                          <a:cs typeface="Arial" panose="020B0604020202020204" pitchFamily="34" charset="0"/>
                        </a:rPr>
                        <a:t>The primary distinctions between HSR and conventional trains lie in their speed capabilities, specialised technology, and infrastructure, all designed to support high-speed operations.</a:t>
                      </a:r>
                      <a:r>
                        <a:rPr lang="hr-HR" sz="3500" kern="1200" dirty="0">
                          <a:solidFill>
                            <a:srgbClr val="002060"/>
                          </a:solidFill>
                          <a:latin typeface="Arial" panose="020B0604020202020204" pitchFamily="34" charset="0"/>
                          <a:ea typeface="+mn-ea"/>
                          <a:cs typeface="Arial" panose="020B0604020202020204" pitchFamily="34" charset="0"/>
                        </a:rPr>
                        <a:t> </a:t>
                      </a:r>
                      <a:r>
                        <a:rPr lang="en-GB" sz="3500" kern="1200" dirty="0">
                          <a:solidFill>
                            <a:srgbClr val="002060"/>
                          </a:solidFill>
                          <a:latin typeface="Arial" panose="020B0604020202020204" pitchFamily="34" charset="0"/>
                          <a:ea typeface="+mn-ea"/>
                          <a:cs typeface="Arial" panose="020B0604020202020204" pitchFamily="34" charset="0"/>
                        </a:rPr>
                        <a:t>Despite the rise in air travel, the railway remains the most common method of intercity transport for China's large population. </a:t>
                      </a:r>
                      <a:endParaRPr lang="hr-HR" sz="3500" kern="1200" dirty="0">
                        <a:solidFill>
                          <a:srgbClr val="002060"/>
                        </a:solidFill>
                        <a:latin typeface="Arial" panose="020B0604020202020204" pitchFamily="34" charset="0"/>
                        <a:ea typeface="+mn-ea"/>
                        <a:cs typeface="Arial" panose="020B0604020202020204" pitchFamily="34" charset="0"/>
                      </a:endParaRPr>
                    </a:p>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kern="1200" dirty="0">
                          <a:solidFill>
                            <a:srgbClr val="002060"/>
                          </a:solidFill>
                          <a:latin typeface="Arial" panose="020B0604020202020204" pitchFamily="34" charset="0"/>
                          <a:ea typeface="+mn-ea"/>
                          <a:cs typeface="Arial" panose="020B0604020202020204" pitchFamily="34" charset="0"/>
                        </a:rPr>
                        <a:t>The research underscores that having robust railway infrastructure alone is insufficient</a:t>
                      </a:r>
                      <a:r>
                        <a:rPr lang="hr-HR" sz="3500" kern="1200" dirty="0">
                          <a:solidFill>
                            <a:srgbClr val="002060"/>
                          </a:solidFill>
                          <a:latin typeface="Arial" panose="020B0604020202020204" pitchFamily="34" charset="0"/>
                          <a:ea typeface="+mn-ea"/>
                          <a:cs typeface="Arial" panose="020B0604020202020204" pitchFamily="34" charset="0"/>
                        </a:rPr>
                        <a:t> and</a:t>
                      </a:r>
                      <a:r>
                        <a:rPr lang="en-GB" sz="3500" kern="1200" dirty="0">
                          <a:solidFill>
                            <a:srgbClr val="002060"/>
                          </a:solidFill>
                          <a:latin typeface="Arial" panose="020B0604020202020204" pitchFamily="34" charset="0"/>
                          <a:ea typeface="+mn-ea"/>
                          <a:cs typeface="Arial" panose="020B0604020202020204" pitchFamily="34" charset="0"/>
                        </a:rPr>
                        <a:t> optimising the functionality of hinterland hub stations is crucial for the efficient operation of the high-speed railway network. High-speed night train operation covers a considerable number of different aspects. </a:t>
                      </a:r>
                      <a:r>
                        <a:rPr lang="hr-HR" sz="3500" kern="1200" dirty="0" err="1">
                          <a:solidFill>
                            <a:srgbClr val="002060"/>
                          </a:solidFill>
                          <a:latin typeface="Arial" panose="020B0604020202020204" pitchFamily="34" charset="0"/>
                          <a:ea typeface="+mn-ea"/>
                          <a:cs typeface="Arial" panose="020B0604020202020204" pitchFamily="34" charset="0"/>
                        </a:rPr>
                        <a:t>Within</a:t>
                      </a:r>
                      <a:r>
                        <a:rPr lang="hr-HR" sz="3500" kern="1200" dirty="0">
                          <a:solidFill>
                            <a:srgbClr val="002060"/>
                          </a:solidFill>
                          <a:latin typeface="Arial" panose="020B0604020202020204" pitchFamily="34" charset="0"/>
                          <a:ea typeface="+mn-ea"/>
                          <a:cs typeface="Arial" panose="020B0604020202020204" pitchFamily="34" charset="0"/>
                        </a:rPr>
                        <a:t> </a:t>
                      </a:r>
                      <a:r>
                        <a:rPr lang="hr-HR" sz="3500" kern="1200" dirty="0" err="1">
                          <a:solidFill>
                            <a:srgbClr val="002060"/>
                          </a:solidFill>
                          <a:latin typeface="Arial" panose="020B0604020202020204" pitchFamily="34" charset="0"/>
                          <a:ea typeface="+mn-ea"/>
                          <a:cs typeface="Arial" panose="020B0604020202020204" pitchFamily="34" charset="0"/>
                        </a:rPr>
                        <a:t>this</a:t>
                      </a:r>
                      <a:r>
                        <a:rPr lang="hr-HR" sz="3500" kern="1200" dirty="0">
                          <a:solidFill>
                            <a:srgbClr val="002060"/>
                          </a:solidFill>
                          <a:latin typeface="Arial" panose="020B0604020202020204" pitchFamily="34" charset="0"/>
                          <a:ea typeface="+mn-ea"/>
                          <a:cs typeface="Arial" panose="020B0604020202020204" pitchFamily="34" charset="0"/>
                        </a:rPr>
                        <a:t> </a:t>
                      </a:r>
                      <a:r>
                        <a:rPr lang="en-GB" sz="3500" kern="1200" dirty="0">
                          <a:solidFill>
                            <a:srgbClr val="002060"/>
                          </a:solidFill>
                          <a:latin typeface="Arial" panose="020B0604020202020204" pitchFamily="34" charset="0"/>
                          <a:ea typeface="+mn-ea"/>
                          <a:cs typeface="Arial" panose="020B0604020202020204" pitchFamily="34" charset="0"/>
                        </a:rPr>
                        <a:t>research, we have concentrated on the: (1) user experience, (2) high-speed night train routes, and (3) train service. User experience is a key factor in attracting users of high-speed night trains.</a:t>
                      </a:r>
                      <a:r>
                        <a:rPr lang="hr-HR" sz="3500" kern="1200" dirty="0">
                          <a:solidFill>
                            <a:srgbClr val="002060"/>
                          </a:solidFill>
                          <a:latin typeface="Arial" panose="020B0604020202020204" pitchFamily="34" charset="0"/>
                          <a:ea typeface="+mn-ea"/>
                          <a:cs typeface="Arial" panose="020B0604020202020204" pitchFamily="34" charset="0"/>
                        </a:rPr>
                        <a:t> </a:t>
                      </a:r>
                      <a:endParaRPr lang="en-GB" sz="3500" kern="1200" dirty="0">
                        <a:solidFill>
                          <a:srgbClr val="002060"/>
                        </a:solidFill>
                        <a:latin typeface="Arial" panose="020B0604020202020204" pitchFamily="34" charset="0"/>
                        <a:ea typeface="+mn-ea"/>
                        <a:cs typeface="Arial" panose="020B0604020202020204" pitchFamily="34" charset="0"/>
                      </a:endParaRPr>
                    </a:p>
                    <a:p>
                      <a:pPr marL="0" algn="just" defTabSz="3239902" rtl="0" eaLnBrk="1" latinLnBrk="0" hangingPunct="1"/>
                      <a:endParaRPr lang="sk-SK" sz="32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372641577"/>
              </p:ext>
            </p:extLst>
          </p:nvPr>
        </p:nvGraphicFramePr>
        <p:xfrm>
          <a:off x="1347570" y="18157101"/>
          <a:ext cx="29764038" cy="1391280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39804">
                <a:tc>
                  <a:txBody>
                    <a:bodyPr/>
                    <a:lstStyle/>
                    <a:p>
                      <a:pPr algn="ctr"/>
                      <a:r>
                        <a:rPr lang="sk-SK" sz="4500" kern="1200" dirty="0">
                          <a:solidFill>
                            <a:schemeClr val="bg1"/>
                          </a:solidFill>
                          <a:latin typeface="Arial" panose="020B0604020202020204" pitchFamily="34" charset="0"/>
                          <a:ea typeface="+mn-ea"/>
                          <a:cs typeface="Arial" panose="020B0604020202020204" pitchFamily="34" charset="0"/>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9428685">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GB" sz="3500" kern="1200" dirty="0">
                          <a:solidFill>
                            <a:srgbClr val="002060"/>
                          </a:solidFill>
                          <a:latin typeface="Arial" panose="020B0604020202020204" pitchFamily="34" charset="0"/>
                          <a:ea typeface="+mn-ea"/>
                          <a:cs typeface="Arial" panose="020B0604020202020204" pitchFamily="34" charset="0"/>
                        </a:rPr>
                        <a:t>China's high-speed night trains connect some of the country's most significant cities. One of the most sought-after routes is the journey between Beijing and Shanghai, two of China's most prominent cities. Covering a distance of approximately 1,318 </a:t>
                      </a:r>
                      <a:r>
                        <a:rPr lang="en-GB" sz="3500" kern="1200" noProof="0">
                          <a:solidFill>
                            <a:srgbClr val="002060"/>
                          </a:solidFill>
                          <a:latin typeface="Arial" panose="020B0604020202020204" pitchFamily="34" charset="0"/>
                          <a:ea typeface="+mn-ea"/>
                          <a:cs typeface="Arial" panose="020B0604020202020204" pitchFamily="34" charset="0"/>
                        </a:rPr>
                        <a:t>kilometres'</a:t>
                      </a:r>
                      <a:r>
                        <a:rPr lang="en-GB" sz="3500" kern="1200">
                          <a:solidFill>
                            <a:srgbClr val="002060"/>
                          </a:solidFill>
                          <a:latin typeface="Arial" panose="020B0604020202020204" pitchFamily="34" charset="0"/>
                          <a:ea typeface="+mn-ea"/>
                          <a:cs typeface="Arial" panose="020B0604020202020204" pitchFamily="34" charset="0"/>
                        </a:rPr>
                        <a:t>, </a:t>
                      </a:r>
                      <a:r>
                        <a:rPr lang="en-GB" sz="3500" kern="1200" dirty="0">
                          <a:solidFill>
                            <a:srgbClr val="002060"/>
                          </a:solidFill>
                          <a:latin typeface="Arial" panose="020B0604020202020204" pitchFamily="34" charset="0"/>
                          <a:ea typeface="+mn-ea"/>
                          <a:cs typeface="Arial" panose="020B0604020202020204" pitchFamily="34" charset="0"/>
                        </a:rPr>
                        <a:t>these trains typically depart in the late evening, around 8–10 PM, and arrive early the next morning. </a:t>
                      </a:r>
                      <a:endParaRPr lang="hr-HR" sz="3500" kern="1200" dirty="0">
                        <a:solidFill>
                          <a:srgbClr val="002060"/>
                        </a:solidFill>
                        <a:latin typeface="Arial" panose="020B0604020202020204" pitchFamily="34" charset="0"/>
                        <a:ea typeface="+mn-ea"/>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GB" sz="3500" kern="1200" dirty="0">
                          <a:solidFill>
                            <a:srgbClr val="002060"/>
                          </a:solidFill>
                          <a:latin typeface="Arial" panose="020B0604020202020204" pitchFamily="34" charset="0"/>
                          <a:ea typeface="+mn-ea"/>
                          <a:cs typeface="Arial" panose="020B0604020202020204" pitchFamily="34" charset="0"/>
                        </a:rPr>
                        <a:t>Facilities on China's high-speed night trains are designed to meet the diverse needs of passengers, ensuring a comfortable and convenient journey for all. Whether travelling as an infant, senior, businessperson, or disabled individual, passengers can expect a comfortable experience.</a:t>
                      </a:r>
                      <a:r>
                        <a:rPr lang="hr-HR" sz="3500" kern="1200" dirty="0">
                          <a:solidFill>
                            <a:srgbClr val="002060"/>
                          </a:solidFill>
                          <a:latin typeface="Arial" panose="020B0604020202020204" pitchFamily="34" charset="0"/>
                          <a:ea typeface="+mn-ea"/>
                          <a:cs typeface="Arial" panose="020B0604020202020204" pitchFamily="34" charset="0"/>
                        </a:rPr>
                        <a:t> </a:t>
                      </a:r>
                      <a:r>
                        <a:rPr lang="en-GB" sz="3500" kern="1200" dirty="0">
                          <a:solidFill>
                            <a:srgbClr val="002060"/>
                          </a:solidFill>
                          <a:latin typeface="Arial" panose="020B0604020202020204" pitchFamily="34" charset="0"/>
                          <a:ea typeface="+mn-ea"/>
                          <a:cs typeface="Arial" panose="020B0604020202020204" pitchFamily="34" charset="0"/>
                        </a:rPr>
                        <a:t>User feedback reveals the strengths and challenges of China's HSR services.</a:t>
                      </a:r>
                      <a:r>
                        <a:rPr lang="hr-HR" sz="3500" kern="1200" dirty="0">
                          <a:solidFill>
                            <a:srgbClr val="002060"/>
                          </a:solidFill>
                          <a:latin typeface="Arial" panose="020B0604020202020204" pitchFamily="34" charset="0"/>
                          <a:ea typeface="+mn-ea"/>
                          <a:cs typeface="Arial" panose="020B0604020202020204" pitchFamily="34" charset="0"/>
                        </a:rPr>
                        <a:t> </a:t>
                      </a:r>
                      <a:r>
                        <a:rPr lang="en-GB" sz="3500" kern="1200" dirty="0">
                          <a:solidFill>
                            <a:srgbClr val="002060"/>
                          </a:solidFill>
                          <a:latin typeface="Arial" panose="020B0604020202020204" pitchFamily="34" charset="0"/>
                          <a:ea typeface="+mn-ea"/>
                          <a:cs typeface="Arial" panose="020B0604020202020204" pitchFamily="34" charset="0"/>
                        </a:rPr>
                        <a:t>Although the public extensively utilises the HSR service in China, research on the topic remains limited and narrow in scope. Therefore, user experience stands out as the most significant source of information for understanding the impact and functionality of China's HSR system.</a:t>
                      </a:r>
                      <a:endParaRPr lang="hr-HR" sz="3500" kern="1200" dirty="0">
                        <a:solidFill>
                          <a:srgbClr val="002060"/>
                        </a:solidFill>
                        <a:latin typeface="Arial" panose="020B0604020202020204" pitchFamily="34" charset="0"/>
                        <a:ea typeface="+mn-ea"/>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GB" sz="3500" kern="1200" dirty="0">
                          <a:solidFill>
                            <a:srgbClr val="002060"/>
                          </a:solidFill>
                          <a:latin typeface="Arial" panose="020B0604020202020204" pitchFamily="34" charset="0"/>
                          <a:ea typeface="+mn-ea"/>
                          <a:cs typeface="Arial" panose="020B0604020202020204" pitchFamily="34" charset="0"/>
                        </a:rPr>
                        <a:t>According to passenger feedback, the booking system for HSR trains guarantees dedicated seating in specified compartments. The trains are well-equipped with catering services, and staff frequently pass through the carriages with snack and beverage trolleys. However, the pricing for some long-distance routes can be comparable to air travel despite the longer travel time when accounting for airport check-in and check-out procedures. The decision between railway and air travel often depends on availability and convenience. However, several issues have been identified in the passenger experience at HSR train stations</a:t>
                      </a:r>
                      <a:r>
                        <a:rPr lang="hr-HR" sz="3500" kern="1200" dirty="0">
                          <a:solidFill>
                            <a:srgbClr val="002060"/>
                          </a:solidFill>
                          <a:latin typeface="Arial" panose="020B0604020202020204" pitchFamily="34" charset="0"/>
                          <a:ea typeface="+mn-ea"/>
                          <a:cs typeface="Arial" panose="020B0604020202020204" pitchFamily="34" charset="0"/>
                        </a:rPr>
                        <a:t> and</a:t>
                      </a:r>
                      <a:r>
                        <a:rPr lang="en-GB" sz="3500" kern="1200" dirty="0">
                          <a:solidFill>
                            <a:srgbClr val="002060"/>
                          </a:solidFill>
                          <a:latin typeface="Arial" panose="020B0604020202020204" pitchFamily="34" charset="0"/>
                          <a:ea typeface="+mn-ea"/>
                          <a:cs typeface="Arial" panose="020B0604020202020204" pitchFamily="34" charset="0"/>
                        </a:rPr>
                        <a:t> the main challenges are the ticketing system, a lack of station staff, and insufficient waiting facilities. </a:t>
                      </a:r>
                      <a:endParaRPr lang="hr-HR" sz="3500" kern="1200" dirty="0">
                        <a:solidFill>
                          <a:srgbClr val="002060"/>
                        </a:solidFill>
                        <a:latin typeface="Arial" panose="020B0604020202020204" pitchFamily="34" charset="0"/>
                        <a:ea typeface="+mn-ea"/>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GB" sz="3500" kern="1200" dirty="0">
                          <a:solidFill>
                            <a:srgbClr val="002060"/>
                          </a:solidFill>
                          <a:latin typeface="Arial" panose="020B0604020202020204" pitchFamily="34" charset="0"/>
                          <a:ea typeface="+mn-ea"/>
                          <a:cs typeface="Arial" panose="020B0604020202020204" pitchFamily="34" charset="0"/>
                        </a:rPr>
                        <a:t>For railway operators, it is essential to prioritize passenger experience to enhance service competitiveness and attract more travellers. </a:t>
                      </a:r>
                      <a:endParaRPr lang="hr-HR" sz="3500" kern="1200" dirty="0">
                        <a:solidFill>
                          <a:srgbClr val="002060"/>
                        </a:solidFill>
                        <a:latin typeface="Arial" panose="020B0604020202020204" pitchFamily="34" charset="0"/>
                        <a:ea typeface="+mn-ea"/>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hr-HR" sz="3500" kern="1200" dirty="0">
                          <a:solidFill>
                            <a:srgbClr val="002060"/>
                          </a:solidFill>
                          <a:latin typeface="Arial" panose="020B0604020202020204" pitchFamily="34" charset="0"/>
                          <a:ea typeface="+mn-ea"/>
                          <a:cs typeface="Arial" panose="020B0604020202020204" pitchFamily="34" charset="0"/>
                        </a:rPr>
                        <a:t>U</a:t>
                      </a:r>
                      <a:r>
                        <a:rPr lang="en-GB" sz="3500" kern="1200" dirty="0" err="1">
                          <a:solidFill>
                            <a:srgbClr val="002060"/>
                          </a:solidFill>
                          <a:latin typeface="Arial" panose="020B0604020202020204" pitchFamily="34" charset="0"/>
                          <a:ea typeface="+mn-ea"/>
                          <a:cs typeface="Arial" panose="020B0604020202020204" pitchFamily="34" charset="0"/>
                        </a:rPr>
                        <a:t>nderstanding</a:t>
                      </a:r>
                      <a:r>
                        <a:rPr lang="en-GB" sz="3500" kern="1200" dirty="0">
                          <a:solidFill>
                            <a:srgbClr val="002060"/>
                          </a:solidFill>
                          <a:latin typeface="Arial" panose="020B0604020202020204" pitchFamily="34" charset="0"/>
                          <a:ea typeface="+mn-ea"/>
                          <a:cs typeface="Arial" panose="020B0604020202020204" pitchFamily="34" charset="0"/>
                        </a:rPr>
                        <a:t> and addressing passenger</a:t>
                      </a:r>
                      <a:r>
                        <a:rPr lang="hr-HR" sz="3500" kern="1200" dirty="0">
                          <a:solidFill>
                            <a:srgbClr val="002060"/>
                          </a:solidFill>
                          <a:latin typeface="Arial" panose="020B0604020202020204" pitchFamily="34" charset="0"/>
                          <a:ea typeface="+mn-ea"/>
                          <a:cs typeface="Arial" panose="020B0604020202020204" pitchFamily="34" charset="0"/>
                        </a:rPr>
                        <a:t> </a:t>
                      </a:r>
                      <a:r>
                        <a:rPr lang="en-GB" sz="3500" kern="1200" dirty="0">
                          <a:solidFill>
                            <a:srgbClr val="002060"/>
                          </a:solidFill>
                          <a:latin typeface="Arial" panose="020B0604020202020204" pitchFamily="34" charset="0"/>
                          <a:ea typeface="+mn-ea"/>
                          <a:cs typeface="Arial" panose="020B0604020202020204" pitchFamily="34" charset="0"/>
                        </a:rPr>
                        <a:t>concerns is not merely an option but a necessity for improving the overall railway service. </a:t>
                      </a:r>
                    </a:p>
                    <a:p>
                      <a:endParaRPr lang="sk-SK" sz="3200" kern="1200" dirty="0">
                        <a:solidFill>
                          <a:srgbClr val="002060"/>
                        </a:solidFill>
                        <a:latin typeface="Arial" panose="020B0604020202020204" pitchFamily="34" charset="0"/>
                        <a:ea typeface="+mn-ea"/>
                        <a:cs typeface="Arial" panose="020B0604020202020204" pitchFamily="34" charset="0"/>
                      </a:endParaRPr>
                    </a:p>
                    <a:p>
                      <a:endParaRPr lang="sk-SK" sz="32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3706882">
                <a:tc>
                  <a:txBody>
                    <a:bodyPr/>
                    <a:lstStyle/>
                    <a:p>
                      <a:endParaRPr lang="sk-SK" sz="32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832152539"/>
              </p:ext>
            </p:extLst>
          </p:nvPr>
        </p:nvGraphicFramePr>
        <p:xfrm>
          <a:off x="1317621" y="30391095"/>
          <a:ext cx="29764038" cy="820883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19841">
                <a:tc>
                  <a:txBody>
                    <a:bodyPr/>
                    <a:lstStyle/>
                    <a:p>
                      <a:pPr algn="ctr"/>
                      <a:r>
                        <a:rPr lang="sk-SK" sz="4500" cap="small" baseline="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288996">
                <a:tc>
                  <a:txBody>
                    <a:bodyPr/>
                    <a:lstStyle/>
                    <a:p>
                      <a:r>
                        <a:rPr lang="en-GB" sz="3500" kern="1200" dirty="0">
                          <a:solidFill>
                            <a:srgbClr val="002060"/>
                          </a:solidFill>
                          <a:latin typeface="Arial" panose="020B0604020202020204" pitchFamily="34" charset="0"/>
                          <a:ea typeface="+mn-ea"/>
                          <a:cs typeface="Arial" panose="020B0604020202020204" pitchFamily="34" charset="0"/>
                        </a:rPr>
                        <a:t>China owns the largest HSR system in the world, with a total</a:t>
                      </a:r>
                      <a:r>
                        <a:rPr lang="hr-HR" sz="3500" kern="1200" dirty="0">
                          <a:solidFill>
                            <a:srgbClr val="002060"/>
                          </a:solidFill>
                          <a:latin typeface="Arial" panose="020B0604020202020204" pitchFamily="34" charset="0"/>
                          <a:ea typeface="+mn-ea"/>
                          <a:cs typeface="Arial" panose="020B0604020202020204" pitchFamily="34" charset="0"/>
                        </a:rPr>
                        <a:t> </a:t>
                      </a:r>
                      <a:r>
                        <a:rPr lang="hr-HR" sz="3500" kern="1200" dirty="0" err="1">
                          <a:solidFill>
                            <a:srgbClr val="002060"/>
                          </a:solidFill>
                          <a:latin typeface="Arial" panose="020B0604020202020204" pitchFamily="34" charset="0"/>
                          <a:ea typeface="+mn-ea"/>
                          <a:cs typeface="Arial" panose="020B0604020202020204" pitchFamily="34" charset="0"/>
                        </a:rPr>
                        <a:t>operating</a:t>
                      </a:r>
                      <a:r>
                        <a:rPr lang="hr-HR" sz="3500" kern="1200" dirty="0">
                          <a:solidFill>
                            <a:srgbClr val="002060"/>
                          </a:solidFill>
                          <a:latin typeface="Arial" panose="020B0604020202020204" pitchFamily="34" charset="0"/>
                          <a:ea typeface="+mn-ea"/>
                          <a:cs typeface="Arial" panose="020B0604020202020204" pitchFamily="34" charset="0"/>
                        </a:rPr>
                        <a:t> </a:t>
                      </a:r>
                      <a:r>
                        <a:rPr lang="hr-HR" sz="3500" kern="1200" dirty="0" err="1">
                          <a:solidFill>
                            <a:srgbClr val="002060"/>
                          </a:solidFill>
                          <a:latin typeface="Arial" panose="020B0604020202020204" pitchFamily="34" charset="0"/>
                          <a:ea typeface="+mn-ea"/>
                          <a:cs typeface="Arial" panose="020B0604020202020204" pitchFamily="34" charset="0"/>
                        </a:rPr>
                        <a:t>high-speed</a:t>
                      </a:r>
                      <a:r>
                        <a:rPr lang="hr-HR" sz="3500" kern="1200" dirty="0">
                          <a:solidFill>
                            <a:srgbClr val="002060"/>
                          </a:solidFill>
                          <a:latin typeface="Arial" panose="020B0604020202020204" pitchFamily="34" charset="0"/>
                          <a:ea typeface="+mn-ea"/>
                          <a:cs typeface="Arial" panose="020B0604020202020204" pitchFamily="34" charset="0"/>
                        </a:rPr>
                        <a:t> </a:t>
                      </a:r>
                      <a:r>
                        <a:rPr lang="hr-HR" sz="3500" kern="1200" dirty="0" err="1">
                          <a:solidFill>
                            <a:srgbClr val="002060"/>
                          </a:solidFill>
                          <a:latin typeface="Arial" panose="020B0604020202020204" pitchFamily="34" charset="0"/>
                          <a:ea typeface="+mn-ea"/>
                          <a:cs typeface="Arial" panose="020B0604020202020204" pitchFamily="34" charset="0"/>
                        </a:rPr>
                        <a:t>rail</a:t>
                      </a:r>
                      <a:r>
                        <a:rPr lang="hr-HR" sz="3500" kern="1200" dirty="0">
                          <a:solidFill>
                            <a:srgbClr val="002060"/>
                          </a:solidFill>
                          <a:latin typeface="Arial" panose="020B0604020202020204" pitchFamily="34" charset="0"/>
                          <a:ea typeface="+mn-ea"/>
                          <a:cs typeface="Arial" panose="020B0604020202020204" pitchFamily="34" charset="0"/>
                        </a:rPr>
                        <a:t> network</a:t>
                      </a:r>
                      <a:r>
                        <a:rPr lang="en-GB" sz="3500" kern="1200" dirty="0">
                          <a:solidFill>
                            <a:srgbClr val="002060"/>
                          </a:solidFill>
                          <a:latin typeface="Arial" panose="020B0604020202020204" pitchFamily="34" charset="0"/>
                          <a:ea typeface="+mn-ea"/>
                          <a:cs typeface="Arial" panose="020B0604020202020204" pitchFamily="34" charset="0"/>
                        </a:rPr>
                        <a:t> of 40,000 kilometres in 2021 and is a symbol of technological and operational excellence. The introduction of high-speed night trains, has further enhanced the flexibility of intercity travel through the "sleep and arrive" concept. These routes allow passengers to optimize travel time by resting overnight and arriving refreshed and ready for their itineraries</a:t>
                      </a:r>
                      <a:r>
                        <a:rPr lang="hr-HR" sz="3500" kern="1200" dirty="0">
                          <a:solidFill>
                            <a:srgbClr val="002060"/>
                          </a:solidFill>
                          <a:latin typeface="Arial" panose="020B0604020202020204" pitchFamily="34" charset="0"/>
                          <a:ea typeface="+mn-ea"/>
                          <a:cs typeface="Arial" panose="020B0604020202020204" pitchFamily="34" charset="0"/>
                        </a:rPr>
                        <a:t> </a:t>
                      </a:r>
                      <a:r>
                        <a:rPr lang="en-GB" sz="3500" kern="1200" dirty="0">
                          <a:solidFill>
                            <a:srgbClr val="002060"/>
                          </a:solidFill>
                          <a:latin typeface="Arial" panose="020B0604020202020204" pitchFamily="34" charset="0"/>
                          <a:ea typeface="+mn-ea"/>
                          <a:cs typeface="Arial" panose="020B0604020202020204" pitchFamily="34" charset="0"/>
                        </a:rPr>
                        <a:t>and offering sustainable travel options despite growing competition from air travel.</a:t>
                      </a:r>
                      <a:r>
                        <a:rPr lang="hr-HR" sz="3500" kern="1200" dirty="0">
                          <a:solidFill>
                            <a:srgbClr val="002060"/>
                          </a:solidFill>
                          <a:latin typeface="Arial" panose="020B0604020202020204" pitchFamily="34" charset="0"/>
                          <a:ea typeface="+mn-ea"/>
                          <a:cs typeface="Arial" panose="020B0604020202020204" pitchFamily="34" charset="0"/>
                        </a:rPr>
                        <a:t> </a:t>
                      </a:r>
                    </a:p>
                    <a:p>
                      <a:r>
                        <a:rPr lang="en-GB" sz="3500" kern="1200" dirty="0">
                          <a:solidFill>
                            <a:srgbClr val="002060"/>
                          </a:solidFill>
                          <a:latin typeface="Arial" panose="020B0604020202020204" pitchFamily="34" charset="0"/>
                          <a:ea typeface="+mn-ea"/>
                          <a:cs typeface="Arial" panose="020B0604020202020204" pitchFamily="34" charset="0"/>
                        </a:rPr>
                        <a:t>User feedback reveals the strengths and challenges of China's HSR services. Passengers consistently praise facilities such as spacious seating, stable Wi-Fi connectivity, clean and functional onboard amenities like hot water dispensers, and the convenience of online food ordering systems, which have been available on 15 train pairs since 2019. However, shortcomings in station experiences, such as (1) inefficiencies in the ticketing system, (2) insufficient waiting areas, and (3) limited staff assistance address areas for improvement. Pricing, especially on long-distance routes where fare levels are comparable to air travel, has also been identified as a potential barrier to wider adoption. </a:t>
                      </a:r>
                      <a:endParaRPr lang="hr-HR" sz="3500" kern="1200" dirty="0">
                        <a:solidFill>
                          <a:srgbClr val="002060"/>
                        </a:solidFill>
                        <a:latin typeface="Arial" panose="020B0604020202020204" pitchFamily="34" charset="0"/>
                        <a:ea typeface="+mn-ea"/>
                        <a:cs typeface="Arial" panose="020B0604020202020204" pitchFamily="34" charset="0"/>
                      </a:endParaRPr>
                    </a:p>
                    <a:p>
                      <a:r>
                        <a:rPr lang="en-GB" sz="3500" kern="1200" dirty="0">
                          <a:solidFill>
                            <a:srgbClr val="002060"/>
                          </a:solidFill>
                          <a:latin typeface="Arial" panose="020B0604020202020204" pitchFamily="34" charset="0"/>
                          <a:ea typeface="+mn-ea"/>
                          <a:cs typeface="Arial" panose="020B0604020202020204" pitchFamily="34" charset="0"/>
                        </a:rPr>
                        <a:t>Nevertheless, the service's reputation for safety, reliability, and comfort ensures its continued appeal.</a:t>
                      </a:r>
                    </a:p>
                    <a:p>
                      <a:endParaRPr lang="sk-SK" sz="32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3256542562"/>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algn="l"/>
                      <a:r>
                        <a:rPr lang="en-GB" sz="3500" kern="1200" dirty="0">
                          <a:solidFill>
                            <a:srgbClr val="002060"/>
                          </a:solidFill>
                          <a:latin typeface="Arial" panose="020B0604020202020204" pitchFamily="34" charset="0"/>
                          <a:ea typeface="+mn-ea"/>
                          <a:cs typeface="Arial" panose="020B0604020202020204" pitchFamily="34" charset="0"/>
                        </a:rPr>
                        <a:t>Project PhDs EU-Rail (Grant number: 101175856). Funded by the European Union, Europe's Rail Joint Undertaking. Views and opinions expressed are however those of the author(s) only and do not necessarily reflect those of the European Union or Europe's Rail Joint Undertaking. Neither the European Union nor the granting authority can be held responsible for them.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76</TotalTime>
  <Words>956</Words>
  <Application>Microsoft Office PowerPoint</Application>
  <PresentationFormat>Prilagođeno</PresentationFormat>
  <Paragraphs>25</Paragraphs>
  <Slides>1</Slides>
  <Notes>0</Notes>
  <HiddenSlides>0</HiddenSlides>
  <MMClips>0</MMClips>
  <ScaleCrop>false</ScaleCrop>
  <HeadingPairs>
    <vt:vector size="6" baseType="variant">
      <vt:variant>
        <vt:lpstr>Korišteni fontovi</vt:lpstr>
      </vt:variant>
      <vt:variant>
        <vt:i4>4</vt:i4>
      </vt:variant>
      <vt:variant>
        <vt:lpstr>Tema</vt:lpstr>
      </vt:variant>
      <vt:variant>
        <vt:i4>1</vt:i4>
      </vt:variant>
      <vt:variant>
        <vt:lpstr>Naslovi slajdova</vt:lpstr>
      </vt:variant>
      <vt:variant>
        <vt:i4>1</vt:i4>
      </vt:variant>
    </vt:vector>
  </HeadingPairs>
  <TitlesOfParts>
    <vt:vector size="6" baseType="lpstr">
      <vt:lpstr>Aptos</vt:lpstr>
      <vt:lpstr>Aptos Display</vt:lpstr>
      <vt:lpstr>Arial</vt:lpstr>
      <vt:lpstr>Times New Roman</vt:lpstr>
      <vt:lpstr>Motív Office</vt:lpstr>
      <vt:lpstr>High-Speed Night Trains: Case study China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Helena Luketić</cp:lastModifiedBy>
  <cp:revision>1</cp:revision>
  <dcterms:created xsi:type="dcterms:W3CDTF">2024-08-16T05:44:32Z</dcterms:created>
  <dcterms:modified xsi:type="dcterms:W3CDTF">2025-03-10T08:40:56Z</dcterms:modified>
</cp:coreProperties>
</file>