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509" y="19"/>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3142214"/>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Transforming Urban Mobility - The Role of 3D Modeling in Designing Sustainable and User-Friendly Public Transport Stops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1" y="5470361"/>
            <a:ext cx="29764040" cy="858440"/>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indent="76200" algn="just">
              <a:lnSpc>
                <a:spcPts val="1000"/>
              </a:lnSpc>
            </a:pPr>
            <a:r>
              <a:rPr lang="en-US" sz="4500" dirty="0">
                <a:solidFill>
                  <a:srgbClr val="002060"/>
                </a:solidFill>
                <a:latin typeface="Arial" panose="020B0604020202020204" pitchFamily="34" charset="0"/>
                <a:cs typeface="Arial" panose="020B0604020202020204" pitchFamily="34" charset="0"/>
              </a:rPr>
              <a:t>Antons Patlins</a:t>
            </a:r>
            <a:r>
              <a:rPr lang="en-US" sz="4500" baseline="30000" dirty="0">
                <a:solidFill>
                  <a:srgbClr val="002060"/>
                </a:solidFill>
                <a:latin typeface="Arial" panose="020B0604020202020204" pitchFamily="34" charset="0"/>
                <a:cs typeface="Arial" panose="020B0604020202020204" pitchFamily="34" charset="0"/>
              </a:rPr>
              <a:t>1</a:t>
            </a:r>
            <a:r>
              <a:rPr lang="en-US" sz="4500" dirty="0">
                <a:solidFill>
                  <a:srgbClr val="002060"/>
                </a:solidFill>
                <a:latin typeface="Arial" panose="020B0604020202020204" pitchFamily="34" charset="0"/>
                <a:cs typeface="Arial" panose="020B0604020202020204" pitchFamily="34" charset="0"/>
              </a:rPr>
              <a:t>, </a:t>
            </a:r>
            <a:r>
              <a:rPr lang="en-GB" sz="4500" dirty="0">
                <a:solidFill>
                  <a:srgbClr val="002060"/>
                </a:solidFill>
                <a:latin typeface="Arial" panose="020B0604020202020204" pitchFamily="34" charset="0"/>
                <a:cs typeface="Arial" panose="020B0604020202020204" pitchFamily="34" charset="0"/>
              </a:rPr>
              <a:t>Deniss </a:t>
            </a:r>
            <a:r>
              <a:rPr lang="en-GB" sz="4500" dirty="0" err="1">
                <a:solidFill>
                  <a:srgbClr val="002060"/>
                </a:solidFill>
                <a:latin typeface="Arial" panose="020B0604020202020204" pitchFamily="34" charset="0"/>
                <a:cs typeface="Arial" panose="020B0604020202020204" pitchFamily="34" charset="0"/>
              </a:rPr>
              <a:t>Fadejevs</a:t>
            </a:r>
            <a:r>
              <a:rPr lang="en-US" sz="4500" baseline="30000" dirty="0">
                <a:solidFill>
                  <a:srgbClr val="002060"/>
                </a:solidFill>
                <a:latin typeface="Arial" panose="020B0604020202020204" pitchFamily="34" charset="0"/>
                <a:cs typeface="Arial" panose="020B0604020202020204" pitchFamily="34" charset="0"/>
              </a:rPr>
              <a:t>2</a:t>
            </a:r>
            <a:r>
              <a:rPr lang="en-US" sz="4500" dirty="0">
                <a:solidFill>
                  <a:srgbClr val="002060"/>
                </a:solidFill>
                <a:latin typeface="Arial" panose="020B0604020202020204" pitchFamily="34" charset="0"/>
                <a:cs typeface="Arial" panose="020B0604020202020204" pitchFamily="34" charset="0"/>
              </a:rPr>
              <a:t>, </a:t>
            </a:r>
            <a:r>
              <a:rPr lang="en-US" sz="4500" dirty="0" err="1">
                <a:solidFill>
                  <a:srgbClr val="002060"/>
                </a:solidFill>
                <a:latin typeface="Arial" panose="020B0604020202020204" pitchFamily="34" charset="0"/>
                <a:cs typeface="Arial" panose="020B0604020202020204" pitchFamily="34" charset="0"/>
              </a:rPr>
              <a:t>Pavels</a:t>
            </a:r>
            <a:r>
              <a:rPr lang="en-US" sz="4500" dirty="0">
                <a:solidFill>
                  <a:srgbClr val="002060"/>
                </a:solidFill>
                <a:latin typeface="Arial" panose="020B0604020202020204" pitchFamily="34" charset="0"/>
                <a:cs typeface="Arial" panose="020B0604020202020204" pitchFamily="34" charset="0"/>
              </a:rPr>
              <a:t> Gavrilovs</a:t>
            </a:r>
            <a:r>
              <a:rPr lang="en-US" sz="4500" baseline="30000" dirty="0">
                <a:solidFill>
                  <a:srgbClr val="002060"/>
                </a:solidFill>
                <a:latin typeface="Arial" panose="020B0604020202020204" pitchFamily="34" charset="0"/>
                <a:cs typeface="Arial" panose="020B0604020202020204" pitchFamily="34" charset="0"/>
              </a:rPr>
              <a:t>3</a:t>
            </a:r>
            <a:r>
              <a:rPr lang="en-US" sz="4500" dirty="0">
                <a:solidFill>
                  <a:srgbClr val="002060"/>
                </a:solidFill>
                <a:latin typeface="Arial" panose="020B0604020202020204" pitchFamily="34" charset="0"/>
                <a:cs typeface="Arial" panose="020B0604020202020204" pitchFamily="34" charset="0"/>
              </a:rPr>
              <a:t> </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459702"/>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a:t>
            </a:r>
            <a:r>
              <a:rPr lang="en-US" sz="3600" i="1" dirty="0">
                <a:solidFill>
                  <a:srgbClr val="002060"/>
                </a:solidFill>
                <a:latin typeface="Arial" panose="020B0604020202020204" pitchFamily="34" charset="0"/>
                <a:cs typeface="Arial" panose="020B0604020202020204" pitchFamily="34" charset="0"/>
              </a:rPr>
              <a:t> Riga Technical University (RTU), Institute of Industrial Electronics, Electrical Engineering and Energy, Riga, Latvia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Riga Technical University (RTU), Riga, Latvia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Riga Technical University (RTU), Riga, Latvia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134976768"/>
              </p:ext>
            </p:extLst>
          </p:nvPr>
        </p:nvGraphicFramePr>
        <p:xfrm>
          <a:off x="1347570" y="7956724"/>
          <a:ext cx="29764038" cy="566928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57622">
                <a:tc gridSpan="3">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761924">
                <a:tc>
                  <a:txBody>
                    <a:bodyPr/>
                    <a:lstStyle/>
                    <a:p>
                      <a:r>
                        <a:rPr lang="en-US" sz="3500" b="1" i="1" dirty="0">
                          <a:solidFill>
                            <a:srgbClr val="002060"/>
                          </a:solidFill>
                          <a:latin typeface="Arial" panose="020B0604020202020204" pitchFamily="34" charset="0"/>
                          <a:cs typeface="Arial" panose="020B0604020202020204" pitchFamily="34" charset="0"/>
                        </a:rPr>
                        <a:t>Background Information &amp; Market Context.</a:t>
                      </a:r>
                    </a:p>
                    <a:p>
                      <a:r>
                        <a:rPr lang="en-US" sz="3500" dirty="0">
                          <a:solidFill>
                            <a:srgbClr val="002060"/>
                          </a:solidFill>
                          <a:latin typeface="Arial" panose="020B0604020202020204" pitchFamily="34" charset="0"/>
                          <a:cs typeface="Arial" panose="020B0604020202020204" pitchFamily="34" charset="0"/>
                        </a:rPr>
                        <a:t>Urbanization is driving increased demand for efficient public transport systems, with transport stops serving as critical interfaces between commuters and networks. Traditional 2D planning methods often fail to address modern accessibility, congestion, and sustainability challenges, necessitating innovative solutions like 3D modeling.</a:t>
                      </a:r>
                      <a:endParaRPr lang="sk-SK" sz="3500" dirty="0">
                        <a:solidFill>
                          <a:srgbClr val="002060"/>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b="1" i="1" dirty="0">
                          <a:solidFill>
                            <a:srgbClr val="002060"/>
                          </a:solidFill>
                          <a:latin typeface="Arial" panose="020B0604020202020204" pitchFamily="34" charset="0"/>
                          <a:cs typeface="Arial" panose="020B0604020202020204" pitchFamily="34" charset="0"/>
                        </a:rPr>
                        <a:t>Problem Statement &amp; Stakeholders.</a:t>
                      </a: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inefficiencies in traditional public transport stop design—such as poor spatial planning and lack of accessibility—hinder user experience and system effectiveness. Key stakeholders include urban planners, transport authorities, policymakers, and commuters who rely on well-optimized stops for a seamless travel experience.</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b="1" i="1" dirty="0">
                          <a:solidFill>
                            <a:srgbClr val="002060"/>
                          </a:solidFill>
                          <a:latin typeface="Arial" panose="020B0604020202020204" pitchFamily="34" charset="0"/>
                          <a:cs typeface="Arial" panose="020B0604020202020204" pitchFamily="34" charset="0"/>
                        </a:rPr>
                        <a:t>Research Objectives &amp; Expected Impact.</a:t>
                      </a:r>
                    </a:p>
                    <a:p>
                      <a:r>
                        <a:rPr lang="en-US" sz="3500" dirty="0">
                          <a:solidFill>
                            <a:srgbClr val="002060"/>
                          </a:solidFill>
                          <a:latin typeface="Arial" panose="020B0604020202020204" pitchFamily="34" charset="0"/>
                          <a:cs typeface="Arial" panose="020B0604020202020204" pitchFamily="34" charset="0"/>
                        </a:rPr>
                        <a:t>This research aims to explore how 3D modeling can enhance public transport stop design by improving spatial planning, accessibility, and sustainability. The expected impact includes better commuter experiences, reduced congestion, and more effective integration of transport infrastructure within urban environments.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080984917"/>
              </p:ext>
            </p:extLst>
          </p:nvPr>
        </p:nvGraphicFramePr>
        <p:xfrm>
          <a:off x="1317621" y="13819837"/>
          <a:ext cx="29764038" cy="1555296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81742">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571219">
                <a:tc>
                  <a:txBody>
                    <a:bodyPr/>
                    <a:lstStyle/>
                    <a:p>
                      <a:r>
                        <a:rPr lang="en-US" sz="3500" b="1" i="1" dirty="0">
                          <a:solidFill>
                            <a:srgbClr val="002060"/>
                          </a:solidFill>
                          <a:latin typeface="Arial"/>
                          <a:cs typeface="Arial"/>
                        </a:rPr>
                        <a:t>Materials</a:t>
                      </a:r>
                    </a:p>
                    <a:p>
                      <a:r>
                        <a:rPr lang="en-US" sz="3500" dirty="0">
                          <a:solidFill>
                            <a:srgbClr val="002060"/>
                          </a:solidFill>
                          <a:latin typeface="Arial"/>
                          <a:cs typeface="Arial"/>
                        </a:rPr>
                        <a:t>The study utilizes Blender 3D as the primary tool for designing and analyzing public transport stops. Blender was selected for its cost-effectiveness, flexibility, and powerful modeling capabilities, enabling urban planners to create detailed, interactive, and adaptable designs. The designs incorporate key infrastructure elements such as shelters, seating, digital signage, security features, and accessibility enhancements like ramps and tactile paving.</a:t>
                      </a:r>
                    </a:p>
                    <a:p>
                      <a:r>
                        <a:rPr lang="en-US" sz="3500" b="1" i="1" dirty="0">
                          <a:solidFill>
                            <a:srgbClr val="002060"/>
                          </a:solidFill>
                          <a:latin typeface="Arial"/>
                          <a:cs typeface="Arial"/>
                        </a:rPr>
                        <a:t>Methods</a:t>
                      </a:r>
                    </a:p>
                    <a:p>
                      <a:r>
                        <a:rPr lang="en-US" sz="3500" dirty="0">
                          <a:solidFill>
                            <a:srgbClr val="002060"/>
                          </a:solidFill>
                          <a:latin typeface="Arial"/>
                          <a:cs typeface="Arial"/>
                        </a:rPr>
                        <a:t>The research follows a structured approach to optimize public transport stop designs:</a:t>
                      </a:r>
                    </a:p>
                    <a:p>
                      <a:r>
                        <a:rPr lang="en-US" sz="3500" dirty="0">
                          <a:solidFill>
                            <a:srgbClr val="002060"/>
                          </a:solidFill>
                          <a:latin typeface="Arial"/>
                          <a:cs typeface="Arial"/>
                        </a:rPr>
                        <a:t>Site Analysis – Examining existing urban layouts, commuter flow, and environmental conditions to determine spatial requirements.</a:t>
                      </a:r>
                    </a:p>
                    <a:p>
                      <a:r>
                        <a:rPr lang="en-US" sz="3500" dirty="0">
                          <a:solidFill>
                            <a:srgbClr val="002060"/>
                          </a:solidFill>
                          <a:latin typeface="Arial"/>
                          <a:cs typeface="Arial"/>
                        </a:rPr>
                        <a:t>3D Model Development – Using Blender to create different stop configurations, ranging from simple to advanced setups, integrating real-world constraints and accessibility considerations.</a:t>
                      </a:r>
                    </a:p>
                    <a:p>
                      <a:r>
                        <a:rPr lang="en-US" sz="3500" dirty="0">
                          <a:solidFill>
                            <a:srgbClr val="002060"/>
                          </a:solidFill>
                          <a:latin typeface="Arial"/>
                          <a:cs typeface="Arial"/>
                        </a:rPr>
                        <a:t>Design Evaluation – Assessing various layout options based on efficiency, comfort, and user experience through real-time simulations.</a:t>
                      </a:r>
                    </a:p>
                    <a:p>
                      <a:r>
                        <a:rPr lang="en-US" sz="3500" dirty="0">
                          <a:solidFill>
                            <a:srgbClr val="002060"/>
                          </a:solidFill>
                          <a:latin typeface="Arial"/>
                          <a:cs typeface="Arial"/>
                        </a:rPr>
                        <a:t>Stakeholder Feedback &amp; Iteration – Refining designs based on feedback from urban planners, transport authorities, and users to ensure practical viability. </a:t>
                      </a:r>
                    </a:p>
                    <a:p>
                      <a:r>
                        <a:rPr lang="en-US" sz="3500" dirty="0">
                          <a:solidFill>
                            <a:srgbClr val="002060"/>
                          </a:solidFill>
                          <a:latin typeface="Arial"/>
                          <a:cs typeface="Arial"/>
                        </a:rPr>
                        <a:t>The study demonstrates three public transport stop models with increasing levels of complexity:</a:t>
                      </a:r>
                    </a:p>
                    <a:p>
                      <a:r>
                        <a:rPr lang="en-US" sz="3500" dirty="0">
                          <a:solidFill>
                            <a:srgbClr val="002060"/>
                          </a:solidFill>
                          <a:latin typeface="Arial"/>
                          <a:cs typeface="Arial"/>
                        </a:rPr>
                        <a:t>Basic Design (Fig. 1) – Includes essential elements like a bench, canopy, waste bin, and an information stand.</a:t>
                      </a:r>
                    </a:p>
                    <a:p>
                      <a:r>
                        <a:rPr lang="en-US" sz="3500" dirty="0">
                          <a:solidFill>
                            <a:srgbClr val="002060"/>
                          </a:solidFill>
                          <a:latin typeface="Arial"/>
                          <a:cs typeface="Arial"/>
                        </a:rPr>
                        <a:t>Intermediate Design (Fig. 2) – Adds features such as bicycle stands and a designated safety lane.</a:t>
                      </a:r>
                    </a:p>
                    <a:p>
                      <a:r>
                        <a:rPr lang="en-US" sz="3500" dirty="0">
                          <a:solidFill>
                            <a:srgbClr val="002060"/>
                          </a:solidFill>
                          <a:latin typeface="Arial"/>
                          <a:cs typeface="Arial"/>
                        </a:rPr>
                        <a:t>Advanced Design (Fig. 3) – Incorporates digital displays, security cameras, and a shelf for hand sanitization, ensuring a modern, user-friendly experience.</a:t>
                      </a:r>
                    </a:p>
                    <a:p>
                      <a:endParaRPr lang="en-US" sz="3500" dirty="0">
                        <a:solidFill>
                          <a:srgbClr val="002060"/>
                        </a:solidFill>
                        <a:latin typeface="Arial"/>
                        <a:cs typeface="Arial"/>
                      </a:endParaRPr>
                    </a:p>
                    <a:p>
                      <a:endParaRPr lang="en-US" sz="3500" dirty="0">
                        <a:solidFill>
                          <a:srgbClr val="002060"/>
                        </a:solidFill>
                        <a:latin typeface="Arial"/>
                        <a:cs typeface="Arial"/>
                      </a:endParaRPr>
                    </a:p>
                    <a:p>
                      <a:endParaRPr lang="en-US" sz="3500" dirty="0">
                        <a:solidFill>
                          <a:srgbClr val="002060"/>
                        </a:solidFill>
                        <a:latin typeface="Arial"/>
                        <a:cs typeface="Arial"/>
                      </a:endParaRPr>
                    </a:p>
                    <a:p>
                      <a:endParaRPr lang="en-US" sz="3500" dirty="0">
                        <a:solidFill>
                          <a:srgbClr val="002060"/>
                        </a:solidFill>
                        <a:latin typeface="Arial"/>
                        <a:cs typeface="Arial"/>
                      </a:endParaRPr>
                    </a:p>
                    <a:p>
                      <a:endParaRPr lang="en-US" sz="3500" dirty="0">
                        <a:solidFill>
                          <a:srgbClr val="002060"/>
                        </a:solidFill>
                        <a:latin typeface="Arial"/>
                        <a:cs typeface="Arial"/>
                      </a:endParaRPr>
                    </a:p>
                    <a:p>
                      <a:endParaRPr lang="en-US" sz="3500" dirty="0">
                        <a:solidFill>
                          <a:srgbClr val="002060"/>
                        </a:solidFill>
                        <a:latin typeface="Arial"/>
                        <a:cs typeface="Arial"/>
                      </a:endParaRPr>
                    </a:p>
                    <a:p>
                      <a:endParaRPr lang="en-US" sz="3500" dirty="0">
                        <a:solidFill>
                          <a:srgbClr val="002060"/>
                        </a:solidFill>
                        <a:latin typeface="Arial"/>
                        <a:cs typeface="Arial"/>
                      </a:endParaRPr>
                    </a:p>
                    <a:p>
                      <a:r>
                        <a:rPr lang="en-US" sz="3500" dirty="0">
                          <a:solidFill>
                            <a:srgbClr val="002060"/>
                          </a:solidFill>
                          <a:latin typeface="Arial"/>
                          <a:cs typeface="Arial"/>
                        </a:rPr>
                        <a:t>These models showcase how 3D modeling helps visualize spatial constraints, optimize layouts, and integrate essential infrastructure components effectively. By leveraging Blender’s capabilities, planners can enhance accessibility, efficiency, and overall commuter satisfaction, making public transport stops more adaptable to urban mobility demands.</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829432811"/>
              </p:ext>
            </p:extLst>
          </p:nvPr>
        </p:nvGraphicFramePr>
        <p:xfrm>
          <a:off x="1245083" y="29542438"/>
          <a:ext cx="29764038" cy="682752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06226">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929738">
                <a:tc>
                  <a:txBody>
                    <a:bodyPr/>
                    <a:lstStyle/>
                    <a:p>
                      <a:r>
                        <a:rPr lang="en-US" sz="3500" b="1" i="1" dirty="0">
                          <a:solidFill>
                            <a:srgbClr val="002060"/>
                          </a:solidFill>
                          <a:latin typeface="Arial"/>
                          <a:cs typeface="Arial"/>
                        </a:rPr>
                        <a:t>Academic Findings &amp; Innovation</a:t>
                      </a:r>
                    </a:p>
                    <a:p>
                      <a:r>
                        <a:rPr lang="en-US" sz="3500" dirty="0">
                          <a:solidFill>
                            <a:srgbClr val="002060"/>
                          </a:solidFill>
                          <a:latin typeface="Arial"/>
                          <a:cs typeface="Arial"/>
                        </a:rPr>
                        <a:t>The study highlights the transformative role of 3D modeling in optimizing public transport stop design, demonstrating how spatial analysis and real-world simulations improve functionality, accessibility, and sustainability. The research introduces Blender 3D as an innovative, cost-effective tool that enhances urban planning by enabling detailed infrastructure visualization and real-time modifications, bridging the gap between traditional 2D methods and modern urban mobility needs.</a:t>
                      </a:r>
                    </a:p>
                    <a:p>
                      <a:r>
                        <a:rPr lang="en-US" sz="3500" b="1" i="1" dirty="0">
                          <a:solidFill>
                            <a:srgbClr val="002060"/>
                          </a:solidFill>
                          <a:latin typeface="Arial"/>
                          <a:cs typeface="Arial"/>
                        </a:rPr>
                        <a:t>Practical Applications</a:t>
                      </a:r>
                    </a:p>
                    <a:p>
                      <a:r>
                        <a:rPr lang="en-US" sz="3500" dirty="0">
                          <a:solidFill>
                            <a:srgbClr val="002060"/>
                          </a:solidFill>
                          <a:latin typeface="Arial"/>
                          <a:cs typeface="Arial"/>
                        </a:rPr>
                        <a:t>By implementing 3D modeling in public transport stop design, cities can optimize space usage, enhance user experience, and improve infrastructure integration within urban environments. The ability to simulate various configurations allows planners to identify efficient layouts, reduce congestion, and ensure accessibility for diverse commuter needs. Additionally, integrating digital elements like real-time displays and security features fosters a safer and more user-friendly transit experience, aligning with sustainability and smart city initiatives.</a:t>
                      </a:r>
                      <a:endParaRPr lang="en-US" sz="3600" b="0" i="0" kern="1200" dirty="0">
                        <a:solidFill>
                          <a:schemeClr val="tx2"/>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67751">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639344236"/>
              </p:ext>
            </p:extLst>
          </p:nvPr>
        </p:nvGraphicFramePr>
        <p:xfrm>
          <a:off x="1245087" y="36539599"/>
          <a:ext cx="29764038" cy="640364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16339">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626400">
                <a:tc>
                  <a:txBody>
                    <a:bodyPr/>
                    <a:lstStyle/>
                    <a:p>
                      <a:r>
                        <a:rPr lang="en-US" sz="3500" b="1" i="1" dirty="0">
                          <a:latin typeface="Arial" panose="020B0604020202020204" pitchFamily="34" charset="0"/>
                          <a:cs typeface="Arial" panose="020B0604020202020204" pitchFamily="34" charset="0"/>
                        </a:rPr>
                        <a:t>Summary of Research Conclusions</a:t>
                      </a:r>
                    </a:p>
                    <a:p>
                      <a:r>
                        <a:rPr lang="en-US" sz="3500" dirty="0">
                          <a:latin typeface="Arial" panose="020B0604020202020204" pitchFamily="34" charset="0"/>
                          <a:cs typeface="Arial" panose="020B0604020202020204" pitchFamily="34" charset="0"/>
                        </a:rPr>
                        <a:t>The study confirms that 3D modeling enhances public transport stop design by improving spatial planning, accessibility, and user experience. Using Blender 3D allows for real-time adjustments, stakeholder collaboration, and efficient infrastructure integration, making it a valuable tool for urban planners.</a:t>
                      </a:r>
                    </a:p>
                    <a:p>
                      <a:r>
                        <a:rPr lang="en-US" sz="3500" b="1" i="1" dirty="0">
                          <a:latin typeface="Arial" panose="020B0604020202020204" pitchFamily="34" charset="0"/>
                          <a:cs typeface="Arial" panose="020B0604020202020204" pitchFamily="34" charset="0"/>
                        </a:rPr>
                        <a:t>Impact</a:t>
                      </a:r>
                    </a:p>
                    <a:p>
                      <a:r>
                        <a:rPr lang="en-US" sz="3500" dirty="0">
                          <a:latin typeface="Arial" panose="020B0604020202020204" pitchFamily="34" charset="0"/>
                          <a:cs typeface="Arial" panose="020B0604020202020204" pitchFamily="34" charset="0"/>
                        </a:rPr>
                        <a:t>3D modeling optimizes public transport stops, reducing congestion, enhancing commuter experience, and ensuring sustainability. Its application supports smart city initiatives by integrating digital signage, accessibility features, and real-time data.</a:t>
                      </a:r>
                    </a:p>
                    <a:p>
                      <a:r>
                        <a:rPr lang="en-US" sz="3500" b="1" i="1" dirty="0">
                          <a:latin typeface="Arial" panose="020B0604020202020204" pitchFamily="34" charset="0"/>
                          <a:cs typeface="Arial" panose="020B0604020202020204" pitchFamily="34" charset="0"/>
                        </a:rPr>
                        <a:t>Potential Areas of Further Research</a:t>
                      </a:r>
                    </a:p>
                    <a:p>
                      <a:r>
                        <a:rPr lang="en-US" sz="3500" dirty="0">
                          <a:latin typeface="Arial" panose="020B0604020202020204" pitchFamily="34" charset="0"/>
                          <a:cs typeface="Arial" panose="020B0604020202020204" pitchFamily="34" charset="0"/>
                        </a:rPr>
                        <a:t>Future studies can explore AI-driven simulations, virtual reality (VR) integration, and GIS-BIM synergy for more dynamic transport planning. Additionally, real-world implementation case studies could validate 3D modeling’s effectiveness in diverse urban settings.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Picture 7" descr="A person standing in front of a bus stop&#10;&#10;Description automatically generated with medium confidence">
            <a:extLst>
              <a:ext uri="{FF2B5EF4-FFF2-40B4-BE49-F238E27FC236}">
                <a16:creationId xmlns:a16="http://schemas.microsoft.com/office/drawing/2014/main" id="{B610312C-A23A-930C-B0A6-0C293B245440}"/>
              </a:ext>
            </a:extLst>
          </p:cNvPr>
          <p:cNvPicPr>
            <a:picLocks noChangeAspect="1"/>
          </p:cNvPicPr>
          <p:nvPr/>
        </p:nvPicPr>
        <p:blipFill>
          <a:blip r:embed="rId4"/>
          <a:stretch>
            <a:fillRect/>
          </a:stretch>
        </p:blipFill>
        <p:spPr>
          <a:xfrm>
            <a:off x="2368062" y="23944210"/>
            <a:ext cx="6836552" cy="3648971"/>
          </a:xfrm>
          <a:prstGeom prst="rect">
            <a:avLst/>
          </a:prstGeom>
        </p:spPr>
      </p:pic>
      <p:pic>
        <p:nvPicPr>
          <p:cNvPr id="9" name="Picture 8" descr="A picture containing furniture, outdoor, art, chair&#10;&#10;Description automatically generated">
            <a:extLst>
              <a:ext uri="{FF2B5EF4-FFF2-40B4-BE49-F238E27FC236}">
                <a16:creationId xmlns:a16="http://schemas.microsoft.com/office/drawing/2014/main" id="{87F53812-61B2-166C-70EC-9431BCA9DAB1}"/>
              </a:ext>
            </a:extLst>
          </p:cNvPr>
          <p:cNvPicPr>
            <a:picLocks noChangeAspect="1"/>
          </p:cNvPicPr>
          <p:nvPr/>
        </p:nvPicPr>
        <p:blipFill>
          <a:blip r:embed="rId5"/>
          <a:stretch>
            <a:fillRect/>
          </a:stretch>
        </p:blipFill>
        <p:spPr>
          <a:xfrm>
            <a:off x="9715363" y="23920765"/>
            <a:ext cx="7072392" cy="3675095"/>
          </a:xfrm>
          <a:prstGeom prst="rect">
            <a:avLst/>
          </a:prstGeom>
        </p:spPr>
      </p:pic>
      <p:pic>
        <p:nvPicPr>
          <p:cNvPr id="10" name="Picture 9" descr="A person standing in front of a building&#10;&#10;Description automatically generated with low confidence">
            <a:extLst>
              <a:ext uri="{FF2B5EF4-FFF2-40B4-BE49-F238E27FC236}">
                <a16:creationId xmlns:a16="http://schemas.microsoft.com/office/drawing/2014/main" id="{CDCB03DF-9FED-AD9C-B217-157F8AA83D9A}"/>
              </a:ext>
            </a:extLst>
          </p:cNvPr>
          <p:cNvPicPr>
            <a:picLocks noChangeAspect="1"/>
          </p:cNvPicPr>
          <p:nvPr/>
        </p:nvPicPr>
        <p:blipFill>
          <a:blip r:embed="rId6"/>
          <a:stretch>
            <a:fillRect/>
          </a:stretch>
        </p:blipFill>
        <p:spPr>
          <a:xfrm>
            <a:off x="17344450" y="23401683"/>
            <a:ext cx="12428870" cy="4244962"/>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849</Words>
  <Application>Microsoft Office PowerPoint</Application>
  <PresentationFormat>Custom</PresentationFormat>
  <Paragraphs>46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Transforming Urban Mobility - The Role of 3D Modeling in Designing Sustainable and User-Friendly Public Transport Stops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User</cp:lastModifiedBy>
  <cp:revision>4</cp:revision>
  <dcterms:created xsi:type="dcterms:W3CDTF">2024-08-16T05:44:32Z</dcterms:created>
  <dcterms:modified xsi:type="dcterms:W3CDTF">2025-04-02T10:06:17Z</dcterms:modified>
</cp:coreProperties>
</file>