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1200" y="-349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24. 3. 2025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24. 3. 2025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24. 3. 2025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24. 3. 2025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24. 3. 2025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24. 3. 2025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24. 3. 2025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24. 3. 2025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24. 3. 2025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24. 3. 2025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24. 3. 2025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24. 3. 2025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2.png"/><Relationship Id="rId7" Type="http://schemas.openxmlformats.org/officeDocument/2006/relationships/image" Target="../media/image5.w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oleObject" Target="../embeddings/oleObject1.bin"/><Relationship Id="rId11" Type="http://schemas.openxmlformats.org/officeDocument/2006/relationships/image" Target="../media/image7.wmf"/><Relationship Id="rId5" Type="http://schemas.openxmlformats.org/officeDocument/2006/relationships/image" Target="../media/image4.jpeg"/><Relationship Id="rId10" Type="http://schemas.openxmlformats.org/officeDocument/2006/relationships/oleObject" Target="../embeddings/oleObject3.bin"/><Relationship Id="rId4" Type="http://schemas.openxmlformats.org/officeDocument/2006/relationships/image" Target="../media/image3.jpg"/><Relationship Id="rId9"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Eigenanalysis</a:t>
            </a:r>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of wagon wheelsets based on the rigid body dynamics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Ján Dižo</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Miroslav Blatnický</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Alyona</a:t>
            </a:r>
            <a:r>
              <a:rPr lang="sk-SK" sz="4500" dirty="0">
                <a:solidFill>
                  <a:srgbClr val="002060"/>
                </a:solidFill>
                <a:latin typeface="Arial" panose="020B0604020202020204" pitchFamily="34" charset="0"/>
                <a:cs typeface="Arial" panose="020B0604020202020204" pitchFamily="34" charset="0"/>
              </a:rPr>
              <a:t> Lovska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Martin Bučko</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Mariusz</a:t>
            </a:r>
            <a:r>
              <a:rPr lang="sk-SK" sz="4500" dirty="0">
                <a:solidFill>
                  <a:srgbClr val="002060"/>
                </a:solidFill>
                <a:latin typeface="Arial" panose="020B0604020202020204" pitchFamily="34" charset="0"/>
                <a:cs typeface="Arial" panose="020B0604020202020204" pitchFamily="34" charset="0"/>
              </a:rPr>
              <a:t> Kostrzewski</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Oleksandr</a:t>
            </a:r>
            <a:r>
              <a:rPr lang="sk-SK" sz="4500" dirty="0">
                <a:solidFill>
                  <a:srgbClr val="002060"/>
                </a:solidFill>
                <a:latin typeface="Arial" panose="020B0604020202020204" pitchFamily="34" charset="0"/>
                <a:cs typeface="Arial" panose="020B0604020202020204" pitchFamily="34" charset="0"/>
              </a:rPr>
              <a:t> Kravchenko</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en-US" sz="3600" i="1" dirty="0">
                <a:solidFill>
                  <a:srgbClr val="002060"/>
                </a:solidFill>
                <a:latin typeface="Arial" panose="020B0604020202020204" pitchFamily="34" charset="0"/>
                <a:cs typeface="Arial" panose="020B0604020202020204" pitchFamily="34" charset="0"/>
              </a:rPr>
              <a:t>Warsaw University of Technology, Warszawa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Poland</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637050612"/>
              </p:ext>
            </p:extLst>
          </p:nvPr>
        </p:nvGraphicFramePr>
        <p:xfrm>
          <a:off x="1347570" y="7769152"/>
          <a:ext cx="29764038" cy="4459072"/>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584964">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681832">
                <a:tc>
                  <a:txBody>
                    <a:bodyPr/>
                    <a:lstStyle/>
                    <a:p>
                      <a:pPr algn="l"/>
                      <a:r>
                        <a:rPr lang="en-US" sz="3500" kern="1200" dirty="0">
                          <a:solidFill>
                            <a:srgbClr val="002060"/>
                          </a:solidFill>
                          <a:latin typeface="Arial" panose="020B0604020202020204" pitchFamily="34" charset="0"/>
                          <a:ea typeface="+mn-ea"/>
                          <a:cs typeface="Arial" panose="020B0604020202020204" pitchFamily="34" charset="0"/>
                        </a:rPr>
                        <a:t>Railway transport is a widely used kind of transport of people and goods for middle and long distances. This kind of transport must meet strict criteria regarding comfort and safety</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dirty="0">
                          <a:solidFill>
                            <a:srgbClr val="002060"/>
                          </a:solidFill>
                          <a:latin typeface="Arial" panose="020B0604020202020204" pitchFamily="34" charset="0"/>
                          <a:ea typeface="+mn-ea"/>
                          <a:cs typeface="Arial" panose="020B0604020202020204" pitchFamily="34" charset="0"/>
                        </a:rPr>
                        <a:t>and, that safety is quite a general term, which can be characterized from more points of view. </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kern="1200" dirty="0">
                          <a:solidFill>
                            <a:srgbClr val="002060"/>
                          </a:solidFill>
                          <a:latin typeface="Arial" panose="020B0604020202020204" pitchFamily="34" charset="0"/>
                          <a:ea typeface="+mn-ea"/>
                          <a:cs typeface="Arial" panose="020B0604020202020204" pitchFamily="34" charset="0"/>
                        </a:rPr>
                        <a:t>Two basic types of friction braked are recognized, namely pad brakes and disc brakes. Pad brakes connects to a friction couple a wheel, more precisely its running surface and a brake pad. Disc brakes includes two or more discs mounted on a wheelset axle and brake pads. </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kern="1200" dirty="0">
                          <a:solidFill>
                            <a:srgbClr val="002060"/>
                          </a:solidFill>
                          <a:latin typeface="Arial" panose="020B0604020202020204" pitchFamily="34" charset="0"/>
                          <a:ea typeface="+mn-ea"/>
                          <a:cs typeface="Arial" panose="020B0604020202020204" pitchFamily="34" charset="0"/>
                        </a:rPr>
                        <a:t>When a wagon wheelset is considered, </a:t>
                      </a:r>
                      <a:r>
                        <a:rPr lang="en-US" sz="3500" kern="1200" dirty="0" err="1">
                          <a:solidFill>
                            <a:srgbClr val="002060"/>
                          </a:solidFill>
                          <a:latin typeface="Arial" panose="020B0604020202020204" pitchFamily="34" charset="0"/>
                          <a:ea typeface="+mn-ea"/>
                          <a:cs typeface="Arial" panose="020B0604020202020204" pitchFamily="34" charset="0"/>
                        </a:rPr>
                        <a:t>eigenanalysis</a:t>
                      </a:r>
                      <a:r>
                        <a:rPr lang="en-US" sz="3500" kern="1200" dirty="0">
                          <a:solidFill>
                            <a:srgbClr val="002060"/>
                          </a:solidFill>
                          <a:latin typeface="Arial" panose="020B0604020202020204" pitchFamily="34" charset="0"/>
                          <a:ea typeface="+mn-ea"/>
                          <a:cs typeface="Arial" panose="020B0604020202020204" pitchFamily="34" charset="0"/>
                        </a:rPr>
                        <a:t> is a basic and the most important step from the dynamics point of view. It is possible to recognize based on the </a:t>
                      </a:r>
                      <a:r>
                        <a:rPr lang="en-US" sz="3500" kern="1200" dirty="0" err="1">
                          <a:solidFill>
                            <a:srgbClr val="002060"/>
                          </a:solidFill>
                          <a:latin typeface="Arial" panose="020B0604020202020204" pitchFamily="34" charset="0"/>
                          <a:ea typeface="+mn-ea"/>
                          <a:cs typeface="Arial" panose="020B0604020202020204" pitchFamily="34" charset="0"/>
                        </a:rPr>
                        <a:t>eigenanalysis</a:t>
                      </a:r>
                      <a:r>
                        <a:rPr lang="en-US" sz="3500" kern="1200" dirty="0">
                          <a:solidFill>
                            <a:srgbClr val="002060"/>
                          </a:solidFill>
                          <a:latin typeface="Arial" panose="020B0604020202020204" pitchFamily="34" charset="0"/>
                          <a:ea typeface="+mn-ea"/>
                          <a:cs typeface="Arial" panose="020B0604020202020204" pitchFamily="34" charset="0"/>
                        </a:rPr>
                        <a:t> results resonance zones, eigenfrequencies, eigenmodes and others.</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083466744"/>
              </p:ext>
            </p:extLst>
          </p:nvPr>
        </p:nvGraphicFramePr>
        <p:xfrm>
          <a:off x="1347570" y="12343780"/>
          <a:ext cx="29764038" cy="950406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973550">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530513">
                <a:tc>
                  <a:txBody>
                    <a:bodyPr/>
                    <a:lstStyle/>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612863008"/>
              </p:ext>
            </p:extLst>
          </p:nvPr>
        </p:nvGraphicFramePr>
        <p:xfrm>
          <a:off x="1347570" y="22015284"/>
          <a:ext cx="29764038" cy="1193130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2256">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577030">
                <a:tc>
                  <a:txBody>
                    <a:bodyPr/>
                    <a:lstStyle/>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577030">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52037349"/>
              </p:ext>
            </p:extLst>
          </p:nvPr>
        </p:nvGraphicFramePr>
        <p:xfrm>
          <a:off x="1317621" y="34183012"/>
          <a:ext cx="29764038" cy="491982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02112">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142582">
                <a:tc>
                  <a:txBody>
                    <a:bodyPr/>
                    <a:lstStyle/>
                    <a:p>
                      <a:pPr>
                        <a:spcAft>
                          <a:spcPts val="1200"/>
                        </a:spcAft>
                      </a:pPr>
                      <a:r>
                        <a:rPr lang="en-US" sz="3500" dirty="0">
                          <a:solidFill>
                            <a:srgbClr val="002060"/>
                          </a:solidFill>
                          <a:latin typeface="Arial" panose="020B0604020202020204" pitchFamily="34" charset="0"/>
                          <a:cs typeface="Arial" panose="020B0604020202020204" pitchFamily="34" charset="0"/>
                        </a:rPr>
                        <a:t>The main purpose of the presented research was to perform </a:t>
                      </a:r>
                      <a:r>
                        <a:rPr lang="en-US" sz="3500" dirty="0" err="1">
                          <a:solidFill>
                            <a:srgbClr val="002060"/>
                          </a:solidFill>
                          <a:latin typeface="Arial" panose="020B0604020202020204" pitchFamily="34" charset="0"/>
                          <a:cs typeface="Arial" panose="020B0604020202020204" pitchFamily="34" charset="0"/>
                        </a:rPr>
                        <a:t>eigenanalysis</a:t>
                      </a:r>
                      <a:r>
                        <a:rPr lang="en-US" sz="3500" dirty="0">
                          <a:solidFill>
                            <a:srgbClr val="002060"/>
                          </a:solidFill>
                          <a:latin typeface="Arial" panose="020B0604020202020204" pitchFamily="34" charset="0"/>
                          <a:cs typeface="Arial" panose="020B0604020202020204" pitchFamily="34" charset="0"/>
                        </a:rPr>
                        <a:t> of several types of wagon wheelsets. Mathematical models of oscillation of these wheelsets were derived. These models were represented by inhomogeneous equations of motion.</a:t>
                      </a:r>
                      <a:endParaRPr lang="sk-SK" sz="3500" dirty="0">
                        <a:solidFill>
                          <a:srgbClr val="002060"/>
                        </a:solidFill>
                        <a:latin typeface="Arial" panose="020B0604020202020204" pitchFamily="34" charset="0"/>
                        <a:cs typeface="Arial" panose="020B0604020202020204" pitchFamily="34" charset="0"/>
                      </a:endParaRPr>
                    </a:p>
                    <a:p>
                      <a:pPr>
                        <a:spcAft>
                          <a:spcPts val="1200"/>
                        </a:spcAft>
                      </a:pPr>
                      <a:r>
                        <a:rPr lang="en-US" sz="3500" dirty="0">
                          <a:solidFill>
                            <a:srgbClr val="002060"/>
                          </a:solidFill>
                          <a:latin typeface="Arial" panose="020B0604020202020204" pitchFamily="34" charset="0"/>
                          <a:cs typeface="Arial" panose="020B0604020202020204" pitchFamily="34" charset="0"/>
                        </a:rPr>
                        <a:t> Based on the derived equations of motion, resonance curves were shown. Graphical outputs were created by means of the </a:t>
                      </a:r>
                      <a:r>
                        <a:rPr lang="en-US" sz="3500" dirty="0" err="1">
                          <a:solidFill>
                            <a:srgbClr val="002060"/>
                          </a:solidFill>
                          <a:latin typeface="Arial" panose="020B0604020202020204" pitchFamily="34" charset="0"/>
                          <a:cs typeface="Arial" panose="020B0604020202020204" pitchFamily="34" charset="0"/>
                        </a:rPr>
                        <a:t>Matlab</a:t>
                      </a:r>
                      <a:r>
                        <a:rPr lang="en-US" sz="3500" dirty="0">
                          <a:solidFill>
                            <a:srgbClr val="002060"/>
                          </a:solidFill>
                          <a:latin typeface="Arial" panose="020B0604020202020204" pitchFamily="34" charset="0"/>
                          <a:cs typeface="Arial" panose="020B0604020202020204" pitchFamily="34" charset="0"/>
                        </a:rPr>
                        <a:t> software. The main objective of resonance curves is to reveal the resonance zones, i.e. dangerous zones, in which, wheelsets should not operate. </a:t>
                      </a:r>
                      <a:endParaRPr lang="sk-SK" sz="3500" dirty="0">
                        <a:solidFill>
                          <a:srgbClr val="002060"/>
                        </a:solidFill>
                        <a:latin typeface="Arial" panose="020B0604020202020204" pitchFamily="34" charset="0"/>
                        <a:cs typeface="Arial" panose="020B0604020202020204" pitchFamily="34" charset="0"/>
                      </a:endParaRPr>
                    </a:p>
                    <a:p>
                      <a:pPr>
                        <a:spcAft>
                          <a:spcPts val="1200"/>
                        </a:spcAft>
                      </a:pPr>
                      <a:r>
                        <a:rPr lang="en-US" sz="3500" dirty="0">
                          <a:solidFill>
                            <a:srgbClr val="002060"/>
                          </a:solidFill>
                          <a:latin typeface="Arial" panose="020B0604020202020204" pitchFamily="34" charset="0"/>
                          <a:cs typeface="Arial" panose="020B0604020202020204" pitchFamily="34" charset="0"/>
                        </a:rPr>
                        <a:t>It was found out, that various types of brakes used on wheelsets lead to different dynamic response. The future research will be focused on a comparison of the achieved results with the FEM approach. </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3408327478"/>
              </p:ext>
            </p:extLst>
          </p:nvPr>
        </p:nvGraphicFramePr>
        <p:xfrm>
          <a:off x="1317621" y="39315154"/>
          <a:ext cx="29764038" cy="33070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76657">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202453">
                <a:tc>
                  <a:txBody>
                    <a:bodyPr/>
                    <a:lstStyle/>
                    <a:p>
                      <a:pPr lvl="0">
                        <a:spcAft>
                          <a:spcPts val="1200"/>
                        </a:spcAft>
                        <a:buNone/>
                      </a:pPr>
                      <a:r>
                        <a:rPr lang="en-US" sz="3500" kern="1200" dirty="0">
                          <a:solidFill>
                            <a:srgbClr val="002060"/>
                          </a:solidFill>
                          <a:latin typeface="Arial"/>
                          <a:ea typeface="+mn-ea"/>
                          <a:cs typeface="Arial"/>
                        </a:rPr>
                        <a:t>This research was also supported by the project VEGA 1/0513/22 and the project KEGA 031ŽU-4/2023.</a:t>
                      </a:r>
                    </a:p>
                    <a:p>
                      <a:pPr lvl="0">
                        <a:spcAft>
                          <a:spcPts val="1200"/>
                        </a:spcAft>
                        <a:buNone/>
                      </a:pPr>
                      <a:r>
                        <a:rPr lang="en-US" sz="3500" kern="1200" dirty="0">
                          <a:solidFill>
                            <a:srgbClr val="002060"/>
                          </a:solidFill>
                          <a:latin typeface="Arial"/>
                          <a:ea typeface="+mn-ea"/>
                          <a:cs typeface="Arial"/>
                        </a:rPr>
                        <a:t>“Funded by the EU </a:t>
                      </a:r>
                      <a:r>
                        <a:rPr lang="en-US" sz="3500" kern="1200" dirty="0" err="1">
                          <a:solidFill>
                            <a:srgbClr val="002060"/>
                          </a:solidFill>
                          <a:latin typeface="Arial"/>
                          <a:ea typeface="+mn-ea"/>
                          <a:cs typeface="Arial"/>
                        </a:rPr>
                        <a:t>NextGenerationEU</a:t>
                      </a:r>
                      <a:r>
                        <a:rPr lang="en-US" sz="3500" kern="1200" dirty="0">
                          <a:solidFill>
                            <a:srgbClr val="002060"/>
                          </a:solidFill>
                          <a:latin typeface="Arial"/>
                          <a:ea typeface="+mn-ea"/>
                          <a:cs typeface="Arial"/>
                        </a:rPr>
                        <a:t> through the Recovery and Resilience Plan for Slovakia under the project No. 09I03-03-V01-00131.” “Funded by the EU </a:t>
                      </a:r>
                      <a:r>
                        <a:rPr lang="en-US" sz="3500" kern="1200" dirty="0" err="1">
                          <a:solidFill>
                            <a:srgbClr val="002060"/>
                          </a:solidFill>
                          <a:latin typeface="Arial"/>
                          <a:ea typeface="+mn-ea"/>
                          <a:cs typeface="Arial"/>
                        </a:rPr>
                        <a:t>NextGenerationEU</a:t>
                      </a:r>
                      <a:r>
                        <a:rPr lang="en-US" sz="3500" kern="1200" dirty="0">
                          <a:solidFill>
                            <a:srgbClr val="002060"/>
                          </a:solidFill>
                          <a:latin typeface="Arial"/>
                          <a:ea typeface="+mn-ea"/>
                          <a:cs typeface="Arial"/>
                        </a:rPr>
                        <a:t> through the Recovery and Resilience Plan for Slovakia under the project No. 09I03-03-V01-00129.”</a:t>
                      </a:r>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0" name="Obrázok 9" descr="Obrázok, na ktorom je diagram, rad, vývoj, text&#10;&#10;Obsah vygenerovaný umelou inteligenciou môže byť nesprávny.">
            <a:extLst>
              <a:ext uri="{FF2B5EF4-FFF2-40B4-BE49-F238E27FC236}">
                <a16:creationId xmlns:a16="http://schemas.microsoft.com/office/drawing/2014/main" id="{00373898-DD5F-3454-2ABE-B4CE2F97DD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87846" y="22992489"/>
            <a:ext cx="13978879" cy="7889189"/>
          </a:xfrm>
          <a:prstGeom prst="rect">
            <a:avLst/>
          </a:prstGeom>
        </p:spPr>
      </p:pic>
      <p:sp>
        <p:nvSpPr>
          <p:cNvPr id="11" name="BlokTextu 10">
            <a:extLst>
              <a:ext uri="{FF2B5EF4-FFF2-40B4-BE49-F238E27FC236}">
                <a16:creationId xmlns:a16="http://schemas.microsoft.com/office/drawing/2014/main" id="{2566EC92-B778-6AEA-2A5E-63FF0876A35F}"/>
              </a:ext>
            </a:extLst>
          </p:cNvPr>
          <p:cNvSpPr txBox="1"/>
          <p:nvPr/>
        </p:nvSpPr>
        <p:spPr>
          <a:xfrm>
            <a:off x="17497089" y="30921841"/>
            <a:ext cx="13172842" cy="553998"/>
          </a:xfrm>
          <a:prstGeom prst="rect">
            <a:avLst/>
          </a:prstGeom>
          <a:noFill/>
        </p:spPr>
        <p:txBody>
          <a:bodyPr wrap="square" rtlCol="0">
            <a:spAutoFit/>
          </a:bodyPr>
          <a:lstStyle/>
          <a:p>
            <a:pPr algn="ctr"/>
            <a:r>
              <a:rPr lang="en-US" sz="3000" dirty="0">
                <a:effectLst/>
                <a:latin typeface="Arial" panose="020B0604020202020204" pitchFamily="34" charset="0"/>
                <a:ea typeface="SimSun" panose="02010600030101010101" pitchFamily="2" charset="-122"/>
                <a:cs typeface="Arial" panose="020B0604020202020204" pitchFamily="34" charset="0"/>
              </a:rPr>
              <a:t>Fig. </a:t>
            </a:r>
            <a:r>
              <a:rPr lang="sk-SK" sz="3000" dirty="0">
                <a:effectLst/>
                <a:latin typeface="Arial" panose="020B0604020202020204" pitchFamily="34" charset="0"/>
                <a:ea typeface="SimSun" panose="02010600030101010101" pitchFamily="2" charset="-122"/>
                <a:cs typeface="Arial" panose="020B0604020202020204" pitchFamily="34" charset="0"/>
              </a:rPr>
              <a:t>2</a:t>
            </a:r>
            <a:r>
              <a:rPr lang="en-US" sz="3000" dirty="0">
                <a:effectLst/>
                <a:latin typeface="Arial" panose="020B0604020202020204" pitchFamily="34" charset="0"/>
                <a:ea typeface="SimSun" panose="02010600030101010101" pitchFamily="2" charset="-122"/>
                <a:cs typeface="Arial" panose="020B0604020202020204" pitchFamily="34" charset="0"/>
              </a:rPr>
              <a:t>. Resonance zone of individual type of wheelsets – the research results</a:t>
            </a:r>
            <a:endParaRPr lang="sk-SK" sz="3000" dirty="0">
              <a:latin typeface="Arial" panose="020B0604020202020204" pitchFamily="34" charset="0"/>
              <a:cs typeface="Arial" panose="020B0604020202020204" pitchFamily="34" charset="0"/>
            </a:endParaRPr>
          </a:p>
        </p:txBody>
      </p:sp>
      <p:sp>
        <p:nvSpPr>
          <p:cNvPr id="12" name="BlokTextu 11">
            <a:extLst>
              <a:ext uri="{FF2B5EF4-FFF2-40B4-BE49-F238E27FC236}">
                <a16:creationId xmlns:a16="http://schemas.microsoft.com/office/drawing/2014/main" id="{8139EAE8-AA5A-0729-A1C6-4BB5B5DF761E}"/>
              </a:ext>
            </a:extLst>
          </p:cNvPr>
          <p:cNvSpPr txBox="1"/>
          <p:nvPr/>
        </p:nvSpPr>
        <p:spPr>
          <a:xfrm>
            <a:off x="1304404" y="23022969"/>
            <a:ext cx="15338560" cy="8633133"/>
          </a:xfrm>
          <a:prstGeom prst="rect">
            <a:avLst/>
          </a:prstGeom>
          <a:noFill/>
        </p:spPr>
        <p:txBody>
          <a:bodyPr wrap="square" rtlCol="0">
            <a:spAutoFit/>
          </a:bodyPr>
          <a:lstStyle/>
          <a:p>
            <a:pPr algn="just">
              <a:spcAft>
                <a:spcPts val="1200"/>
              </a:spcAft>
            </a:pPr>
            <a:r>
              <a:rPr lang="sk-SK" sz="3500" dirty="0">
                <a:solidFill>
                  <a:srgbClr val="002060"/>
                </a:solidFill>
                <a:latin typeface="Arial"/>
                <a:cs typeface="Arial"/>
              </a:rPr>
              <a:t>T</a:t>
            </a:r>
            <a:r>
              <a:rPr lang="en-US" sz="3500" dirty="0">
                <a:solidFill>
                  <a:srgbClr val="002060"/>
                </a:solidFill>
                <a:latin typeface="Arial"/>
                <a:cs typeface="Arial"/>
              </a:rPr>
              <a:t>he results of the performed research is presented in this section. </a:t>
            </a:r>
            <a:endParaRPr lang="sk-SK" sz="3500" dirty="0">
              <a:solidFill>
                <a:srgbClr val="002060"/>
              </a:solidFill>
              <a:latin typeface="Arial"/>
              <a:cs typeface="Arial"/>
            </a:endParaRPr>
          </a:p>
          <a:p>
            <a:pPr algn="just">
              <a:spcAft>
                <a:spcPts val="1200"/>
              </a:spcAft>
            </a:pPr>
            <a:r>
              <a:rPr lang="en-US" sz="3500" dirty="0">
                <a:solidFill>
                  <a:srgbClr val="002060"/>
                </a:solidFill>
                <a:latin typeface="Arial"/>
                <a:cs typeface="Arial"/>
              </a:rPr>
              <a:t>Fig. </a:t>
            </a:r>
            <a:r>
              <a:rPr lang="sk-SK" sz="3500" dirty="0">
                <a:solidFill>
                  <a:srgbClr val="002060"/>
                </a:solidFill>
                <a:latin typeface="Arial"/>
                <a:cs typeface="Arial"/>
              </a:rPr>
              <a:t>2</a:t>
            </a:r>
            <a:r>
              <a:rPr lang="en-US" sz="3500" dirty="0">
                <a:solidFill>
                  <a:srgbClr val="002060"/>
                </a:solidFill>
                <a:latin typeface="Arial"/>
                <a:cs typeface="Arial"/>
              </a:rPr>
              <a:t> depicts the achieved results of the calculations. This figure includes the resonance curves for the </a:t>
            </a:r>
            <a:r>
              <a:rPr lang="en-US" sz="3500" dirty="0" err="1">
                <a:solidFill>
                  <a:srgbClr val="002060"/>
                </a:solidFill>
                <a:latin typeface="Arial"/>
                <a:cs typeface="Arial"/>
              </a:rPr>
              <a:t>analysed</a:t>
            </a:r>
            <a:r>
              <a:rPr lang="en-US" sz="3500" dirty="0">
                <a:solidFill>
                  <a:srgbClr val="002060"/>
                </a:solidFill>
                <a:latin typeface="Arial"/>
                <a:cs typeface="Arial"/>
              </a:rPr>
              <a:t> wheelsets presented in Fig. </a:t>
            </a:r>
            <a:r>
              <a:rPr lang="sk-SK" sz="3500" dirty="0">
                <a:solidFill>
                  <a:srgbClr val="002060"/>
                </a:solidFill>
                <a:latin typeface="Arial"/>
                <a:cs typeface="Arial"/>
              </a:rPr>
              <a:t>1</a:t>
            </a:r>
            <a:r>
              <a:rPr lang="en-US" sz="3500" dirty="0">
                <a:solidFill>
                  <a:srgbClr val="002060"/>
                </a:solidFill>
                <a:latin typeface="Arial"/>
                <a:cs typeface="Arial"/>
              </a:rPr>
              <a:t>. The resonance curves were created by means of the </a:t>
            </a:r>
            <a:r>
              <a:rPr lang="en-US" sz="3500" dirty="0" err="1">
                <a:solidFill>
                  <a:srgbClr val="002060"/>
                </a:solidFill>
                <a:latin typeface="Arial"/>
                <a:cs typeface="Arial"/>
              </a:rPr>
              <a:t>Matlab</a:t>
            </a:r>
            <a:r>
              <a:rPr lang="en-US" sz="3500" dirty="0">
                <a:solidFill>
                  <a:srgbClr val="002060"/>
                </a:solidFill>
                <a:latin typeface="Arial"/>
                <a:cs typeface="Arial"/>
              </a:rPr>
              <a:t> software. </a:t>
            </a:r>
            <a:endParaRPr lang="sk-SK" sz="3500" dirty="0">
              <a:solidFill>
                <a:srgbClr val="002060"/>
              </a:solidFill>
              <a:latin typeface="Arial"/>
              <a:cs typeface="Arial"/>
            </a:endParaRPr>
          </a:p>
          <a:p>
            <a:pPr algn="just">
              <a:spcAft>
                <a:spcPts val="1200"/>
              </a:spcAft>
            </a:pPr>
            <a:r>
              <a:rPr lang="en-US" sz="3500" dirty="0">
                <a:solidFill>
                  <a:srgbClr val="002060"/>
                </a:solidFill>
                <a:latin typeface="Arial"/>
                <a:cs typeface="Arial"/>
              </a:rPr>
              <a:t>As it can be seen, the resonance curves include the zones, where the amplitude of forced oscillations of the material components of the wheelsets (wheels and brake discs) grow to very high values. These zones are the wanted resonance zones. It is obvious that operation of the wheelset (it means during braking) could lead to such high angular deflections, which would end by destruction of the wheelset. </a:t>
            </a:r>
            <a:endParaRPr lang="sk-SK" sz="3500" dirty="0">
              <a:solidFill>
                <a:srgbClr val="002060"/>
              </a:solidFill>
              <a:latin typeface="Arial"/>
              <a:cs typeface="Arial"/>
            </a:endParaRPr>
          </a:p>
          <a:p>
            <a:pPr algn="just">
              <a:spcAft>
                <a:spcPts val="1200"/>
              </a:spcAft>
            </a:pPr>
            <a:r>
              <a:rPr lang="en-US" sz="3500" dirty="0">
                <a:solidFill>
                  <a:srgbClr val="002060"/>
                </a:solidFill>
                <a:latin typeface="Arial"/>
                <a:cs typeface="Arial"/>
              </a:rPr>
              <a:t>The wheelset with the pad brake (Fig. </a:t>
            </a:r>
            <a:r>
              <a:rPr lang="sk-SK" sz="3500" dirty="0">
                <a:solidFill>
                  <a:srgbClr val="002060"/>
                </a:solidFill>
                <a:latin typeface="Arial"/>
                <a:cs typeface="Arial"/>
              </a:rPr>
              <a:t>1</a:t>
            </a:r>
            <a:r>
              <a:rPr lang="en-US" sz="3500" dirty="0">
                <a:solidFill>
                  <a:srgbClr val="002060"/>
                </a:solidFill>
                <a:latin typeface="Arial"/>
                <a:cs typeface="Arial"/>
              </a:rPr>
              <a:t>a) has one resonance zone (Fig. </a:t>
            </a:r>
            <a:r>
              <a:rPr lang="sk-SK" sz="3500" dirty="0">
                <a:solidFill>
                  <a:srgbClr val="002060"/>
                </a:solidFill>
                <a:latin typeface="Arial"/>
                <a:cs typeface="Arial"/>
              </a:rPr>
              <a:t>2</a:t>
            </a:r>
            <a:r>
              <a:rPr lang="en-US" sz="3500" dirty="0">
                <a:solidFill>
                  <a:srgbClr val="002060"/>
                </a:solidFill>
                <a:latin typeface="Arial"/>
                <a:cs typeface="Arial"/>
              </a:rPr>
              <a:t>a). The torsion oscillation can be caused by uneven braking force on wheelset wheels. The wheelset with two brake discs has three resonance zones, which are shown in Fig. </a:t>
            </a:r>
            <a:r>
              <a:rPr lang="sk-SK" sz="3500" dirty="0">
                <a:solidFill>
                  <a:srgbClr val="002060"/>
                </a:solidFill>
                <a:latin typeface="Arial"/>
                <a:cs typeface="Arial"/>
              </a:rPr>
              <a:t>2</a:t>
            </a:r>
            <a:r>
              <a:rPr lang="en-US" sz="3500" dirty="0">
                <a:solidFill>
                  <a:srgbClr val="002060"/>
                </a:solidFill>
                <a:latin typeface="Arial"/>
                <a:cs typeface="Arial"/>
              </a:rPr>
              <a:t>b. Resonance zones depicted in Fig. </a:t>
            </a:r>
            <a:r>
              <a:rPr lang="sk-SK" sz="3500" dirty="0">
                <a:solidFill>
                  <a:srgbClr val="002060"/>
                </a:solidFill>
                <a:latin typeface="Arial"/>
                <a:cs typeface="Arial"/>
              </a:rPr>
              <a:t>2</a:t>
            </a:r>
            <a:r>
              <a:rPr lang="en-US" sz="3500" dirty="0">
                <a:solidFill>
                  <a:srgbClr val="002060"/>
                </a:solidFill>
                <a:latin typeface="Arial"/>
                <a:cs typeface="Arial"/>
              </a:rPr>
              <a:t>c also belong to the wheelset with two brake discs. </a:t>
            </a:r>
          </a:p>
        </p:txBody>
      </p:sp>
      <p:sp>
        <p:nvSpPr>
          <p:cNvPr id="13" name="BlokTextu 12">
            <a:extLst>
              <a:ext uri="{FF2B5EF4-FFF2-40B4-BE49-F238E27FC236}">
                <a16:creationId xmlns:a16="http://schemas.microsoft.com/office/drawing/2014/main" id="{576104DD-0AA4-CD7E-C187-316323DBCBE8}"/>
              </a:ext>
            </a:extLst>
          </p:cNvPr>
          <p:cNvSpPr txBox="1"/>
          <p:nvPr/>
        </p:nvSpPr>
        <p:spPr>
          <a:xfrm>
            <a:off x="1347570" y="18434691"/>
            <a:ext cx="29365527" cy="1708160"/>
          </a:xfrm>
          <a:prstGeom prst="rect">
            <a:avLst/>
          </a:prstGeom>
          <a:noFill/>
        </p:spPr>
        <p:txBody>
          <a:bodyPr wrap="square" rtlCol="0">
            <a:spAutoFit/>
          </a:bodyPr>
          <a:lstStyle/>
          <a:p>
            <a:pPr algn="just"/>
            <a:r>
              <a:rPr lang="en-US" sz="3500" dirty="0">
                <a:solidFill>
                  <a:srgbClr val="002060"/>
                </a:solidFill>
                <a:latin typeface="Arial"/>
                <a:cs typeface="Arial"/>
              </a:rPr>
              <a:t>Wheels and brake discs are characterized by the moment of inertia and the massless wheelset axle are defined by torsion stiffness. It is necessary to derive a proper mathematical model of a wheelset in order to find </a:t>
            </a:r>
            <a:r>
              <a:rPr lang="en-US" sz="3500" dirty="0" err="1">
                <a:solidFill>
                  <a:srgbClr val="002060"/>
                </a:solidFill>
                <a:latin typeface="Arial"/>
                <a:cs typeface="Arial"/>
              </a:rPr>
              <a:t>eigencharacteristics</a:t>
            </a:r>
            <a:r>
              <a:rPr lang="en-US" sz="3500" dirty="0">
                <a:solidFill>
                  <a:srgbClr val="002060"/>
                </a:solidFill>
                <a:latin typeface="Arial"/>
                <a:cs typeface="Arial"/>
              </a:rPr>
              <a:t>. The derivation Lagrange's equations of the second kind were applied. A general form of these equations is known, and it is as follows:</a:t>
            </a:r>
            <a:endParaRPr lang="sk-SK" sz="3500" dirty="0">
              <a:solidFill>
                <a:srgbClr val="002060"/>
              </a:solidFill>
              <a:latin typeface="Arial"/>
              <a:cs typeface="Arial"/>
            </a:endParaRPr>
          </a:p>
        </p:txBody>
      </p:sp>
      <p:pic>
        <p:nvPicPr>
          <p:cNvPr id="14" name="Obrázok 13">
            <a:extLst>
              <a:ext uri="{FF2B5EF4-FFF2-40B4-BE49-F238E27FC236}">
                <a16:creationId xmlns:a16="http://schemas.microsoft.com/office/drawing/2014/main" id="{BB2C9A0B-CF13-79A6-6A33-ED3ED1FB90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49995" y="14437682"/>
            <a:ext cx="20459130" cy="3282565"/>
          </a:xfrm>
          <a:prstGeom prst="rect">
            <a:avLst/>
          </a:prstGeom>
        </p:spPr>
      </p:pic>
      <p:sp>
        <p:nvSpPr>
          <p:cNvPr id="15" name="BlokTextu 14">
            <a:extLst>
              <a:ext uri="{FF2B5EF4-FFF2-40B4-BE49-F238E27FC236}">
                <a16:creationId xmlns:a16="http://schemas.microsoft.com/office/drawing/2014/main" id="{88599091-C753-7C6B-23DE-927657FFED57}"/>
              </a:ext>
            </a:extLst>
          </p:cNvPr>
          <p:cNvSpPr txBox="1"/>
          <p:nvPr/>
        </p:nvSpPr>
        <p:spPr>
          <a:xfrm>
            <a:off x="14030647" y="17796789"/>
            <a:ext cx="13172842" cy="553998"/>
          </a:xfrm>
          <a:prstGeom prst="rect">
            <a:avLst/>
          </a:prstGeom>
          <a:noFill/>
        </p:spPr>
        <p:txBody>
          <a:bodyPr wrap="square" rtlCol="0">
            <a:spAutoFit/>
          </a:bodyPr>
          <a:lstStyle/>
          <a:p>
            <a:pPr algn="ctr"/>
            <a:r>
              <a:rPr lang="en-US" sz="3000" dirty="0">
                <a:effectLst/>
                <a:latin typeface="Arial" panose="020B0604020202020204" pitchFamily="34" charset="0"/>
                <a:ea typeface="SimSun" panose="02010600030101010101" pitchFamily="2" charset="-122"/>
                <a:cs typeface="Arial" panose="020B0604020202020204" pitchFamily="34" charset="0"/>
              </a:rPr>
              <a:t>Fig. </a:t>
            </a:r>
            <a:r>
              <a:rPr lang="sk-SK" sz="3000" dirty="0">
                <a:effectLst/>
                <a:latin typeface="Arial" panose="020B0604020202020204" pitchFamily="34" charset="0"/>
                <a:ea typeface="SimSun" panose="02010600030101010101" pitchFamily="2" charset="-122"/>
                <a:cs typeface="Arial" panose="020B0604020202020204" pitchFamily="34" charset="0"/>
              </a:rPr>
              <a:t>1</a:t>
            </a:r>
            <a:r>
              <a:rPr lang="en-US" sz="3000" dirty="0">
                <a:effectLst/>
                <a:latin typeface="Arial" panose="020B0604020202020204" pitchFamily="34" charset="0"/>
                <a:ea typeface="SimSun" panose="02010600030101010101" pitchFamily="2" charset="-122"/>
                <a:cs typeface="Arial" panose="020B0604020202020204" pitchFamily="34" charset="0"/>
              </a:rPr>
              <a:t>. Schemes of wheelsets with various brakes configurations</a:t>
            </a:r>
            <a:endParaRPr lang="sk-SK" sz="3000" dirty="0">
              <a:latin typeface="Arial" panose="020B0604020202020204" pitchFamily="34" charset="0"/>
              <a:cs typeface="Arial" panose="020B0604020202020204" pitchFamily="34" charset="0"/>
            </a:endParaRPr>
          </a:p>
        </p:txBody>
      </p:sp>
      <p:sp>
        <p:nvSpPr>
          <p:cNvPr id="16" name="BlokTextu 15">
            <a:extLst>
              <a:ext uri="{FF2B5EF4-FFF2-40B4-BE49-F238E27FC236}">
                <a16:creationId xmlns:a16="http://schemas.microsoft.com/office/drawing/2014/main" id="{E728B732-3802-5750-76FD-F42DEBDD26BE}"/>
              </a:ext>
            </a:extLst>
          </p:cNvPr>
          <p:cNvSpPr txBox="1"/>
          <p:nvPr/>
        </p:nvSpPr>
        <p:spPr>
          <a:xfrm>
            <a:off x="1304405" y="14363936"/>
            <a:ext cx="8818124" cy="3862596"/>
          </a:xfrm>
          <a:prstGeom prst="rect">
            <a:avLst/>
          </a:prstGeom>
          <a:noFill/>
        </p:spPr>
        <p:txBody>
          <a:bodyPr wrap="square" rtlCol="0">
            <a:spAutoFit/>
          </a:bodyPr>
          <a:lstStyle/>
          <a:p>
            <a:pPr algn="just"/>
            <a:r>
              <a:rPr lang="sk-SK" sz="3500" dirty="0" err="1">
                <a:solidFill>
                  <a:srgbClr val="002060"/>
                </a:solidFill>
                <a:latin typeface="Arial"/>
                <a:cs typeface="Arial"/>
              </a:rPr>
              <a:t>The</a:t>
            </a:r>
            <a:r>
              <a:rPr lang="sk-SK" sz="3500" dirty="0">
                <a:solidFill>
                  <a:srgbClr val="002060"/>
                </a:solidFill>
                <a:latin typeface="Arial"/>
                <a:cs typeface="Arial"/>
              </a:rPr>
              <a:t> e</a:t>
            </a:r>
            <a:r>
              <a:rPr lang="en-US" sz="3500" dirty="0" err="1">
                <a:solidFill>
                  <a:srgbClr val="002060"/>
                </a:solidFill>
                <a:latin typeface="Arial"/>
                <a:cs typeface="Arial"/>
              </a:rPr>
              <a:t>igenanalysis</a:t>
            </a:r>
            <a:r>
              <a:rPr lang="en-US" sz="3500" dirty="0">
                <a:solidFill>
                  <a:srgbClr val="002060"/>
                </a:solidFill>
                <a:latin typeface="Arial"/>
                <a:cs typeface="Arial"/>
              </a:rPr>
              <a:t> of a wagon wheelset in this research is performed based on the rigid body dynamics. It means, that the wheelset is represented as follows: the wheels and brake discs are considered as rigid bodies and individual sections of a wheelset axle are considered as massless. </a:t>
            </a:r>
            <a:endParaRPr lang="sk-SK" sz="9600" dirty="0">
              <a:solidFill>
                <a:srgbClr val="002060"/>
              </a:solidFill>
              <a:latin typeface="Arial"/>
              <a:cs typeface="Arial"/>
            </a:endParaRPr>
          </a:p>
        </p:txBody>
      </p:sp>
      <p:sp>
        <p:nvSpPr>
          <p:cNvPr id="22" name="BlokTextu 21">
            <a:extLst>
              <a:ext uri="{FF2B5EF4-FFF2-40B4-BE49-F238E27FC236}">
                <a16:creationId xmlns:a16="http://schemas.microsoft.com/office/drawing/2014/main" id="{1CA6F448-3B20-64D7-226C-90FC5734745D}"/>
              </a:ext>
            </a:extLst>
          </p:cNvPr>
          <p:cNvSpPr txBox="1"/>
          <p:nvPr/>
        </p:nvSpPr>
        <p:spPr>
          <a:xfrm>
            <a:off x="1456804" y="31768803"/>
            <a:ext cx="29365527" cy="2246769"/>
          </a:xfrm>
          <a:prstGeom prst="rect">
            <a:avLst/>
          </a:prstGeom>
          <a:noFill/>
        </p:spPr>
        <p:txBody>
          <a:bodyPr wrap="square" rtlCol="0">
            <a:spAutoFit/>
          </a:bodyPr>
          <a:lstStyle/>
          <a:p>
            <a:pPr algn="just"/>
            <a:r>
              <a:rPr lang="en-US" sz="3500" dirty="0">
                <a:solidFill>
                  <a:srgbClr val="002060"/>
                </a:solidFill>
                <a:latin typeface="Arial"/>
                <a:cs typeface="Arial"/>
              </a:rPr>
              <a:t>However, it includes additional brake discs mounted in wheels (Fig. 2c). Finally, we can recognize four resonance zones of the wheelset with three brake discs mounted on an axle. Based on the performed research, it possible to conclude, that the wheelset with three brake discs has more resonance zones. Therefore, it should be noted, that more braking components can lead to more </a:t>
            </a:r>
            <a:r>
              <a:rPr lang="en-US" sz="3500" dirty="0" err="1">
                <a:solidFill>
                  <a:srgbClr val="002060"/>
                </a:solidFill>
                <a:latin typeface="Arial"/>
                <a:cs typeface="Arial"/>
              </a:rPr>
              <a:t>unfavourable</a:t>
            </a:r>
            <a:r>
              <a:rPr lang="en-US" sz="3500" dirty="0">
                <a:solidFill>
                  <a:srgbClr val="002060"/>
                </a:solidFill>
                <a:latin typeface="Arial"/>
                <a:cs typeface="Arial"/>
              </a:rPr>
              <a:t> oscillation </a:t>
            </a:r>
            <a:r>
              <a:rPr lang="en-US" sz="3500" dirty="0" err="1">
                <a:solidFill>
                  <a:srgbClr val="002060"/>
                </a:solidFill>
                <a:latin typeface="Arial"/>
                <a:cs typeface="Arial"/>
              </a:rPr>
              <a:t>behaviour</a:t>
            </a:r>
            <a:r>
              <a:rPr lang="en-US" sz="3500" dirty="0">
                <a:solidFill>
                  <a:srgbClr val="002060"/>
                </a:solidFill>
                <a:latin typeface="Arial"/>
                <a:cs typeface="Arial"/>
              </a:rPr>
              <a:t> of wheelset during braking.</a:t>
            </a:r>
            <a:endParaRPr lang="sk-SK" sz="3500" dirty="0">
              <a:solidFill>
                <a:srgbClr val="002060"/>
              </a:solidFill>
              <a:latin typeface="Arial"/>
              <a:cs typeface="Arial"/>
            </a:endParaRPr>
          </a:p>
        </p:txBody>
      </p:sp>
      <p:sp>
        <p:nvSpPr>
          <p:cNvPr id="23" name="Rectangle 2">
            <a:extLst>
              <a:ext uri="{FF2B5EF4-FFF2-40B4-BE49-F238E27FC236}">
                <a16:creationId xmlns:a16="http://schemas.microsoft.com/office/drawing/2014/main" id="{84F1CAFB-9198-2F5C-4CF6-973BC1CBCA2B}"/>
              </a:ext>
            </a:extLst>
          </p:cNvPr>
          <p:cNvSpPr>
            <a:spLocks noChangeArrowheads="1"/>
          </p:cNvSpPr>
          <p:nvPr/>
        </p:nvSpPr>
        <p:spPr bwMode="auto">
          <a:xfrm>
            <a:off x="0" y="0"/>
            <a:ext cx="323992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k-SK"/>
          </a:p>
        </p:txBody>
      </p:sp>
      <p:graphicFrame>
        <p:nvGraphicFramePr>
          <p:cNvPr id="24" name="Objekt 23">
            <a:extLst>
              <a:ext uri="{FF2B5EF4-FFF2-40B4-BE49-F238E27FC236}">
                <a16:creationId xmlns:a16="http://schemas.microsoft.com/office/drawing/2014/main" id="{27458340-1147-7BD8-FD54-2C204BD64AF8}"/>
              </a:ext>
            </a:extLst>
          </p:cNvPr>
          <p:cNvGraphicFramePr>
            <a:graphicFrameLocks noChangeAspect="1"/>
          </p:cNvGraphicFramePr>
          <p:nvPr>
            <p:extLst>
              <p:ext uri="{D42A27DB-BD31-4B8C-83A1-F6EECF244321}">
                <p14:modId xmlns:p14="http://schemas.microsoft.com/office/powerpoint/2010/main" val="860657229"/>
              </p:ext>
            </p:extLst>
          </p:nvPr>
        </p:nvGraphicFramePr>
        <p:xfrm>
          <a:off x="1667819" y="20354695"/>
          <a:ext cx="8515350" cy="1323975"/>
        </p:xfrm>
        <a:graphic>
          <a:graphicData uri="http://schemas.openxmlformats.org/presentationml/2006/ole">
            <mc:AlternateContent xmlns:mc="http://schemas.openxmlformats.org/markup-compatibility/2006">
              <mc:Choice xmlns:v="urn:schemas-microsoft-com:vml" Requires="v">
                <p:oleObj name="Equation" r:id="rId6" imgW="8407080" imgH="1282680" progId="Equation.DSMT4">
                  <p:embed/>
                </p:oleObj>
              </mc:Choice>
              <mc:Fallback>
                <p:oleObj name="Equation" r:id="rId6" imgW="8407080" imgH="1282680" progId="Equation.DSMT4">
                  <p:embed/>
                  <p:pic>
                    <p:nvPicPr>
                      <p:cNvPr id="0" name="Object 1"/>
                      <p:cNvPicPr>
                        <a:picLocks noChangeAspect="1" noChangeArrowheads="1"/>
                      </p:cNvPicPr>
                      <p:nvPr/>
                    </p:nvPicPr>
                    <p:blipFill>
                      <a:blip r:embed="rId7"/>
                      <a:srcRect/>
                      <a:stretch>
                        <a:fillRect/>
                      </a:stretch>
                    </p:blipFill>
                    <p:spPr bwMode="auto">
                      <a:xfrm>
                        <a:off x="1667819" y="20354695"/>
                        <a:ext cx="8515350" cy="1323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BlokTextu 24">
            <a:extLst>
              <a:ext uri="{FF2B5EF4-FFF2-40B4-BE49-F238E27FC236}">
                <a16:creationId xmlns:a16="http://schemas.microsoft.com/office/drawing/2014/main" id="{983F42E9-DCCC-9EB4-6F53-D910CB744549}"/>
              </a:ext>
            </a:extLst>
          </p:cNvPr>
          <p:cNvSpPr txBox="1"/>
          <p:nvPr/>
        </p:nvSpPr>
        <p:spPr>
          <a:xfrm>
            <a:off x="11263211" y="20263703"/>
            <a:ext cx="15940278" cy="630942"/>
          </a:xfrm>
          <a:prstGeom prst="rect">
            <a:avLst/>
          </a:prstGeom>
          <a:noFill/>
        </p:spPr>
        <p:txBody>
          <a:bodyPr wrap="square" rtlCol="0">
            <a:spAutoFit/>
          </a:bodyPr>
          <a:lstStyle/>
          <a:p>
            <a:pPr algn="just"/>
            <a:r>
              <a:rPr lang="sk-SK" sz="3500" dirty="0">
                <a:solidFill>
                  <a:srgbClr val="002060"/>
                </a:solidFill>
                <a:latin typeface="Arial"/>
                <a:cs typeface="Arial"/>
              </a:rPr>
              <a:t>A</a:t>
            </a:r>
            <a:r>
              <a:rPr lang="en-US" sz="3500" dirty="0">
                <a:solidFill>
                  <a:srgbClr val="002060"/>
                </a:solidFill>
                <a:latin typeface="Arial"/>
                <a:cs typeface="Arial"/>
              </a:rPr>
              <a:t>s it is known, the eigenfrequencies are included in the spectral matrix Ω</a:t>
            </a:r>
            <a:r>
              <a:rPr lang="en-US" sz="3500" baseline="-25000" dirty="0">
                <a:solidFill>
                  <a:srgbClr val="002060"/>
                </a:solidFill>
                <a:latin typeface="Arial"/>
                <a:cs typeface="Arial"/>
              </a:rPr>
              <a:t>2</a:t>
            </a:r>
            <a:r>
              <a:rPr lang="en-US" sz="3500" dirty="0">
                <a:solidFill>
                  <a:srgbClr val="002060"/>
                </a:solidFill>
                <a:latin typeface="Arial"/>
                <a:cs typeface="Arial"/>
              </a:rPr>
              <a:t>:</a:t>
            </a:r>
            <a:endParaRPr lang="sk-SK" sz="3500" dirty="0">
              <a:solidFill>
                <a:srgbClr val="002060"/>
              </a:solidFill>
              <a:latin typeface="Arial"/>
              <a:cs typeface="Arial"/>
            </a:endParaRPr>
          </a:p>
        </p:txBody>
      </p:sp>
      <p:graphicFrame>
        <p:nvGraphicFramePr>
          <p:cNvPr id="27" name="Objekt 26">
            <a:extLst>
              <a:ext uri="{FF2B5EF4-FFF2-40B4-BE49-F238E27FC236}">
                <a16:creationId xmlns:a16="http://schemas.microsoft.com/office/drawing/2014/main" id="{368B892E-8600-1CD4-B9CE-A44321E277B4}"/>
              </a:ext>
            </a:extLst>
          </p:cNvPr>
          <p:cNvGraphicFramePr>
            <a:graphicFrameLocks noChangeAspect="1"/>
          </p:cNvGraphicFramePr>
          <p:nvPr>
            <p:extLst>
              <p:ext uri="{D42A27DB-BD31-4B8C-83A1-F6EECF244321}">
                <p14:modId xmlns:p14="http://schemas.microsoft.com/office/powerpoint/2010/main" val="320023688"/>
              </p:ext>
            </p:extLst>
          </p:nvPr>
        </p:nvGraphicFramePr>
        <p:xfrm>
          <a:off x="26279712" y="20214994"/>
          <a:ext cx="3573463" cy="693738"/>
        </p:xfrm>
        <a:graphic>
          <a:graphicData uri="http://schemas.openxmlformats.org/presentationml/2006/ole">
            <mc:AlternateContent xmlns:mc="http://schemas.openxmlformats.org/markup-compatibility/2006">
              <mc:Choice xmlns:v="urn:schemas-microsoft-com:vml" Requires="v">
                <p:oleObj name="Equation" r:id="rId8" imgW="3530600" imgH="660400" progId="Equation.DSMT4">
                  <p:embed/>
                </p:oleObj>
              </mc:Choice>
              <mc:Fallback>
                <p:oleObj name="Equation" r:id="rId8" imgW="3530600" imgH="660400" progId="Equation.DSMT4">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279712" y="20214994"/>
                        <a:ext cx="3573463" cy="693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BlokTextu 27">
            <a:extLst>
              <a:ext uri="{FF2B5EF4-FFF2-40B4-BE49-F238E27FC236}">
                <a16:creationId xmlns:a16="http://schemas.microsoft.com/office/drawing/2014/main" id="{F4C2C597-75B2-122C-E676-8879BFCB5F2F}"/>
              </a:ext>
            </a:extLst>
          </p:cNvPr>
          <p:cNvSpPr txBox="1"/>
          <p:nvPr/>
        </p:nvSpPr>
        <p:spPr>
          <a:xfrm>
            <a:off x="11263211" y="21047728"/>
            <a:ext cx="15940278" cy="630942"/>
          </a:xfrm>
          <a:prstGeom prst="rect">
            <a:avLst/>
          </a:prstGeom>
          <a:noFill/>
        </p:spPr>
        <p:txBody>
          <a:bodyPr wrap="square" rtlCol="0">
            <a:spAutoFit/>
          </a:bodyPr>
          <a:lstStyle/>
          <a:p>
            <a:pPr algn="just"/>
            <a:r>
              <a:rPr lang="en-US" sz="3500" dirty="0">
                <a:solidFill>
                  <a:srgbClr val="002060"/>
                </a:solidFill>
                <a:latin typeface="Arial"/>
                <a:cs typeface="Arial"/>
              </a:rPr>
              <a:t>The resulting vector of the resonance curves are expressed as follows:</a:t>
            </a:r>
            <a:endParaRPr lang="sk-SK" sz="3500" dirty="0">
              <a:solidFill>
                <a:srgbClr val="002060"/>
              </a:solidFill>
              <a:latin typeface="Arial"/>
              <a:cs typeface="Arial"/>
            </a:endParaRPr>
          </a:p>
        </p:txBody>
      </p:sp>
      <p:sp>
        <p:nvSpPr>
          <p:cNvPr id="29" name="Rectangle 6">
            <a:extLst>
              <a:ext uri="{FF2B5EF4-FFF2-40B4-BE49-F238E27FC236}">
                <a16:creationId xmlns:a16="http://schemas.microsoft.com/office/drawing/2014/main" id="{3C69360B-7D23-4D3A-0CB3-5724D2DE1057}"/>
              </a:ext>
            </a:extLst>
          </p:cNvPr>
          <p:cNvSpPr>
            <a:spLocks noChangeArrowheads="1"/>
          </p:cNvSpPr>
          <p:nvPr/>
        </p:nvSpPr>
        <p:spPr bwMode="auto">
          <a:xfrm>
            <a:off x="26890093" y="12617033"/>
            <a:ext cx="323992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k-SK"/>
          </a:p>
        </p:txBody>
      </p:sp>
      <p:graphicFrame>
        <p:nvGraphicFramePr>
          <p:cNvPr id="30" name="Objekt 29">
            <a:extLst>
              <a:ext uri="{FF2B5EF4-FFF2-40B4-BE49-F238E27FC236}">
                <a16:creationId xmlns:a16="http://schemas.microsoft.com/office/drawing/2014/main" id="{7B285F2B-244D-369B-E88A-F673FBF143F2}"/>
              </a:ext>
            </a:extLst>
          </p:cNvPr>
          <p:cNvGraphicFramePr>
            <a:graphicFrameLocks noChangeAspect="1"/>
          </p:cNvGraphicFramePr>
          <p:nvPr>
            <p:extLst>
              <p:ext uri="{D42A27DB-BD31-4B8C-83A1-F6EECF244321}">
                <p14:modId xmlns:p14="http://schemas.microsoft.com/office/powerpoint/2010/main" val="1662649245"/>
              </p:ext>
            </p:extLst>
          </p:nvPr>
        </p:nvGraphicFramePr>
        <p:xfrm>
          <a:off x="25708079" y="20938998"/>
          <a:ext cx="3779838" cy="769938"/>
        </p:xfrm>
        <a:graphic>
          <a:graphicData uri="http://schemas.openxmlformats.org/presentationml/2006/ole">
            <mc:AlternateContent xmlns:mc="http://schemas.openxmlformats.org/markup-compatibility/2006">
              <mc:Choice xmlns:v="urn:schemas-microsoft-com:vml" Requires="v">
                <p:oleObj name="Equation" r:id="rId10" imgW="3708400" imgH="723900" progId="Equation.DSMT4">
                  <p:embed/>
                </p:oleObj>
              </mc:Choice>
              <mc:Fallback>
                <p:oleObj name="Equation" r:id="rId10" imgW="3708400" imgH="723900" progId="Equation.DSMT4">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708079" y="20938998"/>
                        <a:ext cx="3779838" cy="769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77</TotalTime>
  <Words>858</Words>
  <Application>Microsoft Office PowerPoint</Application>
  <PresentationFormat>Vlastná</PresentationFormat>
  <Paragraphs>29</Paragraphs>
  <Slides>1</Slides>
  <Notes>0</Notes>
  <HiddenSlides>0</HiddenSlides>
  <MMClips>0</MMClips>
  <ScaleCrop>false</ScaleCrop>
  <HeadingPairs>
    <vt:vector size="8" baseType="variant">
      <vt:variant>
        <vt:lpstr>Použité písma</vt:lpstr>
      </vt:variant>
      <vt:variant>
        <vt:i4>3</vt:i4>
      </vt:variant>
      <vt:variant>
        <vt:lpstr>Motív</vt:lpstr>
      </vt:variant>
      <vt:variant>
        <vt:i4>1</vt:i4>
      </vt:variant>
      <vt:variant>
        <vt:lpstr>Vložené servery OLE</vt:lpstr>
      </vt:variant>
      <vt:variant>
        <vt:i4>1</vt:i4>
      </vt:variant>
      <vt:variant>
        <vt:lpstr>Nadpisy snímok</vt:lpstr>
      </vt:variant>
      <vt:variant>
        <vt:i4>1</vt:i4>
      </vt:variant>
    </vt:vector>
  </HeadingPairs>
  <TitlesOfParts>
    <vt:vector size="6" baseType="lpstr">
      <vt:lpstr>Aptos</vt:lpstr>
      <vt:lpstr>Aptos Display</vt:lpstr>
      <vt:lpstr>Arial</vt:lpstr>
      <vt:lpstr>Motív Office</vt:lpstr>
      <vt:lpstr>MathType 6.0 Equation</vt:lpstr>
      <vt:lpstr>Eigenanalysis of wagon wheelsets based on the rigid body dynamics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Ján Dižo</cp:lastModifiedBy>
  <cp:revision>5</cp:revision>
  <dcterms:created xsi:type="dcterms:W3CDTF">2024-08-16T05:44:32Z</dcterms:created>
  <dcterms:modified xsi:type="dcterms:W3CDTF">2025-03-24T23:09:59Z</dcterms:modified>
</cp:coreProperties>
</file>