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32399288" cy="43200638"/>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redný štýl 2 - zvýrazneni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redný štýl 2 - zvýrazneni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Stredný štýl 2 - zvýraznenie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24" d="100"/>
          <a:sy n="24" d="100"/>
        </p:scale>
        <p:origin x="764" y="156"/>
      </p:cViewPr>
      <p:guideLst/>
    </p:cSldViewPr>
  </p:slideViewPr>
  <p:notesTextViewPr>
    <p:cViewPr>
      <p:scale>
        <a:sx n="1" d="1"/>
        <a:sy n="1" d="1"/>
      </p:scale>
      <p:origin x="0" y="0"/>
    </p:cViewPr>
  </p:notesTextViewPr>
  <p:gridSpacing cx="360000" cy="3600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Title 1"/>
          <p:cNvSpPr>
            <a:spLocks noGrp="1"/>
          </p:cNvSpPr>
          <p:nvPr>
            <p:ph type="ctrTitle"/>
          </p:nvPr>
        </p:nvSpPr>
        <p:spPr>
          <a:xfrm>
            <a:off x="2429947" y="7070108"/>
            <a:ext cx="27539395" cy="15040222"/>
          </a:xfrm>
        </p:spPr>
        <p:txBody>
          <a:bodyPr anchor="b"/>
          <a:lstStyle>
            <a:lvl1pPr algn="ctr">
              <a:defRPr sz="21259"/>
            </a:lvl1pPr>
          </a:lstStyle>
          <a:p>
            <a:r>
              <a:rPr lang="sk-SK"/>
              <a:t>Kliknutím upravte štýl predlohy nadpisu</a:t>
            </a:r>
            <a:endParaRPr lang="en-US"/>
          </a:p>
        </p:txBody>
      </p:sp>
      <p:sp>
        <p:nvSpPr>
          <p:cNvPr id="3" name="Subtitle 2"/>
          <p:cNvSpPr>
            <a:spLocks noGrp="1"/>
          </p:cNvSpPr>
          <p:nvPr>
            <p:ph type="subTitle" idx="1"/>
          </p:nvPr>
        </p:nvSpPr>
        <p:spPr>
          <a:xfrm>
            <a:off x="4049911" y="22690338"/>
            <a:ext cx="24299466" cy="10430151"/>
          </a:xfrm>
        </p:spPr>
        <p:txBody>
          <a:bodyPr/>
          <a:lstStyle>
            <a:lvl1pPr marL="0" indent="0" algn="ctr">
              <a:buNone/>
              <a:defRPr sz="8504"/>
            </a:lvl1pPr>
            <a:lvl2pPr marL="1619951" indent="0" algn="ctr">
              <a:buNone/>
              <a:defRPr sz="7086"/>
            </a:lvl2pPr>
            <a:lvl3pPr marL="3239902" indent="0" algn="ctr">
              <a:buNone/>
              <a:defRPr sz="6378"/>
            </a:lvl3pPr>
            <a:lvl4pPr marL="4859853" indent="0" algn="ctr">
              <a:buNone/>
              <a:defRPr sz="5669"/>
            </a:lvl4pPr>
            <a:lvl5pPr marL="6479804" indent="0" algn="ctr">
              <a:buNone/>
              <a:defRPr sz="5669"/>
            </a:lvl5pPr>
            <a:lvl6pPr marL="8099755" indent="0" algn="ctr">
              <a:buNone/>
              <a:defRPr sz="5669"/>
            </a:lvl6pPr>
            <a:lvl7pPr marL="9719706" indent="0" algn="ctr">
              <a:buNone/>
              <a:defRPr sz="5669"/>
            </a:lvl7pPr>
            <a:lvl8pPr marL="11339657" indent="0" algn="ctr">
              <a:buNone/>
              <a:defRPr sz="5669"/>
            </a:lvl8pPr>
            <a:lvl9pPr marL="12959608" indent="0" algn="ctr">
              <a:buNone/>
              <a:defRPr sz="5669"/>
            </a:lvl9pPr>
          </a:lstStyle>
          <a:p>
            <a:r>
              <a:rPr lang="sk-SK"/>
              <a:t>Kliknutím upravte štýl predlohy podnadpisu</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27. 3. 2025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4102494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idx="1"/>
          </p:nvPr>
        </p:nvSpPr>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27. 3. 2025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9188167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Title 1"/>
          <p:cNvSpPr>
            <a:spLocks noGrp="1"/>
          </p:cNvSpPr>
          <p:nvPr>
            <p:ph type="title"/>
          </p:nvPr>
        </p:nvSpPr>
        <p:spPr>
          <a:xfrm>
            <a:off x="2210578" y="10770172"/>
            <a:ext cx="27944386" cy="17970262"/>
          </a:xfrm>
        </p:spPr>
        <p:txBody>
          <a:bodyPr anchor="b"/>
          <a:lstStyle>
            <a:lvl1pPr>
              <a:defRPr sz="21259"/>
            </a:lvl1pPr>
          </a:lstStyle>
          <a:p>
            <a:r>
              <a:rPr lang="sk-SK"/>
              <a:t>Kliknutím upravte štýl predlohy nadpisu</a:t>
            </a:r>
            <a:endParaRPr lang="en-US"/>
          </a:p>
        </p:txBody>
      </p:sp>
      <p:sp>
        <p:nvSpPr>
          <p:cNvPr id="3" name="Text Placeholder 2"/>
          <p:cNvSpPr>
            <a:spLocks noGrp="1"/>
          </p:cNvSpPr>
          <p:nvPr>
            <p:ph type="body" idx="1"/>
          </p:nvPr>
        </p:nvSpPr>
        <p:spPr>
          <a:xfrm>
            <a:off x="2210578" y="28910440"/>
            <a:ext cx="27944386" cy="9450136"/>
          </a:xfrm>
        </p:spPr>
        <p:txBody>
          <a:bodyPr/>
          <a:lstStyle>
            <a:lvl1pPr marL="0" indent="0">
              <a:buNone/>
              <a:defRPr sz="8504">
                <a:solidFill>
                  <a:schemeClr val="tx1">
                    <a:tint val="82000"/>
                  </a:schemeClr>
                </a:solidFill>
              </a:defRPr>
            </a:lvl1pPr>
            <a:lvl2pPr marL="1619951" indent="0">
              <a:buNone/>
              <a:defRPr sz="7086">
                <a:solidFill>
                  <a:schemeClr val="tx1">
                    <a:tint val="82000"/>
                  </a:schemeClr>
                </a:solidFill>
              </a:defRPr>
            </a:lvl2pPr>
            <a:lvl3pPr marL="3239902" indent="0">
              <a:buNone/>
              <a:defRPr sz="6378">
                <a:solidFill>
                  <a:schemeClr val="tx1">
                    <a:tint val="82000"/>
                  </a:schemeClr>
                </a:solidFill>
              </a:defRPr>
            </a:lvl3pPr>
            <a:lvl4pPr marL="4859853" indent="0">
              <a:buNone/>
              <a:defRPr sz="5669">
                <a:solidFill>
                  <a:schemeClr val="tx1">
                    <a:tint val="82000"/>
                  </a:schemeClr>
                </a:solidFill>
              </a:defRPr>
            </a:lvl4pPr>
            <a:lvl5pPr marL="6479804" indent="0">
              <a:buNone/>
              <a:defRPr sz="5669">
                <a:solidFill>
                  <a:schemeClr val="tx1">
                    <a:tint val="82000"/>
                  </a:schemeClr>
                </a:solidFill>
              </a:defRPr>
            </a:lvl5pPr>
            <a:lvl6pPr marL="8099755" indent="0">
              <a:buNone/>
              <a:defRPr sz="5669">
                <a:solidFill>
                  <a:schemeClr val="tx1">
                    <a:tint val="82000"/>
                  </a:schemeClr>
                </a:solidFill>
              </a:defRPr>
            </a:lvl6pPr>
            <a:lvl7pPr marL="9719706" indent="0">
              <a:buNone/>
              <a:defRPr sz="5669">
                <a:solidFill>
                  <a:schemeClr val="tx1">
                    <a:tint val="82000"/>
                  </a:schemeClr>
                </a:solidFill>
              </a:defRPr>
            </a:lvl7pPr>
            <a:lvl8pPr marL="11339657" indent="0">
              <a:buNone/>
              <a:defRPr sz="5669">
                <a:solidFill>
                  <a:schemeClr val="tx1">
                    <a:tint val="82000"/>
                  </a:schemeClr>
                </a:solidFill>
              </a:defRPr>
            </a:lvl8pPr>
            <a:lvl9pPr marL="12959608" indent="0">
              <a:buNone/>
              <a:defRPr sz="5669">
                <a:solidFill>
                  <a:schemeClr val="tx1">
                    <a:tint val="82000"/>
                  </a:schemeClr>
                </a:solidFill>
              </a:defRPr>
            </a:lvl9pPr>
          </a:lstStyle>
          <a:p>
            <a:pPr lvl="0"/>
            <a:r>
              <a:rPr lang="sk-SK"/>
              <a:t>Kliknite sem a upravte štýly predlohy textu</a:t>
            </a:r>
          </a:p>
        </p:txBody>
      </p:sp>
      <p:sp>
        <p:nvSpPr>
          <p:cNvPr id="4" name="Date Placeholder 3"/>
          <p:cNvSpPr>
            <a:spLocks noGrp="1"/>
          </p:cNvSpPr>
          <p:nvPr>
            <p:ph type="dt" sz="half" idx="10"/>
          </p:nvPr>
        </p:nvSpPr>
        <p:spPr/>
        <p:txBody>
          <a:bodyPr/>
          <a:lstStyle/>
          <a:p>
            <a:fld id="{7EC6A0A9-B58E-422A-8C1E-CF0C4BE9CC97}" type="datetimeFigureOut">
              <a:rPr lang="sk-SK" smtClean="0"/>
              <a:t>27. 3. 2025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0253392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sz="half" idx="1"/>
          </p:nvPr>
        </p:nvSpPr>
        <p:spPr>
          <a:xfrm>
            <a:off x="2227451"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Content Placeholder 3"/>
          <p:cNvSpPr>
            <a:spLocks noGrp="1"/>
          </p:cNvSpPr>
          <p:nvPr>
            <p:ph sz="half" idx="2"/>
          </p:nvPr>
        </p:nvSpPr>
        <p:spPr>
          <a:xfrm>
            <a:off x="16402140"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Date Placeholder 4"/>
          <p:cNvSpPr>
            <a:spLocks noGrp="1"/>
          </p:cNvSpPr>
          <p:nvPr>
            <p:ph type="dt" sz="half" idx="10"/>
          </p:nvPr>
        </p:nvSpPr>
        <p:spPr/>
        <p:txBody>
          <a:bodyPr/>
          <a:lstStyle/>
          <a:p>
            <a:fld id="{7EC6A0A9-B58E-422A-8C1E-CF0C4BE9CC97}" type="datetimeFigureOut">
              <a:rPr lang="sk-SK" smtClean="0"/>
              <a:t>27. 3. 2025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308163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Title 1"/>
          <p:cNvSpPr>
            <a:spLocks noGrp="1"/>
          </p:cNvSpPr>
          <p:nvPr>
            <p:ph type="title"/>
          </p:nvPr>
        </p:nvSpPr>
        <p:spPr>
          <a:xfrm>
            <a:off x="2231671" y="2300044"/>
            <a:ext cx="27944386" cy="8350126"/>
          </a:xfrm>
        </p:spPr>
        <p:txBody>
          <a:bodyPr/>
          <a:lstStyle/>
          <a:p>
            <a:r>
              <a:rPr lang="sk-SK"/>
              <a:t>Kliknutím upravte štýl predlohy nadpisu</a:t>
            </a:r>
            <a:endParaRPr lang="en-US"/>
          </a:p>
        </p:txBody>
      </p:sp>
      <p:sp>
        <p:nvSpPr>
          <p:cNvPr id="3" name="Text Placeholder 2"/>
          <p:cNvSpPr>
            <a:spLocks noGrp="1"/>
          </p:cNvSpPr>
          <p:nvPr>
            <p:ph type="body" idx="1"/>
          </p:nvPr>
        </p:nvSpPr>
        <p:spPr>
          <a:xfrm>
            <a:off x="2231675" y="10590160"/>
            <a:ext cx="13706415"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4" name="Content Placeholder 3"/>
          <p:cNvSpPr>
            <a:spLocks noGrp="1"/>
          </p:cNvSpPr>
          <p:nvPr>
            <p:ph sz="half" idx="2"/>
          </p:nvPr>
        </p:nvSpPr>
        <p:spPr>
          <a:xfrm>
            <a:off x="2231675" y="15780233"/>
            <a:ext cx="13706415"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Text Placeholder 4"/>
          <p:cNvSpPr>
            <a:spLocks noGrp="1"/>
          </p:cNvSpPr>
          <p:nvPr>
            <p:ph type="body" sz="quarter" idx="3"/>
          </p:nvPr>
        </p:nvSpPr>
        <p:spPr>
          <a:xfrm>
            <a:off x="16402142" y="10590160"/>
            <a:ext cx="13773917"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6" name="Content Placeholder 5"/>
          <p:cNvSpPr>
            <a:spLocks noGrp="1"/>
          </p:cNvSpPr>
          <p:nvPr>
            <p:ph sz="quarter" idx="4"/>
          </p:nvPr>
        </p:nvSpPr>
        <p:spPr>
          <a:xfrm>
            <a:off x="16402142" y="15780233"/>
            <a:ext cx="13773917"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7" name="Date Placeholder 6"/>
          <p:cNvSpPr>
            <a:spLocks noGrp="1"/>
          </p:cNvSpPr>
          <p:nvPr>
            <p:ph type="dt" sz="half" idx="10"/>
          </p:nvPr>
        </p:nvSpPr>
        <p:spPr/>
        <p:txBody>
          <a:bodyPr/>
          <a:lstStyle/>
          <a:p>
            <a:fld id="{7EC6A0A9-B58E-422A-8C1E-CF0C4BE9CC97}" type="datetimeFigureOut">
              <a:rPr lang="sk-SK" smtClean="0"/>
              <a:t>27. 3. 2025</a:t>
            </a:fld>
            <a:endParaRPr lang="sk-SK"/>
          </a:p>
        </p:txBody>
      </p:sp>
      <p:sp>
        <p:nvSpPr>
          <p:cNvPr id="8" name="Footer Placeholder 7"/>
          <p:cNvSpPr>
            <a:spLocks noGrp="1"/>
          </p:cNvSpPr>
          <p:nvPr>
            <p:ph type="ftr" sz="quarter" idx="11"/>
          </p:nvPr>
        </p:nvSpPr>
        <p:spPr/>
        <p:txBody>
          <a:bodyPr/>
          <a:lstStyle/>
          <a:p>
            <a:endParaRPr lang="sk-SK"/>
          </a:p>
        </p:txBody>
      </p:sp>
      <p:sp>
        <p:nvSpPr>
          <p:cNvPr id="9" name="Slide Number Placeholder 8"/>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2974502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Date Placeholder 2"/>
          <p:cNvSpPr>
            <a:spLocks noGrp="1"/>
          </p:cNvSpPr>
          <p:nvPr>
            <p:ph type="dt" sz="half" idx="10"/>
          </p:nvPr>
        </p:nvSpPr>
        <p:spPr/>
        <p:txBody>
          <a:bodyPr/>
          <a:lstStyle/>
          <a:p>
            <a:fld id="{7EC6A0A9-B58E-422A-8C1E-CF0C4BE9CC97}" type="datetimeFigureOut">
              <a:rPr lang="sk-SK" smtClean="0"/>
              <a:t>27. 3. 2025</a:t>
            </a:fld>
            <a:endParaRPr lang="sk-SK"/>
          </a:p>
        </p:txBody>
      </p:sp>
      <p:sp>
        <p:nvSpPr>
          <p:cNvPr id="4" name="Footer Placeholder 3"/>
          <p:cNvSpPr>
            <a:spLocks noGrp="1"/>
          </p:cNvSpPr>
          <p:nvPr>
            <p:ph type="ftr" sz="quarter" idx="11"/>
          </p:nvPr>
        </p:nvSpPr>
        <p:spPr/>
        <p:txBody>
          <a:bodyPr/>
          <a:lstStyle/>
          <a:p>
            <a:endParaRPr lang="sk-SK"/>
          </a:p>
        </p:txBody>
      </p:sp>
      <p:sp>
        <p:nvSpPr>
          <p:cNvPr id="5" name="Slide Number Placeholder 4"/>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7480842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C6A0A9-B58E-422A-8C1E-CF0C4BE9CC97}" type="datetimeFigureOut">
              <a:rPr lang="sk-SK" smtClean="0"/>
              <a:t>27. 3. 2025</a:t>
            </a:fld>
            <a:endParaRPr lang="sk-SK"/>
          </a:p>
        </p:txBody>
      </p:sp>
      <p:sp>
        <p:nvSpPr>
          <p:cNvPr id="3" name="Footer Placeholder 2"/>
          <p:cNvSpPr>
            <a:spLocks noGrp="1"/>
          </p:cNvSpPr>
          <p:nvPr>
            <p:ph type="ftr" sz="quarter" idx="11"/>
          </p:nvPr>
        </p:nvSpPr>
        <p:spPr/>
        <p:txBody>
          <a:bodyPr/>
          <a:lstStyle/>
          <a:p>
            <a:endParaRPr lang="sk-SK"/>
          </a:p>
        </p:txBody>
      </p:sp>
      <p:sp>
        <p:nvSpPr>
          <p:cNvPr id="4" name="Slide Number Placeholder 3"/>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1108324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Content Placeholder 2"/>
          <p:cNvSpPr>
            <a:spLocks noGrp="1"/>
          </p:cNvSpPr>
          <p:nvPr>
            <p:ph idx="1"/>
          </p:nvPr>
        </p:nvSpPr>
        <p:spPr>
          <a:xfrm>
            <a:off x="13773917" y="6220102"/>
            <a:ext cx="16402140" cy="30700453"/>
          </a:xfrm>
        </p:spPr>
        <p:txBody>
          <a:bodyPr/>
          <a:lstStyle>
            <a:lvl1pPr>
              <a:defRPr sz="11338"/>
            </a:lvl1pPr>
            <a:lvl2pPr>
              <a:defRPr sz="9921"/>
            </a:lvl2pPr>
            <a:lvl3pPr>
              <a:defRPr sz="8504"/>
            </a:lvl3pPr>
            <a:lvl4pPr>
              <a:defRPr sz="7086"/>
            </a:lvl4pPr>
            <a:lvl5pPr>
              <a:defRPr sz="7086"/>
            </a:lvl5pPr>
            <a:lvl6pPr>
              <a:defRPr sz="7086"/>
            </a:lvl6pPr>
            <a:lvl7pPr>
              <a:defRPr sz="7086"/>
            </a:lvl7pPr>
            <a:lvl8pPr>
              <a:defRPr sz="7086"/>
            </a:lvl8pPr>
            <a:lvl9pPr>
              <a:defRPr sz="7086"/>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27. 3. 2025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97181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Picture Placeholder 2"/>
          <p:cNvSpPr>
            <a:spLocks noGrp="1" noChangeAspect="1"/>
          </p:cNvSpPr>
          <p:nvPr>
            <p:ph type="pic" idx="1"/>
          </p:nvPr>
        </p:nvSpPr>
        <p:spPr>
          <a:xfrm>
            <a:off x="13773917" y="6220102"/>
            <a:ext cx="16402140" cy="30700453"/>
          </a:xfrm>
        </p:spPr>
        <p:txBody>
          <a:bodyPr anchor="t"/>
          <a:lstStyle>
            <a:lvl1pPr marL="0" indent="0">
              <a:buNone/>
              <a:defRPr sz="11338"/>
            </a:lvl1pPr>
            <a:lvl2pPr marL="1619951" indent="0">
              <a:buNone/>
              <a:defRPr sz="9921"/>
            </a:lvl2pPr>
            <a:lvl3pPr marL="3239902" indent="0">
              <a:buNone/>
              <a:defRPr sz="8504"/>
            </a:lvl3pPr>
            <a:lvl4pPr marL="4859853" indent="0">
              <a:buNone/>
              <a:defRPr sz="7086"/>
            </a:lvl4pPr>
            <a:lvl5pPr marL="6479804" indent="0">
              <a:buNone/>
              <a:defRPr sz="7086"/>
            </a:lvl5pPr>
            <a:lvl6pPr marL="8099755" indent="0">
              <a:buNone/>
              <a:defRPr sz="7086"/>
            </a:lvl6pPr>
            <a:lvl7pPr marL="9719706" indent="0">
              <a:buNone/>
              <a:defRPr sz="7086"/>
            </a:lvl7pPr>
            <a:lvl8pPr marL="11339657" indent="0">
              <a:buNone/>
              <a:defRPr sz="7086"/>
            </a:lvl8pPr>
            <a:lvl9pPr marL="12959608" indent="0">
              <a:buNone/>
              <a:defRPr sz="7086"/>
            </a:lvl9pPr>
          </a:lstStyle>
          <a:p>
            <a:r>
              <a:rPr lang="sk-SK"/>
              <a:t>Kliknutím na ikonu pridáte obrázok</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27. 3. 2025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4466138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Vertical Text Placeholder 2"/>
          <p:cNvSpPr>
            <a:spLocks noGrp="1"/>
          </p:cNvSpPr>
          <p:nvPr>
            <p:ph type="body" orient="vert" idx="1"/>
          </p:nvPr>
        </p:nvSpPr>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27. 3. 2025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0242846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185742" y="2300034"/>
            <a:ext cx="6986096" cy="36610544"/>
          </a:xfrm>
        </p:spPr>
        <p:txBody>
          <a:bodyPr vert="eaVert"/>
          <a:lstStyle/>
          <a:p>
            <a:r>
              <a:rPr lang="sk-SK"/>
              <a:t>Kliknutím upravte štýl predlohy nadpisu</a:t>
            </a:r>
            <a:endParaRPr lang="en-US"/>
          </a:p>
        </p:txBody>
      </p:sp>
      <p:sp>
        <p:nvSpPr>
          <p:cNvPr id="3" name="Vertical Text Placeholder 2"/>
          <p:cNvSpPr>
            <a:spLocks noGrp="1"/>
          </p:cNvSpPr>
          <p:nvPr>
            <p:ph type="body" orient="vert" idx="1"/>
          </p:nvPr>
        </p:nvSpPr>
        <p:spPr>
          <a:xfrm>
            <a:off x="2227453" y="2300034"/>
            <a:ext cx="20553298" cy="36610544"/>
          </a:xfrm>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27. 3. 2025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13955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27451" y="2300044"/>
            <a:ext cx="27944386" cy="8350126"/>
          </a:xfrm>
          <a:prstGeom prst="rect">
            <a:avLst/>
          </a:prstGeom>
        </p:spPr>
        <p:txBody>
          <a:bodyPr vert="horz" lIns="91440" tIns="45720" rIns="91440" bIns="45720" rtlCol="0" anchor="ctr">
            <a:normAutofit/>
          </a:bodyPr>
          <a:lstStyle/>
          <a:p>
            <a:r>
              <a:rPr lang="sk-SK"/>
              <a:t>Kliknutím upravte štýl predlohy nadpisu</a:t>
            </a:r>
            <a:endParaRPr lang="en-US"/>
          </a:p>
        </p:txBody>
      </p:sp>
      <p:sp>
        <p:nvSpPr>
          <p:cNvPr id="3" name="Text Placeholder 2"/>
          <p:cNvSpPr>
            <a:spLocks noGrp="1"/>
          </p:cNvSpPr>
          <p:nvPr>
            <p:ph type="body" idx="1"/>
          </p:nvPr>
        </p:nvSpPr>
        <p:spPr>
          <a:xfrm>
            <a:off x="2227451" y="11500170"/>
            <a:ext cx="27944386" cy="27410408"/>
          </a:xfrm>
          <a:prstGeom prst="rect">
            <a:avLst/>
          </a:prstGeom>
        </p:spPr>
        <p:txBody>
          <a:bodyPr vert="horz" lIns="91440" tIns="45720" rIns="91440" bIns="45720" rtlCol="0">
            <a:normAutofit/>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2"/>
          </p:nvPr>
        </p:nvSpPr>
        <p:spPr>
          <a:xfrm>
            <a:off x="2227451" y="40040601"/>
            <a:ext cx="7289840" cy="2300034"/>
          </a:xfrm>
          <a:prstGeom prst="rect">
            <a:avLst/>
          </a:prstGeom>
        </p:spPr>
        <p:txBody>
          <a:bodyPr vert="horz" lIns="91440" tIns="45720" rIns="91440" bIns="45720" rtlCol="0" anchor="ctr"/>
          <a:lstStyle>
            <a:lvl1pPr algn="l">
              <a:defRPr sz="4252">
                <a:solidFill>
                  <a:schemeClr val="tx1">
                    <a:tint val="82000"/>
                  </a:schemeClr>
                </a:solidFill>
              </a:defRPr>
            </a:lvl1pPr>
          </a:lstStyle>
          <a:p>
            <a:fld id="{7EC6A0A9-B58E-422A-8C1E-CF0C4BE9CC97}" type="datetimeFigureOut">
              <a:rPr lang="sk-SK" smtClean="0"/>
              <a:t>27. 3. 2025</a:t>
            </a:fld>
            <a:endParaRPr lang="sk-SK"/>
          </a:p>
        </p:txBody>
      </p:sp>
      <p:sp>
        <p:nvSpPr>
          <p:cNvPr id="5" name="Footer Placeholder 4"/>
          <p:cNvSpPr>
            <a:spLocks noGrp="1"/>
          </p:cNvSpPr>
          <p:nvPr>
            <p:ph type="ftr" sz="quarter" idx="3"/>
          </p:nvPr>
        </p:nvSpPr>
        <p:spPr>
          <a:xfrm>
            <a:off x="10732264" y="40040601"/>
            <a:ext cx="10934760" cy="2300034"/>
          </a:xfrm>
          <a:prstGeom prst="rect">
            <a:avLst/>
          </a:prstGeom>
        </p:spPr>
        <p:txBody>
          <a:bodyPr vert="horz" lIns="91440" tIns="45720" rIns="91440" bIns="45720" rtlCol="0" anchor="ctr"/>
          <a:lstStyle>
            <a:lvl1pPr algn="ctr">
              <a:defRPr sz="4252">
                <a:solidFill>
                  <a:schemeClr val="tx1">
                    <a:tint val="82000"/>
                  </a:schemeClr>
                </a:solidFill>
              </a:defRPr>
            </a:lvl1pPr>
          </a:lstStyle>
          <a:p>
            <a:endParaRPr lang="sk-SK"/>
          </a:p>
        </p:txBody>
      </p:sp>
      <p:sp>
        <p:nvSpPr>
          <p:cNvPr id="6" name="Slide Number Placeholder 5"/>
          <p:cNvSpPr>
            <a:spLocks noGrp="1"/>
          </p:cNvSpPr>
          <p:nvPr>
            <p:ph type="sldNum" sz="quarter" idx="4"/>
          </p:nvPr>
        </p:nvSpPr>
        <p:spPr>
          <a:xfrm>
            <a:off x="22881997" y="40040601"/>
            <a:ext cx="7289840" cy="2300034"/>
          </a:xfrm>
          <a:prstGeom prst="rect">
            <a:avLst/>
          </a:prstGeom>
        </p:spPr>
        <p:txBody>
          <a:bodyPr vert="horz" lIns="91440" tIns="45720" rIns="91440" bIns="45720" rtlCol="0" anchor="ctr"/>
          <a:lstStyle>
            <a:lvl1pPr algn="r">
              <a:defRPr sz="4252">
                <a:solidFill>
                  <a:schemeClr val="tx1">
                    <a:tint val="82000"/>
                  </a:schemeClr>
                </a:solidFill>
              </a:defRPr>
            </a:lvl1pPr>
          </a:lstStyle>
          <a:p>
            <a:fld id="{2CED4D7C-6056-4545-A274-4DE0F549A8B3}" type="slidenum">
              <a:rPr lang="sk-SK" smtClean="0"/>
              <a:t>‹#›</a:t>
            </a:fld>
            <a:endParaRPr lang="sk-SK"/>
          </a:p>
        </p:txBody>
      </p:sp>
    </p:spTree>
    <p:extLst>
      <p:ext uri="{BB962C8B-B14F-4D97-AF65-F5344CB8AC3E}">
        <p14:creationId xmlns:p14="http://schemas.microsoft.com/office/powerpoint/2010/main" val="29579445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39902" rtl="0" eaLnBrk="1" latinLnBrk="0" hangingPunct="1">
        <a:lnSpc>
          <a:spcPct val="90000"/>
        </a:lnSpc>
        <a:spcBef>
          <a:spcPct val="0"/>
        </a:spcBef>
        <a:buNone/>
        <a:defRPr sz="15590" kern="1200">
          <a:solidFill>
            <a:schemeClr val="tx1"/>
          </a:solidFill>
          <a:latin typeface="+mj-lt"/>
          <a:ea typeface="+mj-ea"/>
          <a:cs typeface="+mj-cs"/>
        </a:defRPr>
      </a:lvl1pPr>
    </p:titleStyle>
    <p:bodyStyle>
      <a:lvl1pPr marL="809976" indent="-809976" algn="l" defTabSz="3239902" rtl="0" eaLnBrk="1" latinLnBrk="0" hangingPunct="1">
        <a:lnSpc>
          <a:spcPct val="90000"/>
        </a:lnSpc>
        <a:spcBef>
          <a:spcPts val="3543"/>
        </a:spcBef>
        <a:buFont typeface="Arial" panose="020B0604020202020204" pitchFamily="34" charset="0"/>
        <a:buChar char="•"/>
        <a:defRPr sz="9921" kern="1200">
          <a:solidFill>
            <a:schemeClr val="tx1"/>
          </a:solidFill>
          <a:latin typeface="+mn-lt"/>
          <a:ea typeface="+mn-ea"/>
          <a:cs typeface="+mn-cs"/>
        </a:defRPr>
      </a:lvl1pPr>
      <a:lvl2pPr marL="2429927" indent="-809976" algn="l" defTabSz="3239902" rtl="0" eaLnBrk="1" latinLnBrk="0" hangingPunct="1">
        <a:lnSpc>
          <a:spcPct val="90000"/>
        </a:lnSpc>
        <a:spcBef>
          <a:spcPts val="1772"/>
        </a:spcBef>
        <a:buFont typeface="Arial" panose="020B0604020202020204" pitchFamily="34" charset="0"/>
        <a:buChar char="•"/>
        <a:defRPr sz="8504" kern="1200">
          <a:solidFill>
            <a:schemeClr val="tx1"/>
          </a:solidFill>
          <a:latin typeface="+mn-lt"/>
          <a:ea typeface="+mn-ea"/>
          <a:cs typeface="+mn-cs"/>
        </a:defRPr>
      </a:lvl2pPr>
      <a:lvl3pPr marL="4049878" indent="-809976" algn="l" defTabSz="3239902" rtl="0" eaLnBrk="1" latinLnBrk="0" hangingPunct="1">
        <a:lnSpc>
          <a:spcPct val="90000"/>
        </a:lnSpc>
        <a:spcBef>
          <a:spcPts val="1772"/>
        </a:spcBef>
        <a:buFont typeface="Arial" panose="020B0604020202020204" pitchFamily="34" charset="0"/>
        <a:buChar char="•"/>
        <a:defRPr sz="7086" kern="1200">
          <a:solidFill>
            <a:schemeClr val="tx1"/>
          </a:solidFill>
          <a:latin typeface="+mn-lt"/>
          <a:ea typeface="+mn-ea"/>
          <a:cs typeface="+mn-cs"/>
        </a:defRPr>
      </a:lvl3pPr>
      <a:lvl4pPr marL="5669829"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4pPr>
      <a:lvl5pPr marL="7289780"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5pPr>
      <a:lvl6pPr marL="8909731"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6pPr>
      <a:lvl7pPr marL="10529682"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7pPr>
      <a:lvl8pPr marL="12149633"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8pPr>
      <a:lvl9pPr marL="13769584"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9pPr>
    </p:bodyStyle>
    <p:otherStyle>
      <a:defPPr>
        <a:defRPr lang="en-US"/>
      </a:defPPr>
      <a:lvl1pPr marL="0" algn="l" defTabSz="3239902" rtl="0" eaLnBrk="1" latinLnBrk="0" hangingPunct="1">
        <a:defRPr sz="6378" kern="1200">
          <a:solidFill>
            <a:schemeClr val="tx1"/>
          </a:solidFill>
          <a:latin typeface="+mn-lt"/>
          <a:ea typeface="+mn-ea"/>
          <a:cs typeface="+mn-cs"/>
        </a:defRPr>
      </a:lvl1pPr>
      <a:lvl2pPr marL="1619951" algn="l" defTabSz="3239902" rtl="0" eaLnBrk="1" latinLnBrk="0" hangingPunct="1">
        <a:defRPr sz="6378" kern="1200">
          <a:solidFill>
            <a:schemeClr val="tx1"/>
          </a:solidFill>
          <a:latin typeface="+mn-lt"/>
          <a:ea typeface="+mn-ea"/>
          <a:cs typeface="+mn-cs"/>
        </a:defRPr>
      </a:lvl2pPr>
      <a:lvl3pPr marL="3239902" algn="l" defTabSz="3239902" rtl="0" eaLnBrk="1" latinLnBrk="0" hangingPunct="1">
        <a:defRPr sz="6378" kern="1200">
          <a:solidFill>
            <a:schemeClr val="tx1"/>
          </a:solidFill>
          <a:latin typeface="+mn-lt"/>
          <a:ea typeface="+mn-ea"/>
          <a:cs typeface="+mn-cs"/>
        </a:defRPr>
      </a:lvl3pPr>
      <a:lvl4pPr marL="4859853" algn="l" defTabSz="3239902" rtl="0" eaLnBrk="1" latinLnBrk="0" hangingPunct="1">
        <a:defRPr sz="6378" kern="1200">
          <a:solidFill>
            <a:schemeClr val="tx1"/>
          </a:solidFill>
          <a:latin typeface="+mn-lt"/>
          <a:ea typeface="+mn-ea"/>
          <a:cs typeface="+mn-cs"/>
        </a:defRPr>
      </a:lvl4pPr>
      <a:lvl5pPr marL="6479804" algn="l" defTabSz="3239902" rtl="0" eaLnBrk="1" latinLnBrk="0" hangingPunct="1">
        <a:defRPr sz="6378" kern="1200">
          <a:solidFill>
            <a:schemeClr val="tx1"/>
          </a:solidFill>
          <a:latin typeface="+mn-lt"/>
          <a:ea typeface="+mn-ea"/>
          <a:cs typeface="+mn-cs"/>
        </a:defRPr>
      </a:lvl5pPr>
      <a:lvl6pPr marL="8099755" algn="l" defTabSz="3239902" rtl="0" eaLnBrk="1" latinLnBrk="0" hangingPunct="1">
        <a:defRPr sz="6378" kern="1200">
          <a:solidFill>
            <a:schemeClr val="tx1"/>
          </a:solidFill>
          <a:latin typeface="+mn-lt"/>
          <a:ea typeface="+mn-ea"/>
          <a:cs typeface="+mn-cs"/>
        </a:defRPr>
      </a:lvl6pPr>
      <a:lvl7pPr marL="9719706" algn="l" defTabSz="3239902" rtl="0" eaLnBrk="1" latinLnBrk="0" hangingPunct="1">
        <a:defRPr sz="6378" kern="1200">
          <a:solidFill>
            <a:schemeClr val="tx1"/>
          </a:solidFill>
          <a:latin typeface="+mn-lt"/>
          <a:ea typeface="+mn-ea"/>
          <a:cs typeface="+mn-cs"/>
        </a:defRPr>
      </a:lvl7pPr>
      <a:lvl8pPr marL="11339657" algn="l" defTabSz="3239902" rtl="0" eaLnBrk="1" latinLnBrk="0" hangingPunct="1">
        <a:defRPr sz="6378" kern="1200">
          <a:solidFill>
            <a:schemeClr val="tx1"/>
          </a:solidFill>
          <a:latin typeface="+mn-lt"/>
          <a:ea typeface="+mn-ea"/>
          <a:cs typeface="+mn-cs"/>
        </a:defRPr>
      </a:lvl8pPr>
      <a:lvl9pPr marL="12959608" algn="l" defTabSz="3239902" rtl="0" eaLnBrk="1" latinLnBrk="0" hangingPunct="1">
        <a:defRPr sz="637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4485B6B-23BC-231D-64B8-F3879E81DC40}"/>
              </a:ext>
            </a:extLst>
          </p:cNvPr>
          <p:cNvSpPr>
            <a:spLocks noGrp="1"/>
          </p:cNvSpPr>
          <p:nvPr>
            <p:ph type="ctrTitle"/>
          </p:nvPr>
        </p:nvSpPr>
        <p:spPr>
          <a:xfrm>
            <a:off x="1317624" y="2626402"/>
            <a:ext cx="29764040" cy="1831297"/>
          </a:xfrm>
          <a:noFill/>
          <a:ln w="152400">
            <a:noFill/>
          </a:ln>
        </p:spPr>
        <p:style>
          <a:lnRef idx="2">
            <a:schemeClr val="dk1"/>
          </a:lnRef>
          <a:fillRef idx="1">
            <a:schemeClr val="lt1"/>
          </a:fillRef>
          <a:effectRef idx="0">
            <a:schemeClr val="dk1"/>
          </a:effectRef>
          <a:fontRef idx="minor">
            <a:schemeClr val="dk1"/>
          </a:fontRef>
        </p:style>
        <p:txBody>
          <a:bodyPr anchor="ctr">
            <a:normAutofit fontScale="90000"/>
          </a:bodyPr>
          <a:lstStyle/>
          <a:p>
            <a:pPr algn="l"/>
            <a:r>
              <a:rPr lang="sk-SK" sz="9000" dirty="0" err="1">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Thermal</a:t>
            </a:r>
            <a:r>
              <a:rPr lang="sk-SK" sz="90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 </a:t>
            </a:r>
            <a:r>
              <a:rPr lang="sk-SK" sz="9000" dirty="0" err="1">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Regulation</a:t>
            </a:r>
            <a:r>
              <a:rPr lang="sk-SK" sz="90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 of </a:t>
            </a:r>
            <a:r>
              <a:rPr lang="sk-SK" sz="9000" dirty="0" err="1">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Auxiliary</a:t>
            </a:r>
            <a:r>
              <a:rPr lang="sk-SK" sz="90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 </a:t>
            </a:r>
            <a:r>
              <a:rPr lang="sk-SK" sz="9000" dirty="0" err="1">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Water</a:t>
            </a:r>
            <a:r>
              <a:rPr lang="sk-SK" sz="90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 </a:t>
            </a:r>
            <a:r>
              <a:rPr lang="sk-SK" sz="9000" dirty="0" err="1">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for</a:t>
            </a:r>
            <a:r>
              <a:rPr lang="sk-SK" sz="90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 UIC </a:t>
            </a:r>
            <a:r>
              <a:rPr lang="sk-SK" sz="9000" dirty="0" err="1">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Brake</a:t>
            </a:r>
            <a:r>
              <a:rPr lang="sk-SK" sz="90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 Test </a:t>
            </a:r>
            <a:r>
              <a:rPr lang="sk-SK" sz="9000" dirty="0" err="1">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Bench</a:t>
            </a:r>
            <a:endParaRPr lang="sk-SK" sz="90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endParaRPr>
          </a:p>
        </p:txBody>
      </p:sp>
      <p:pic>
        <p:nvPicPr>
          <p:cNvPr id="4" name="Obrázok 3" descr="Obrázok, na ktorom je písmo, grafika, snímka obrazovky, grafický dizajn&#10;&#10;Automaticky generovaný popis">
            <a:extLst>
              <a:ext uri="{FF2B5EF4-FFF2-40B4-BE49-F238E27FC236}">
                <a16:creationId xmlns:a16="http://schemas.microsoft.com/office/drawing/2014/main" id="{DC399250-BA77-3C57-F104-B092F0A545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17624" y="697108"/>
            <a:ext cx="7409657" cy="1583458"/>
          </a:xfrm>
          <a:prstGeom prst="rect">
            <a:avLst/>
          </a:prstGeom>
        </p:spPr>
      </p:pic>
      <p:sp>
        <p:nvSpPr>
          <p:cNvPr id="5" name="Textové pole 2">
            <a:extLst>
              <a:ext uri="{FF2B5EF4-FFF2-40B4-BE49-F238E27FC236}">
                <a16:creationId xmlns:a16="http://schemas.microsoft.com/office/drawing/2014/main" id="{C87177C9-22F4-FEE9-0135-F1B9243ACD9F}"/>
              </a:ext>
            </a:extLst>
          </p:cNvPr>
          <p:cNvSpPr txBox="1">
            <a:spLocks noChangeArrowheads="1"/>
          </p:cNvSpPr>
          <p:nvPr/>
        </p:nvSpPr>
        <p:spPr bwMode="auto">
          <a:xfrm>
            <a:off x="9927946" y="1150714"/>
            <a:ext cx="13828750" cy="1169551"/>
          </a:xfrm>
          <a:prstGeom prst="rect">
            <a:avLst/>
          </a:prstGeom>
          <a:noFill/>
          <a:ln w="9525">
            <a:noFill/>
            <a:miter lim="800000"/>
            <a:headEnd/>
            <a:tailEnd/>
          </a:ln>
        </p:spPr>
        <p:txBody>
          <a:bodyPr rot="0" vert="horz" wrap="square" lIns="91440" tIns="45720" rIns="91440" bIns="45720" anchor="t" anchorCtr="0">
            <a:spAutoFit/>
          </a:bodyPr>
          <a:lstStyle/>
          <a:p>
            <a:pPr algn="ct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TRANSCOM 2025: 16th International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Scientific</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Conference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on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Sustainable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Modern</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and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Safe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Transport</a:t>
            </a:r>
            <a:endParaRPr lang="sk-SK" sz="350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6" name="Nadpis 1">
            <a:extLst>
              <a:ext uri="{FF2B5EF4-FFF2-40B4-BE49-F238E27FC236}">
                <a16:creationId xmlns:a16="http://schemas.microsoft.com/office/drawing/2014/main" id="{DF8CDE15-6E90-630A-763A-5AC0CFF0B2A5}"/>
              </a:ext>
            </a:extLst>
          </p:cNvPr>
          <p:cNvSpPr txBox="1">
            <a:spLocks/>
          </p:cNvSpPr>
          <p:nvPr/>
        </p:nvSpPr>
        <p:spPr>
          <a:xfrm>
            <a:off x="1317624" y="4600706"/>
            <a:ext cx="29764040" cy="1202908"/>
          </a:xfrm>
          <a:prstGeom prst="rect">
            <a:avLst/>
          </a:prstGeom>
          <a:solidFill>
            <a:schemeClr val="tx2">
              <a:lumMod val="10000"/>
              <a:lumOff val="90000"/>
            </a:schemeClr>
          </a:solidFill>
          <a:ln>
            <a:noFill/>
          </a:ln>
        </p:spPr>
        <p:style>
          <a:lnRef idx="2">
            <a:schemeClr val="accent4"/>
          </a:lnRef>
          <a:fillRef idx="1">
            <a:schemeClr val="lt1"/>
          </a:fillRef>
          <a:effectRef idx="0">
            <a:schemeClr val="accent4"/>
          </a:effectRef>
          <a:fontRef idx="minor">
            <a:schemeClr val="dk1"/>
          </a:fontRef>
        </p:style>
        <p:txBody>
          <a:bodyPr vert="horz" lIns="91440" tIns="45720" rIns="91440" bIns="45720"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00000"/>
              </a:lnSpc>
            </a:pPr>
            <a:r>
              <a:rPr lang="sk-SK" sz="4500" dirty="0">
                <a:solidFill>
                  <a:srgbClr val="002060"/>
                </a:solidFill>
                <a:latin typeface="Arial" panose="020B0604020202020204" pitchFamily="34" charset="0"/>
                <a:cs typeface="Arial" panose="020B0604020202020204" pitchFamily="34" charset="0"/>
              </a:rPr>
              <a:t>Matúš Adamkovič</a:t>
            </a:r>
            <a:r>
              <a:rPr lang="sk-SK" sz="4500" baseline="30000" dirty="0">
                <a:solidFill>
                  <a:srgbClr val="002060"/>
                </a:solidFill>
                <a:latin typeface="Arial" panose="020B0604020202020204" pitchFamily="34" charset="0"/>
                <a:cs typeface="Arial" panose="020B0604020202020204" pitchFamily="34" charset="0"/>
              </a:rPr>
              <a:t>1</a:t>
            </a:r>
            <a:r>
              <a:rPr lang="sk-SK" sz="4500" dirty="0">
                <a:solidFill>
                  <a:srgbClr val="002060"/>
                </a:solidFill>
                <a:latin typeface="Arial" panose="020B0604020202020204" pitchFamily="34" charset="0"/>
                <a:cs typeface="Arial" panose="020B0604020202020204" pitchFamily="34" charset="0"/>
              </a:rPr>
              <a:t>,</a:t>
            </a:r>
            <a:r>
              <a:rPr lang="sk-SK" sz="4500" baseline="30000" dirty="0">
                <a:solidFill>
                  <a:srgbClr val="002060"/>
                </a:solidFill>
                <a:latin typeface="Arial" panose="020B0604020202020204" pitchFamily="34" charset="0"/>
                <a:cs typeface="Arial" panose="020B0604020202020204" pitchFamily="34" charset="0"/>
              </a:rPr>
              <a:t> </a:t>
            </a:r>
            <a:r>
              <a:rPr lang="sk-SK" sz="4500" dirty="0" err="1">
                <a:solidFill>
                  <a:srgbClr val="002060"/>
                </a:solidFill>
                <a:latin typeface="Arial" panose="020B0604020202020204" pitchFamily="34" charset="0"/>
                <a:cs typeface="Arial" panose="020B0604020202020204" pitchFamily="34" charset="0"/>
              </a:rPr>
              <a:t>Alyona</a:t>
            </a:r>
            <a:r>
              <a:rPr lang="sk-SK" sz="4500" dirty="0">
                <a:solidFill>
                  <a:srgbClr val="002060"/>
                </a:solidFill>
                <a:latin typeface="Arial" panose="020B0604020202020204" pitchFamily="34" charset="0"/>
                <a:cs typeface="Arial" panose="020B0604020202020204" pitchFamily="34" charset="0"/>
              </a:rPr>
              <a:t> Lovska</a:t>
            </a:r>
            <a:r>
              <a:rPr lang="sk-SK" sz="4500" baseline="30000" dirty="0">
                <a:solidFill>
                  <a:srgbClr val="002060"/>
                </a:solidFill>
                <a:latin typeface="Arial" panose="020B0604020202020204" pitchFamily="34" charset="0"/>
                <a:cs typeface="Arial" panose="020B0604020202020204" pitchFamily="34" charset="0"/>
              </a:rPr>
              <a:t>1</a:t>
            </a:r>
            <a:r>
              <a:rPr lang="sk-SK" sz="4500" dirty="0">
                <a:solidFill>
                  <a:srgbClr val="002060"/>
                </a:solidFill>
                <a:latin typeface="Arial" panose="020B0604020202020204" pitchFamily="34" charset="0"/>
                <a:cs typeface="Arial" panose="020B0604020202020204" pitchFamily="34" charset="0"/>
              </a:rPr>
              <a:t>, Andrej Suchánek</a:t>
            </a:r>
            <a:r>
              <a:rPr lang="sk-SK" sz="4500" baseline="30000" dirty="0">
                <a:solidFill>
                  <a:srgbClr val="002060"/>
                </a:solidFill>
                <a:latin typeface="Arial" panose="020B0604020202020204" pitchFamily="34" charset="0"/>
                <a:cs typeface="Arial" panose="020B0604020202020204" pitchFamily="34" charset="0"/>
              </a:rPr>
              <a:t>1</a:t>
            </a:r>
            <a:r>
              <a:rPr lang="sk-SK" sz="4500" dirty="0">
                <a:solidFill>
                  <a:srgbClr val="002060"/>
                </a:solidFill>
                <a:latin typeface="Arial" panose="020B0604020202020204" pitchFamily="34" charset="0"/>
                <a:cs typeface="Arial" panose="020B0604020202020204" pitchFamily="34" charset="0"/>
              </a:rPr>
              <a:t>, Jozef Harušinec</a:t>
            </a:r>
            <a:r>
              <a:rPr lang="sk-SK" sz="4500" baseline="30000" dirty="0">
                <a:solidFill>
                  <a:srgbClr val="002060"/>
                </a:solidFill>
                <a:latin typeface="Arial" panose="020B0604020202020204" pitchFamily="34" charset="0"/>
                <a:cs typeface="Arial" panose="020B0604020202020204" pitchFamily="34" charset="0"/>
              </a:rPr>
              <a:t>1 </a:t>
            </a:r>
          </a:p>
        </p:txBody>
      </p:sp>
      <p:sp>
        <p:nvSpPr>
          <p:cNvPr id="7" name="Nadpis 1">
            <a:extLst>
              <a:ext uri="{FF2B5EF4-FFF2-40B4-BE49-F238E27FC236}">
                <a16:creationId xmlns:a16="http://schemas.microsoft.com/office/drawing/2014/main" id="{20F7CD64-85F1-247D-E70C-3773FAB96CA9}"/>
              </a:ext>
            </a:extLst>
          </p:cNvPr>
          <p:cNvSpPr txBox="1">
            <a:spLocks/>
          </p:cNvSpPr>
          <p:nvPr/>
        </p:nvSpPr>
        <p:spPr>
          <a:xfrm>
            <a:off x="1317624" y="6108007"/>
            <a:ext cx="29764040" cy="1470971"/>
          </a:xfrm>
          <a:prstGeom prst="rect">
            <a:avLst/>
          </a:prstGeom>
          <a:ln>
            <a:noFill/>
          </a:ln>
        </p:spPr>
        <p:style>
          <a:lnRef idx="2">
            <a:schemeClr val="accent5"/>
          </a:lnRef>
          <a:fillRef idx="1">
            <a:schemeClr val="lt1"/>
          </a:fillRef>
          <a:effectRef idx="0">
            <a:schemeClr val="accent5"/>
          </a:effectRef>
          <a:fontRef idx="minor">
            <a:schemeClr val="dk1"/>
          </a:fontRef>
        </p:style>
        <p:txBody>
          <a:bodyPr vert="horz" lIns="91440" tIns="45720" rIns="91440" bIns="45720" numCol="2"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10000"/>
              </a:lnSpc>
            </a:pPr>
            <a:r>
              <a:rPr lang="sk-SK" sz="3600" i="1" dirty="0">
                <a:solidFill>
                  <a:srgbClr val="002060"/>
                </a:solidFill>
                <a:latin typeface="Arial" panose="020B0604020202020204" pitchFamily="34" charset="0"/>
                <a:cs typeface="Arial" panose="020B0604020202020204" pitchFamily="34" charset="0"/>
              </a:rPr>
              <a:t>1 </a:t>
            </a:r>
            <a:r>
              <a:rPr lang="sk-SK" sz="3600" i="1" dirty="0" err="1">
                <a:solidFill>
                  <a:srgbClr val="002060"/>
                </a:solidFill>
                <a:latin typeface="Arial" panose="020B0604020202020204" pitchFamily="34" charset="0"/>
                <a:cs typeface="Arial" panose="020B0604020202020204" pitchFamily="34" charset="0"/>
              </a:rPr>
              <a:t>University</a:t>
            </a:r>
            <a:r>
              <a:rPr lang="sk-SK" sz="3600" i="1" dirty="0">
                <a:solidFill>
                  <a:srgbClr val="002060"/>
                </a:solidFill>
                <a:latin typeface="Arial" panose="020B0604020202020204" pitchFamily="34" charset="0"/>
                <a:cs typeface="Arial" panose="020B0604020202020204" pitchFamily="34" charset="0"/>
              </a:rPr>
              <a:t> of Žilina, Žilina 010 26, Slovak </a:t>
            </a:r>
            <a:r>
              <a:rPr lang="sk-SK" sz="3600" i="1" dirty="0" err="1">
                <a:solidFill>
                  <a:srgbClr val="002060"/>
                </a:solidFill>
                <a:latin typeface="Arial" panose="020B0604020202020204" pitchFamily="34" charset="0"/>
                <a:cs typeface="Arial" panose="020B0604020202020204" pitchFamily="34" charset="0"/>
              </a:rPr>
              <a:t>Republic</a:t>
            </a:r>
            <a:endParaRPr lang="sk-SK" sz="3600" i="1" dirty="0">
              <a:solidFill>
                <a:srgbClr val="002060"/>
              </a:solidFill>
              <a:latin typeface="Arial" panose="020B0604020202020204" pitchFamily="34" charset="0"/>
              <a:cs typeface="Arial" panose="020B0604020202020204" pitchFamily="34" charset="0"/>
            </a:endParaRPr>
          </a:p>
          <a:p>
            <a:pPr algn="l">
              <a:lnSpc>
                <a:spcPct val="110000"/>
              </a:lnSpc>
            </a:pPr>
            <a:endParaRPr lang="sk-SK" sz="3600" i="1" dirty="0">
              <a:solidFill>
                <a:srgbClr val="002060"/>
              </a:solidFill>
              <a:latin typeface="Arial" panose="020B0604020202020204" pitchFamily="34" charset="0"/>
              <a:cs typeface="Arial" panose="020B0604020202020204" pitchFamily="34" charset="0"/>
            </a:endParaRPr>
          </a:p>
        </p:txBody>
      </p:sp>
      <p:graphicFrame>
        <p:nvGraphicFramePr>
          <p:cNvPr id="17" name="Tabuľka 16">
            <a:extLst>
              <a:ext uri="{FF2B5EF4-FFF2-40B4-BE49-F238E27FC236}">
                <a16:creationId xmlns:a16="http://schemas.microsoft.com/office/drawing/2014/main" id="{DF5353FD-5685-A5A2-FD19-A44C8EE41F2C}"/>
              </a:ext>
            </a:extLst>
          </p:cNvPr>
          <p:cNvGraphicFramePr>
            <a:graphicFrameLocks noGrp="1"/>
          </p:cNvGraphicFramePr>
          <p:nvPr>
            <p:extLst>
              <p:ext uri="{D42A27DB-BD31-4B8C-83A1-F6EECF244321}">
                <p14:modId xmlns:p14="http://schemas.microsoft.com/office/powerpoint/2010/main" val="888216925"/>
              </p:ext>
            </p:extLst>
          </p:nvPr>
        </p:nvGraphicFramePr>
        <p:xfrm>
          <a:off x="1347570" y="7769152"/>
          <a:ext cx="29764038" cy="5391556"/>
        </p:xfrm>
        <a:graphic>
          <a:graphicData uri="http://schemas.openxmlformats.org/drawingml/2006/table">
            <a:tbl>
              <a:tblPr firstRow="1" bandRow="1">
                <a:tableStyleId>{5C22544A-7EE6-4342-B048-85BDC9FD1C3A}</a:tableStyleId>
              </a:tblPr>
              <a:tblGrid>
                <a:gridCol w="9921346">
                  <a:extLst>
                    <a:ext uri="{9D8B030D-6E8A-4147-A177-3AD203B41FA5}">
                      <a16:colId xmlns:a16="http://schemas.microsoft.com/office/drawing/2014/main" val="3004831674"/>
                    </a:ext>
                  </a:extLst>
                </a:gridCol>
                <a:gridCol w="9921346">
                  <a:extLst>
                    <a:ext uri="{9D8B030D-6E8A-4147-A177-3AD203B41FA5}">
                      <a16:colId xmlns:a16="http://schemas.microsoft.com/office/drawing/2014/main" val="1252346389"/>
                    </a:ext>
                  </a:extLst>
                </a:gridCol>
                <a:gridCol w="9921346">
                  <a:extLst>
                    <a:ext uri="{9D8B030D-6E8A-4147-A177-3AD203B41FA5}">
                      <a16:colId xmlns:a16="http://schemas.microsoft.com/office/drawing/2014/main" val="4221354044"/>
                    </a:ext>
                  </a:extLst>
                </a:gridCol>
              </a:tblGrid>
              <a:tr h="1032916">
                <a:tc gridSpan="3">
                  <a:txBody>
                    <a:bodyPr/>
                    <a:lstStyle/>
                    <a:p>
                      <a:pPr algn="ctr"/>
                      <a:r>
                        <a:rPr lang="sk-SK" sz="4500" cap="small" baseline="0" err="1">
                          <a:latin typeface="Arial" panose="020B0604020202020204" pitchFamily="34" charset="0"/>
                          <a:cs typeface="Arial" panose="020B0604020202020204" pitchFamily="34" charset="0"/>
                        </a:rPr>
                        <a:t>introduction</a:t>
                      </a:r>
                      <a:endParaRPr lang="sk-SK" sz="4500" cap="small" baseline="0">
                        <a:latin typeface="Arial" panose="020B0604020202020204" pitchFamily="34" charset="0"/>
                        <a:cs typeface="Arial" panose="020B0604020202020204" pitchFamily="34" charset="0"/>
                      </a:endParaRPr>
                    </a:p>
                  </a:txBody>
                  <a:tcP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hMerge="1">
                  <a:txBody>
                    <a:bodyPr/>
                    <a:lstStyle/>
                    <a:p>
                      <a:endParaRPr lang="sk-SK"/>
                    </a:p>
                  </a:txBody>
                  <a:tcPr/>
                </a:tc>
                <a:tc hMerge="1">
                  <a:txBody>
                    <a:bodyPr/>
                    <a:lstStyle/>
                    <a:p>
                      <a:endParaRPr lang="sk-SK"/>
                    </a:p>
                  </a:txBody>
                  <a:tcPr/>
                </a:tc>
                <a:extLst>
                  <a:ext uri="{0D108BD9-81ED-4DB2-BD59-A6C34878D82A}">
                    <a16:rowId xmlns:a16="http://schemas.microsoft.com/office/drawing/2014/main" val="3482022218"/>
                  </a:ext>
                </a:extLst>
              </a:tr>
              <a:tr h="3400242">
                <a:tc>
                  <a:txBody>
                    <a:bodyPr/>
                    <a:lstStyle/>
                    <a:p>
                      <a:pPr algn="l"/>
                      <a:r>
                        <a:rPr lang="en-US" sz="3500" dirty="0">
                          <a:solidFill>
                            <a:srgbClr val="002060"/>
                          </a:solidFill>
                          <a:latin typeface="Arial" panose="020B0604020202020204" pitchFamily="34" charset="0"/>
                          <a:cs typeface="Arial" panose="020B0604020202020204" pitchFamily="34" charset="0"/>
                        </a:rPr>
                        <a:t>Heat exchange is a critical component of the thermoregulation systems for the auxiliary fluid used in train brake test benches. The simulation of wet conditions during train brake testing is a crucial for evaluating braking performance and safety</a:t>
                      </a:r>
                      <a:r>
                        <a:rPr lang="sk-SK" sz="3500" dirty="0">
                          <a:solidFill>
                            <a:srgbClr val="002060"/>
                          </a:solidFill>
                          <a:latin typeface="Arial" panose="020B0604020202020204" pitchFamily="34" charset="0"/>
                          <a:cs typeface="Arial" panose="020B0604020202020204" pitchFamily="34" charset="0"/>
                        </a:rPr>
                        <a:t>.</a:t>
                      </a:r>
                    </a:p>
                    <a:p>
                      <a:endParaRPr lang="sk-SK" sz="3500" dirty="0">
                        <a:latin typeface="Arial" panose="020B0604020202020204" pitchFamily="34" charset="0"/>
                        <a:cs typeface="Arial" panose="020B0604020202020204" pitchFamily="34" charset="0"/>
                      </a:endParaRPr>
                    </a:p>
                    <a:p>
                      <a:endParaRPr lang="sk-SK" sz="3500" dirty="0">
                        <a:latin typeface="Arial" panose="020B0604020202020204" pitchFamily="34" charset="0"/>
                        <a:cs typeface="Arial" panose="020B0604020202020204" pitchFamily="34" charset="0"/>
                      </a:endParaRPr>
                    </a:p>
                  </a:txBody>
                  <a:tcPr>
                    <a:lnL w="3810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3239902" rtl="0" eaLnBrk="1" fontAlgn="auto" latinLnBrk="0" hangingPunct="1">
                        <a:lnSpc>
                          <a:spcPct val="100000"/>
                        </a:lnSpc>
                        <a:spcBef>
                          <a:spcPts val="0"/>
                        </a:spcBef>
                        <a:spcAft>
                          <a:spcPts val="0"/>
                        </a:spcAft>
                        <a:buClrTx/>
                        <a:buSzTx/>
                        <a:buFontTx/>
                        <a:buNone/>
                        <a:tabLst/>
                        <a:defRPr/>
                      </a:pPr>
                      <a:r>
                        <a:rPr lang="sk-SK" sz="3500" dirty="0" err="1">
                          <a:solidFill>
                            <a:srgbClr val="002060"/>
                          </a:solidFill>
                          <a:latin typeface="Arial" panose="020B0604020202020204" pitchFamily="34" charset="0"/>
                          <a:cs typeface="Arial" panose="020B0604020202020204" pitchFamily="34" charset="0"/>
                        </a:rPr>
                        <a:t>Brake</a:t>
                      </a:r>
                      <a:r>
                        <a:rPr lang="en-US" sz="3500" dirty="0">
                          <a:solidFill>
                            <a:srgbClr val="002060"/>
                          </a:solidFill>
                          <a:latin typeface="Arial" panose="020B0604020202020204" pitchFamily="34" charset="0"/>
                          <a:cs typeface="Arial" panose="020B0604020202020204" pitchFamily="34" charset="0"/>
                        </a:rPr>
                        <a:t> simulations offer essential feedback to manufacturers, facilitating improvements in brake systems. Techniques for simulating wet conditions during laboratory testing include direct application of water to brake discs or pads, creating humid environments within test chambers</a:t>
                      </a:r>
                      <a:r>
                        <a:rPr lang="sk-SK" sz="3500" dirty="0">
                          <a:solidFill>
                            <a:srgbClr val="002060"/>
                          </a:solidFill>
                          <a:latin typeface="Arial" panose="020B0604020202020204" pitchFamily="34" charset="0"/>
                          <a:cs typeface="Arial" panose="020B0604020202020204" pitchFamily="34" charset="0"/>
                        </a:rPr>
                        <a:t>.</a:t>
                      </a:r>
                      <a:endParaRPr lang="sk-SK" dirty="0">
                        <a:latin typeface="Arial" panose="020B0604020202020204" pitchFamily="34" charset="0"/>
                        <a:cs typeface="Arial" panose="020B0604020202020204" pitchFamily="34" charset="0"/>
                      </a:endParaRPr>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a:r>
                        <a:rPr lang="en-US" sz="3500" dirty="0">
                          <a:solidFill>
                            <a:srgbClr val="002060"/>
                          </a:solidFill>
                          <a:latin typeface="Arial" panose="020B0604020202020204" pitchFamily="34" charset="0"/>
                          <a:cs typeface="Arial" panose="020B0604020202020204" pitchFamily="34" charset="0"/>
                        </a:rPr>
                        <a:t>The primary objective of designing a cooling device with Peltier modules is to provide precise temperature control of the fluid, allowing for accurate regulation in accordance with customer specifications during the testing of specific brake discs or pads</a:t>
                      </a:r>
                      <a:endParaRPr lang="sk-SK" dirty="0">
                        <a:latin typeface="Arial" panose="020B0604020202020204" pitchFamily="34" charset="0"/>
                        <a:cs typeface="Arial" panose="020B0604020202020204" pitchFamily="34" charset="0"/>
                      </a:endParaRPr>
                    </a:p>
                  </a:txBody>
                  <a:tcPr>
                    <a:lnL w="762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graphicFrame>
        <p:nvGraphicFramePr>
          <p:cNvPr id="18" name="Tabuľka 17">
            <a:extLst>
              <a:ext uri="{FF2B5EF4-FFF2-40B4-BE49-F238E27FC236}">
                <a16:creationId xmlns:a16="http://schemas.microsoft.com/office/drawing/2014/main" id="{F44B0654-B2C0-F3DE-3695-CD7C25B59000}"/>
              </a:ext>
            </a:extLst>
          </p:cNvPr>
          <p:cNvGraphicFramePr>
            <a:graphicFrameLocks noGrp="1"/>
          </p:cNvGraphicFramePr>
          <p:nvPr>
            <p:extLst>
              <p:ext uri="{D42A27DB-BD31-4B8C-83A1-F6EECF244321}">
                <p14:modId xmlns:p14="http://schemas.microsoft.com/office/powerpoint/2010/main" val="3247361166"/>
              </p:ext>
            </p:extLst>
          </p:nvPr>
        </p:nvGraphicFramePr>
        <p:xfrm>
          <a:off x="1317621" y="12662926"/>
          <a:ext cx="29764038" cy="4844694"/>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1006017">
                <a:tc>
                  <a:txBody>
                    <a:bodyPr/>
                    <a:lstStyle/>
                    <a:p>
                      <a:pPr algn="ctr"/>
                      <a:r>
                        <a:rPr lang="sk-SK" sz="4500" cap="small" baseline="0" err="1">
                          <a:latin typeface="Arial"/>
                          <a:cs typeface="Arial"/>
                        </a:rPr>
                        <a:t>materials</a:t>
                      </a:r>
                      <a:r>
                        <a:rPr lang="sk-SK" sz="4500" cap="small" baseline="0">
                          <a:latin typeface="Arial"/>
                          <a:cs typeface="Arial"/>
                        </a:rPr>
                        <a:t>,  </a:t>
                      </a:r>
                      <a:r>
                        <a:rPr lang="sk-SK" sz="4500" cap="small" baseline="0" err="1">
                          <a:latin typeface="Arial"/>
                          <a:cs typeface="Arial"/>
                        </a:rPr>
                        <a:t>methods</a:t>
                      </a:r>
                      <a:r>
                        <a:rPr lang="sk-SK" sz="4500" cap="small" baseline="0">
                          <a:latin typeface="Arial"/>
                          <a:cs typeface="Arial"/>
                        </a:rPr>
                        <a:t> &amp; </a:t>
                      </a:r>
                      <a:r>
                        <a:rPr lang="sk-SK" sz="4500" cap="small" baseline="0" err="1">
                          <a:latin typeface="Arial"/>
                          <a:cs typeface="Arial"/>
                        </a:rPr>
                        <a:t>implementation</a:t>
                      </a:r>
                      <a:endParaRPr lang="sk-SK" sz="4500" cap="small" baseline="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3838677">
                <a:tc>
                  <a:txBody>
                    <a:bodyPr/>
                    <a:lstStyle/>
                    <a:p>
                      <a:r>
                        <a:rPr lang="en-US" sz="3500" dirty="0">
                          <a:solidFill>
                            <a:srgbClr val="002060"/>
                          </a:solidFill>
                          <a:latin typeface="Arial"/>
                          <a:cs typeface="Arial"/>
                        </a:rPr>
                        <a:t>Peltier modules, often referred to as thermoelectric coolers (TECs), are semiconductor devices that exploit the thermoelectric effect to generate a temperature difference when an electric current flow is applied. This phenomenon allows the modules to transfer heat from one side to the other, providing efficient cooling or heating depending on the direction of current flow. When a direct current (DC) is applied to the Peltier module, electrons in the n-type material and holes in the p-type material are driven toward their respective electrodes. This movement of charge carriers creates a heat transfer process: heat is absorbed on one side of the module, known as the cold side, and is dissipated on the opposite side, referred to as the hot side. By reversing the polarity of the current, the direction of this heat flow can be inverted</a:t>
                      </a:r>
                      <a:r>
                        <a:rPr lang="sk-SK" sz="3500" dirty="0">
                          <a:solidFill>
                            <a:srgbClr val="002060"/>
                          </a:solidFill>
                          <a:latin typeface="Arial"/>
                          <a:cs typeface="Arial"/>
                        </a:rPr>
                        <a:t>.</a:t>
                      </a:r>
                      <a:endParaRPr lang="sk-SK" dirty="0">
                        <a:solidFill>
                          <a:srgbClr val="002060"/>
                        </a:solidFill>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408792212"/>
                  </a:ext>
                </a:extLst>
              </a:tr>
            </a:tbl>
          </a:graphicData>
        </a:graphic>
      </p:graphicFrame>
      <p:graphicFrame>
        <p:nvGraphicFramePr>
          <p:cNvPr id="19" name="Tabuľka 18">
            <a:extLst>
              <a:ext uri="{FF2B5EF4-FFF2-40B4-BE49-F238E27FC236}">
                <a16:creationId xmlns:a16="http://schemas.microsoft.com/office/drawing/2014/main" id="{07FF1C1F-8FAD-4F1C-164D-C2C476E30DE7}"/>
              </a:ext>
            </a:extLst>
          </p:cNvPr>
          <p:cNvGraphicFramePr>
            <a:graphicFrameLocks noGrp="1"/>
          </p:cNvGraphicFramePr>
          <p:nvPr>
            <p:extLst>
              <p:ext uri="{D42A27DB-BD31-4B8C-83A1-F6EECF244321}">
                <p14:modId xmlns:p14="http://schemas.microsoft.com/office/powerpoint/2010/main" val="3573224678"/>
              </p:ext>
            </p:extLst>
          </p:nvPr>
        </p:nvGraphicFramePr>
        <p:xfrm>
          <a:off x="1347570" y="17507620"/>
          <a:ext cx="29764038" cy="11636670"/>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732386">
                <a:tc>
                  <a:txBody>
                    <a:bodyPr/>
                    <a:lstStyle/>
                    <a:p>
                      <a:pPr algn="ctr"/>
                      <a:r>
                        <a:rPr lang="sk-SK" sz="4500" cap="small" baseline="0" err="1">
                          <a:latin typeface="Arial"/>
                          <a:cs typeface="Arial"/>
                        </a:rPr>
                        <a:t>results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5429715">
                <a:tc>
                  <a:txBody>
                    <a:bodyPr/>
                    <a:lstStyle/>
                    <a:p>
                      <a:endParaRPr lang="sk-SK" sz="3500" dirty="0">
                        <a:solidFill>
                          <a:srgbClr val="002060"/>
                        </a:solidFill>
                        <a:latin typeface="Arial"/>
                        <a:cs typeface="Arial"/>
                      </a:endParaRPr>
                    </a:p>
                    <a:p>
                      <a:endParaRPr lang="sk-SK" sz="35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r h="5429715">
                <a:tc>
                  <a:txBody>
                    <a:bodyPr/>
                    <a:lstStyle/>
                    <a:p>
                      <a:endParaRPr lang="sk-SK" sz="35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515635144"/>
                  </a:ext>
                </a:extLst>
              </a:tr>
            </a:tbl>
          </a:graphicData>
        </a:graphic>
      </p:graphicFrame>
      <p:graphicFrame>
        <p:nvGraphicFramePr>
          <p:cNvPr id="20" name="Tabuľka 19">
            <a:extLst>
              <a:ext uri="{FF2B5EF4-FFF2-40B4-BE49-F238E27FC236}">
                <a16:creationId xmlns:a16="http://schemas.microsoft.com/office/drawing/2014/main" id="{D0F106D9-201F-5D9A-4D9A-2EA92CABBE94}"/>
              </a:ext>
            </a:extLst>
          </p:cNvPr>
          <p:cNvGraphicFramePr>
            <a:graphicFrameLocks noGrp="1"/>
          </p:cNvGraphicFramePr>
          <p:nvPr>
            <p:extLst>
              <p:ext uri="{D42A27DB-BD31-4B8C-83A1-F6EECF244321}">
                <p14:modId xmlns:p14="http://schemas.microsoft.com/office/powerpoint/2010/main" val="921246300"/>
              </p:ext>
            </p:extLst>
          </p:nvPr>
        </p:nvGraphicFramePr>
        <p:xfrm>
          <a:off x="1317621" y="29417969"/>
          <a:ext cx="29764038" cy="8804586"/>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988846">
                <a:tc>
                  <a:txBody>
                    <a:bodyPr/>
                    <a:lstStyle/>
                    <a:p>
                      <a:pPr algn="ctr"/>
                      <a:r>
                        <a:rPr lang="sk-SK" sz="4500" cap="small" baseline="0" dirty="0" err="1">
                          <a:solidFill>
                            <a:schemeClr val="bg1"/>
                          </a:solidFill>
                          <a:latin typeface="Arial" panose="020B0604020202020204" pitchFamily="34" charset="0"/>
                          <a:cs typeface="Arial" panose="020B0604020202020204" pitchFamily="34" charset="0"/>
                        </a:rPr>
                        <a:t>conclusion</a:t>
                      </a:r>
                      <a:r>
                        <a:rPr lang="sk-SK" sz="4500" cap="small" baseline="0" dirty="0">
                          <a:solidFill>
                            <a:schemeClr val="bg1"/>
                          </a:solidFill>
                          <a:latin typeface="Arial" panose="020B0604020202020204" pitchFamily="34" charset="0"/>
                          <a:cs typeface="Arial" panose="020B0604020202020204" pitchFamily="34" charset="0"/>
                        </a:rPr>
                        <a:t> &amp; </a:t>
                      </a:r>
                      <a:r>
                        <a:rPr lang="sk-SK" sz="4500" cap="small" baseline="0" dirty="0" err="1">
                          <a:solidFill>
                            <a:schemeClr val="bg1"/>
                          </a:solidFill>
                          <a:latin typeface="Arial" panose="020B0604020202020204" pitchFamily="34" charset="0"/>
                          <a:cs typeface="Arial" panose="020B0604020202020204" pitchFamily="34" charset="0"/>
                        </a:rPr>
                        <a:t>implementation</a:t>
                      </a:r>
                      <a:r>
                        <a:rPr lang="sk-SK" sz="4500" cap="small" baseline="0" dirty="0">
                          <a:solidFill>
                            <a:schemeClr val="bg1"/>
                          </a:solidFill>
                          <a:latin typeface="Arial" panose="020B0604020202020204" pitchFamily="34" charset="0"/>
                          <a:cs typeface="Arial" panose="020B0604020202020204" pitchFamily="34" charset="0"/>
                        </a:rPr>
                        <a:t> </a:t>
                      </a:r>
                      <a:r>
                        <a:rPr lang="sk-SK" sz="4500" cap="small" baseline="0" dirty="0" err="1">
                          <a:solidFill>
                            <a:schemeClr val="bg1"/>
                          </a:solidFill>
                          <a:latin typeface="Arial" panose="020B0604020202020204" pitchFamily="34" charset="0"/>
                          <a:cs typeface="Arial" panose="020B0604020202020204" pitchFamily="34" charset="0"/>
                        </a:rPr>
                        <a:t>path</a:t>
                      </a:r>
                      <a:endParaRPr lang="sk-SK" sz="4500" cap="small" baseline="0" dirty="0">
                        <a:solidFill>
                          <a:schemeClr val="bg1"/>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7815740">
                <a:tc>
                  <a:txBody>
                    <a:bodyPr/>
                    <a:lstStyle/>
                    <a:p>
                      <a:endParaRPr lang="sk-SK" sz="3500" dirty="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2408792212"/>
                  </a:ext>
                </a:extLst>
              </a:tr>
            </a:tbl>
          </a:graphicData>
        </a:graphic>
      </p:graphicFrame>
      <p:graphicFrame>
        <p:nvGraphicFramePr>
          <p:cNvPr id="21" name="Tabuľka 20">
            <a:extLst>
              <a:ext uri="{FF2B5EF4-FFF2-40B4-BE49-F238E27FC236}">
                <a16:creationId xmlns:a16="http://schemas.microsoft.com/office/drawing/2014/main" id="{2236D02C-5E6A-15DC-1B00-CB28F0624DD4}"/>
              </a:ext>
            </a:extLst>
          </p:cNvPr>
          <p:cNvGraphicFramePr>
            <a:graphicFrameLocks noGrp="1"/>
          </p:cNvGraphicFramePr>
          <p:nvPr>
            <p:extLst>
              <p:ext uri="{D42A27DB-BD31-4B8C-83A1-F6EECF244321}">
                <p14:modId xmlns:p14="http://schemas.microsoft.com/office/powerpoint/2010/main" val="1041633779"/>
              </p:ext>
            </p:extLst>
          </p:nvPr>
        </p:nvGraphicFramePr>
        <p:xfrm>
          <a:off x="1317621" y="38599932"/>
          <a:ext cx="29764038" cy="3988842"/>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1026146">
                <a:tc>
                  <a:txBody>
                    <a:bodyPr/>
                    <a:lstStyle/>
                    <a:p>
                      <a:pPr algn="ctr"/>
                      <a:r>
                        <a:rPr lang="sk-SK" sz="4500" cap="small" baseline="0" dirty="0" err="1">
                          <a:latin typeface="Arial" panose="020B0604020202020204" pitchFamily="34" charset="0"/>
                          <a:cs typeface="Arial" panose="020B0604020202020204" pitchFamily="34" charset="0"/>
                        </a:rPr>
                        <a:t>acknowledgements</a:t>
                      </a:r>
                      <a:endParaRPr lang="sk-SK" sz="4500" cap="small" baseline="0" dirty="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2962696">
                <a:tc>
                  <a:txBody>
                    <a:bodyPr/>
                    <a:lstStyle/>
                    <a:p>
                      <a:pPr lvl="0">
                        <a:buNone/>
                      </a:pPr>
                      <a:r>
                        <a:rPr lang="en-US" sz="3500" kern="1200" noProof="1">
                          <a:solidFill>
                            <a:srgbClr val="002060"/>
                          </a:solidFill>
                          <a:latin typeface="Arial"/>
                          <a:ea typeface="+mn-ea"/>
                          <a:cs typeface="Arial"/>
                        </a:rPr>
                        <a:t>This publication was supported by the Cultural and Educational Grant Agency of the Ministry of Education of the Slovak Republic under the project KEGA 024ZU-4/2024: Deepening the knowledge of university students in the field of construction of means of transport by carrying out professional and scientific research activities in the field. It was also supported by the Slovak Research and Development Agency of the Ministry of Education, Science, Research, and Sport under the project VEGA 1/0513/22: Investigation of the properties of railway brake components in simulated operating conditions on a flywheel brake stand.</a:t>
                      </a:r>
                      <a:endParaRPr lang="en-US" sz="3500" kern="1200" dirty="0">
                        <a:solidFill>
                          <a:srgbClr val="002060"/>
                        </a:solidFill>
                        <a:latin typeface="Arial"/>
                        <a:ea typeface="+mn-ea"/>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pic>
        <p:nvPicPr>
          <p:cNvPr id="3" name="Obrázok 2" descr="Obrázok, na ktorom je čierny, temnota&#10;&#10;Automaticky generovaný popis">
            <a:extLst>
              <a:ext uri="{FF2B5EF4-FFF2-40B4-BE49-F238E27FC236}">
                <a16:creationId xmlns:a16="http://schemas.microsoft.com/office/drawing/2014/main" id="{FCB3BBD2-02D9-47DC-119D-7D97724AAF1F}"/>
              </a:ext>
            </a:extLst>
          </p:cNvPr>
          <p:cNvPicPr>
            <a:picLocks noChangeAspect="1"/>
          </p:cNvPicPr>
          <p:nvPr/>
        </p:nvPicPr>
        <p:blipFill>
          <a:blip r:embed="rId3"/>
          <a:stretch>
            <a:fillRect/>
          </a:stretch>
        </p:blipFill>
        <p:spPr>
          <a:xfrm>
            <a:off x="24186871" y="311049"/>
            <a:ext cx="6822254" cy="2870417"/>
          </a:xfrm>
          <a:prstGeom prst="rect">
            <a:avLst/>
          </a:prstGeom>
        </p:spPr>
      </p:pic>
      <p:pic>
        <p:nvPicPr>
          <p:cNvPr id="9" name="Obrázok 8" descr="Obrázok, na ktorom je vesmírna loď, vesmírne plavidlo&#10;&#10; Automaticky generovaný popis s nízkou spoľahlivosťou">
            <a:extLst>
              <a:ext uri="{FF2B5EF4-FFF2-40B4-BE49-F238E27FC236}">
                <a16:creationId xmlns:a16="http://schemas.microsoft.com/office/drawing/2014/main" id="{C0AAFB92-E42D-AD7B-8404-E50F67DD19A9}"/>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68102" y="22144353"/>
            <a:ext cx="9498696" cy="6381725"/>
          </a:xfrm>
          <a:prstGeom prst="rect">
            <a:avLst/>
          </a:prstGeom>
          <a:noFill/>
          <a:ln>
            <a:noFill/>
          </a:ln>
        </p:spPr>
      </p:pic>
      <p:pic>
        <p:nvPicPr>
          <p:cNvPr id="13" name="Obrázok 12">
            <a:extLst>
              <a:ext uri="{FF2B5EF4-FFF2-40B4-BE49-F238E27FC236}">
                <a16:creationId xmlns:a16="http://schemas.microsoft.com/office/drawing/2014/main" id="{692A978F-8FA9-8207-0442-BE47C78BABDF}"/>
              </a:ext>
            </a:extLst>
          </p:cNvPr>
          <p:cNvPicPr>
            <a:picLocks noChangeAspect="1"/>
          </p:cNvPicPr>
          <p:nvPr/>
        </p:nvPicPr>
        <p:blipFill>
          <a:blip r:embed="rId5"/>
          <a:stretch>
            <a:fillRect/>
          </a:stretch>
        </p:blipFill>
        <p:spPr>
          <a:xfrm>
            <a:off x="17819891" y="22144353"/>
            <a:ext cx="10945013" cy="6379881"/>
          </a:xfrm>
          <a:prstGeom prst="rect">
            <a:avLst/>
          </a:prstGeom>
        </p:spPr>
      </p:pic>
      <p:sp>
        <p:nvSpPr>
          <p:cNvPr id="14" name="BlokTextu 13">
            <a:extLst>
              <a:ext uri="{FF2B5EF4-FFF2-40B4-BE49-F238E27FC236}">
                <a16:creationId xmlns:a16="http://schemas.microsoft.com/office/drawing/2014/main" id="{3E9B4555-B90B-E4F2-630E-9916E902165C}"/>
              </a:ext>
            </a:extLst>
          </p:cNvPr>
          <p:cNvSpPr txBox="1"/>
          <p:nvPr/>
        </p:nvSpPr>
        <p:spPr>
          <a:xfrm>
            <a:off x="1356760" y="18442989"/>
            <a:ext cx="29392404" cy="3323987"/>
          </a:xfrm>
          <a:prstGeom prst="rect">
            <a:avLst/>
          </a:prstGeom>
          <a:noFill/>
        </p:spPr>
        <p:txBody>
          <a:bodyPr wrap="square" rtlCol="0">
            <a:spAutoFit/>
          </a:bodyPr>
          <a:lstStyle/>
          <a:p>
            <a:r>
              <a:rPr lang="en-US" sz="3500" dirty="0">
                <a:solidFill>
                  <a:srgbClr val="002060"/>
                </a:solidFill>
                <a:effectLst/>
                <a:latin typeface="Arial" panose="020B0604020202020204" pitchFamily="34" charset="0"/>
                <a:ea typeface="SimSun" panose="02010600030101010101" pitchFamily="2" charset="-122"/>
              </a:rPr>
              <a:t>Based on the boundary conditions and existing knowledge about Peltier modules, which are characterized by their ability to efficiently and precisely regulate temperature through electric current, a device was designed and constructed to fully leverage these properties. Peltier modules enable precise control of thermal processes, making them optimal components for applications that require accurate cooling or heating. </a:t>
            </a:r>
            <a:r>
              <a:rPr lang="sk-SK" sz="3500" dirty="0">
                <a:solidFill>
                  <a:srgbClr val="002060"/>
                </a:solidFill>
                <a:effectLst/>
                <a:latin typeface="Arial" panose="020B0604020202020204" pitchFamily="34" charset="0"/>
                <a:ea typeface="SimSun" panose="02010600030101010101" pitchFamily="2" charset="-122"/>
              </a:rPr>
              <a:t>The device </a:t>
            </a:r>
            <a:r>
              <a:rPr lang="sk-SK" sz="3500" dirty="0" err="1">
                <a:solidFill>
                  <a:srgbClr val="002060"/>
                </a:solidFill>
                <a:effectLst/>
                <a:latin typeface="Arial" panose="020B0604020202020204" pitchFamily="34" charset="0"/>
                <a:ea typeface="SimSun" panose="02010600030101010101" pitchFamily="2" charset="-122"/>
              </a:rPr>
              <a:t>is</a:t>
            </a:r>
            <a:r>
              <a:rPr lang="sk-SK" sz="3500" dirty="0">
                <a:solidFill>
                  <a:srgbClr val="002060"/>
                </a:solidFill>
                <a:effectLst/>
                <a:latin typeface="Arial" panose="020B0604020202020204" pitchFamily="34" charset="0"/>
                <a:ea typeface="SimSun" panose="02010600030101010101" pitchFamily="2" charset="-122"/>
              </a:rPr>
              <a:t> </a:t>
            </a:r>
            <a:r>
              <a:rPr lang="sk-SK" sz="3500" dirty="0" err="1">
                <a:solidFill>
                  <a:srgbClr val="002060"/>
                </a:solidFill>
                <a:effectLst/>
                <a:latin typeface="Arial" panose="020B0604020202020204" pitchFamily="34" charset="0"/>
                <a:ea typeface="SimSun" panose="02010600030101010101" pitchFamily="2" charset="-122"/>
              </a:rPr>
              <a:t>designed</a:t>
            </a:r>
            <a:r>
              <a:rPr lang="sk-SK" sz="3500" dirty="0">
                <a:solidFill>
                  <a:srgbClr val="002060"/>
                </a:solidFill>
                <a:effectLst/>
                <a:latin typeface="Arial" panose="020B0604020202020204" pitchFamily="34" charset="0"/>
                <a:ea typeface="SimSun" panose="02010600030101010101" pitchFamily="2" charset="-122"/>
              </a:rPr>
              <a:t> to </a:t>
            </a:r>
            <a:r>
              <a:rPr lang="sk-SK" sz="3500" dirty="0" err="1">
                <a:solidFill>
                  <a:srgbClr val="002060"/>
                </a:solidFill>
                <a:effectLst/>
                <a:latin typeface="Arial" panose="020B0604020202020204" pitchFamily="34" charset="0"/>
                <a:ea typeface="SimSun" panose="02010600030101010101" pitchFamily="2" charset="-122"/>
              </a:rPr>
              <a:t>maximize</a:t>
            </a:r>
            <a:r>
              <a:rPr lang="sk-SK" sz="3500" dirty="0">
                <a:solidFill>
                  <a:srgbClr val="002060"/>
                </a:solidFill>
                <a:effectLst/>
                <a:latin typeface="Arial" panose="020B0604020202020204" pitchFamily="34" charset="0"/>
                <a:ea typeface="SimSun" panose="02010600030101010101" pitchFamily="2" charset="-122"/>
              </a:rPr>
              <a:t> </a:t>
            </a:r>
            <a:r>
              <a:rPr lang="sk-SK" sz="3500" dirty="0" err="1">
                <a:solidFill>
                  <a:srgbClr val="002060"/>
                </a:solidFill>
                <a:effectLst/>
                <a:latin typeface="Arial" panose="020B0604020202020204" pitchFamily="34" charset="0"/>
                <a:ea typeface="SimSun" panose="02010600030101010101" pitchFamily="2" charset="-122"/>
              </a:rPr>
              <a:t>efficiency</a:t>
            </a:r>
            <a:r>
              <a:rPr lang="sk-SK" sz="3500" dirty="0">
                <a:solidFill>
                  <a:srgbClr val="002060"/>
                </a:solidFill>
                <a:effectLst/>
                <a:latin typeface="Arial" panose="020B0604020202020204" pitchFamily="34" charset="0"/>
                <a:ea typeface="SimSun" panose="02010600030101010101" pitchFamily="2" charset="-122"/>
              </a:rPr>
              <a:t> </a:t>
            </a:r>
            <a:r>
              <a:rPr lang="sk-SK" sz="3500" dirty="0" err="1">
                <a:solidFill>
                  <a:srgbClr val="002060"/>
                </a:solidFill>
                <a:effectLst/>
                <a:latin typeface="Arial" panose="020B0604020202020204" pitchFamily="34" charset="0"/>
                <a:ea typeface="SimSun" panose="02010600030101010101" pitchFamily="2" charset="-122"/>
              </a:rPr>
              <a:t>while</a:t>
            </a:r>
            <a:r>
              <a:rPr lang="sk-SK" sz="3500" dirty="0">
                <a:solidFill>
                  <a:srgbClr val="002060"/>
                </a:solidFill>
                <a:effectLst/>
                <a:latin typeface="Arial" panose="020B0604020202020204" pitchFamily="34" charset="0"/>
                <a:ea typeface="SimSun" panose="02010600030101010101" pitchFamily="2" charset="-122"/>
              </a:rPr>
              <a:t> </a:t>
            </a:r>
            <a:r>
              <a:rPr lang="sk-SK" sz="3500" dirty="0" err="1">
                <a:solidFill>
                  <a:srgbClr val="002060"/>
                </a:solidFill>
                <a:effectLst/>
                <a:latin typeface="Arial" panose="020B0604020202020204" pitchFamily="34" charset="0"/>
                <a:ea typeface="SimSun" panose="02010600030101010101" pitchFamily="2" charset="-122"/>
              </a:rPr>
              <a:t>minimizing</a:t>
            </a:r>
            <a:r>
              <a:rPr lang="sk-SK" sz="3500" dirty="0">
                <a:solidFill>
                  <a:srgbClr val="002060"/>
                </a:solidFill>
                <a:effectLst/>
                <a:latin typeface="Arial" panose="020B0604020202020204" pitchFamily="34" charset="0"/>
                <a:ea typeface="SimSun" panose="02010600030101010101" pitchFamily="2" charset="-122"/>
              </a:rPr>
              <a:t> </a:t>
            </a:r>
            <a:r>
              <a:rPr lang="sk-SK" sz="3500" dirty="0" err="1">
                <a:solidFill>
                  <a:srgbClr val="002060"/>
                </a:solidFill>
                <a:effectLst/>
                <a:latin typeface="Arial" panose="020B0604020202020204" pitchFamily="34" charset="0"/>
                <a:ea typeface="SimSun" panose="02010600030101010101" pitchFamily="2" charset="-122"/>
              </a:rPr>
              <a:t>energy</a:t>
            </a:r>
            <a:r>
              <a:rPr lang="sk-SK" sz="3500" dirty="0">
                <a:solidFill>
                  <a:srgbClr val="002060"/>
                </a:solidFill>
                <a:effectLst/>
                <a:latin typeface="Arial" panose="020B0604020202020204" pitchFamily="34" charset="0"/>
                <a:ea typeface="SimSun" panose="02010600030101010101" pitchFamily="2" charset="-122"/>
              </a:rPr>
              <a:t> </a:t>
            </a:r>
            <a:r>
              <a:rPr lang="sk-SK" sz="3500" dirty="0" err="1">
                <a:solidFill>
                  <a:srgbClr val="002060"/>
                </a:solidFill>
                <a:effectLst/>
                <a:latin typeface="Arial" panose="020B0604020202020204" pitchFamily="34" charset="0"/>
                <a:ea typeface="SimSun" panose="02010600030101010101" pitchFamily="2" charset="-122"/>
              </a:rPr>
              <a:t>consumption</a:t>
            </a:r>
            <a:r>
              <a:rPr lang="sk-SK" sz="3500" dirty="0">
                <a:solidFill>
                  <a:srgbClr val="002060"/>
                </a:solidFill>
                <a:effectLst/>
                <a:latin typeface="Arial" panose="020B0604020202020204" pitchFamily="34" charset="0"/>
                <a:ea typeface="SimSun" panose="02010600030101010101" pitchFamily="2" charset="-122"/>
              </a:rPr>
              <a:t>, and </a:t>
            </a:r>
            <a:r>
              <a:rPr lang="sk-SK" sz="3500" dirty="0" err="1">
                <a:solidFill>
                  <a:srgbClr val="002060"/>
                </a:solidFill>
                <a:effectLst/>
                <a:latin typeface="Arial" panose="020B0604020202020204" pitchFamily="34" charset="0"/>
                <a:ea typeface="SimSun" panose="02010600030101010101" pitchFamily="2" charset="-122"/>
              </a:rPr>
              <a:t>its</a:t>
            </a:r>
            <a:r>
              <a:rPr lang="sk-SK" sz="3500" dirty="0">
                <a:solidFill>
                  <a:srgbClr val="002060"/>
                </a:solidFill>
                <a:effectLst/>
                <a:latin typeface="Arial" panose="020B0604020202020204" pitchFamily="34" charset="0"/>
                <a:ea typeface="SimSun" panose="02010600030101010101" pitchFamily="2" charset="-122"/>
              </a:rPr>
              <a:t> design </a:t>
            </a:r>
            <a:r>
              <a:rPr lang="sk-SK" sz="3500" dirty="0" err="1">
                <a:solidFill>
                  <a:srgbClr val="002060"/>
                </a:solidFill>
                <a:effectLst/>
                <a:latin typeface="Arial" panose="020B0604020202020204" pitchFamily="34" charset="0"/>
                <a:ea typeface="SimSun" panose="02010600030101010101" pitchFamily="2" charset="-122"/>
              </a:rPr>
              <a:t>ensures</a:t>
            </a:r>
            <a:r>
              <a:rPr lang="sk-SK" sz="3500" dirty="0">
                <a:solidFill>
                  <a:srgbClr val="002060"/>
                </a:solidFill>
                <a:effectLst/>
                <a:latin typeface="Arial" panose="020B0604020202020204" pitchFamily="34" charset="0"/>
                <a:ea typeface="SimSun" panose="02010600030101010101" pitchFamily="2" charset="-122"/>
              </a:rPr>
              <a:t> </a:t>
            </a:r>
            <a:r>
              <a:rPr lang="sk-SK" sz="3500" dirty="0" err="1">
                <a:solidFill>
                  <a:srgbClr val="002060"/>
                </a:solidFill>
                <a:effectLst/>
                <a:latin typeface="Arial" panose="020B0604020202020204" pitchFamily="34" charset="0"/>
                <a:ea typeface="SimSun" panose="02010600030101010101" pitchFamily="2" charset="-122"/>
              </a:rPr>
              <a:t>stable</a:t>
            </a:r>
            <a:r>
              <a:rPr lang="sk-SK" sz="3500" dirty="0">
                <a:solidFill>
                  <a:srgbClr val="002060"/>
                </a:solidFill>
                <a:effectLst/>
                <a:latin typeface="Arial" panose="020B0604020202020204" pitchFamily="34" charset="0"/>
                <a:ea typeface="SimSun" panose="02010600030101010101" pitchFamily="2" charset="-122"/>
              </a:rPr>
              <a:t>, </a:t>
            </a:r>
            <a:r>
              <a:rPr lang="sk-SK" sz="3500" dirty="0" err="1">
                <a:solidFill>
                  <a:srgbClr val="002060"/>
                </a:solidFill>
                <a:effectLst/>
                <a:latin typeface="Arial" panose="020B0604020202020204" pitchFamily="34" charset="0"/>
                <a:ea typeface="SimSun" panose="02010600030101010101" pitchFamily="2" charset="-122"/>
              </a:rPr>
              <a:t>reliable</a:t>
            </a:r>
            <a:r>
              <a:rPr lang="sk-SK" sz="3500" dirty="0">
                <a:solidFill>
                  <a:srgbClr val="002060"/>
                </a:solidFill>
                <a:effectLst/>
                <a:latin typeface="Arial" panose="020B0604020202020204" pitchFamily="34" charset="0"/>
                <a:ea typeface="SimSun" panose="02010600030101010101" pitchFamily="2" charset="-122"/>
              </a:rPr>
              <a:t> </a:t>
            </a:r>
            <a:r>
              <a:rPr lang="sk-SK" sz="3500" dirty="0" err="1">
                <a:solidFill>
                  <a:srgbClr val="002060"/>
                </a:solidFill>
                <a:effectLst/>
                <a:latin typeface="Arial" panose="020B0604020202020204" pitchFamily="34" charset="0"/>
                <a:ea typeface="SimSun" panose="02010600030101010101" pitchFamily="2" charset="-122"/>
              </a:rPr>
              <a:t>operation</a:t>
            </a:r>
            <a:r>
              <a:rPr lang="sk-SK" sz="3500" dirty="0">
                <a:solidFill>
                  <a:srgbClr val="002060"/>
                </a:solidFill>
                <a:effectLst/>
                <a:latin typeface="Arial" panose="020B0604020202020204" pitchFamily="34" charset="0"/>
                <a:ea typeface="SimSun" panose="02010600030101010101" pitchFamily="2" charset="-122"/>
              </a:rPr>
              <a:t>, </a:t>
            </a:r>
            <a:r>
              <a:rPr lang="sk-SK" sz="3500" dirty="0" err="1">
                <a:solidFill>
                  <a:srgbClr val="002060"/>
                </a:solidFill>
                <a:effectLst/>
                <a:latin typeface="Arial" panose="020B0604020202020204" pitchFamily="34" charset="0"/>
                <a:ea typeface="SimSun" panose="02010600030101010101" pitchFamily="2" charset="-122"/>
              </a:rPr>
              <a:t>particularly</a:t>
            </a:r>
            <a:r>
              <a:rPr lang="sk-SK" sz="3500" dirty="0">
                <a:solidFill>
                  <a:srgbClr val="002060"/>
                </a:solidFill>
                <a:effectLst/>
                <a:latin typeface="Arial" panose="020B0604020202020204" pitchFamily="34" charset="0"/>
                <a:ea typeface="SimSun" panose="02010600030101010101" pitchFamily="2" charset="-122"/>
              </a:rPr>
              <a:t> in </a:t>
            </a:r>
            <a:r>
              <a:rPr lang="sk-SK" sz="3500" dirty="0" err="1">
                <a:solidFill>
                  <a:srgbClr val="002060"/>
                </a:solidFill>
                <a:effectLst/>
                <a:latin typeface="Arial" panose="020B0604020202020204" pitchFamily="34" charset="0"/>
                <a:ea typeface="SimSun" panose="02010600030101010101" pitchFamily="2" charset="-122"/>
              </a:rPr>
              <a:t>laboratory</a:t>
            </a:r>
            <a:r>
              <a:rPr lang="sk-SK" sz="3500" dirty="0">
                <a:solidFill>
                  <a:srgbClr val="002060"/>
                </a:solidFill>
                <a:effectLst/>
                <a:latin typeface="Arial" panose="020B0604020202020204" pitchFamily="34" charset="0"/>
                <a:ea typeface="SimSun" panose="02010600030101010101" pitchFamily="2" charset="-122"/>
              </a:rPr>
              <a:t> </a:t>
            </a:r>
            <a:r>
              <a:rPr lang="sk-SK" sz="3500" dirty="0" err="1">
                <a:solidFill>
                  <a:srgbClr val="002060"/>
                </a:solidFill>
                <a:effectLst/>
                <a:latin typeface="Arial" panose="020B0604020202020204" pitchFamily="34" charset="0"/>
                <a:ea typeface="SimSun" panose="02010600030101010101" pitchFamily="2" charset="-122"/>
              </a:rPr>
              <a:t>environments</a:t>
            </a:r>
            <a:r>
              <a:rPr lang="sk-SK" sz="3500" dirty="0">
                <a:solidFill>
                  <a:srgbClr val="002060"/>
                </a:solidFill>
                <a:effectLst/>
                <a:latin typeface="Arial" panose="020B0604020202020204" pitchFamily="34" charset="0"/>
                <a:ea typeface="SimSun" panose="02010600030101010101" pitchFamily="2" charset="-122"/>
              </a:rPr>
              <a:t>. </a:t>
            </a:r>
            <a:r>
              <a:rPr lang="en-US" sz="3500" dirty="0">
                <a:solidFill>
                  <a:srgbClr val="002060"/>
                </a:solidFill>
                <a:effectLst/>
                <a:latin typeface="Arial" panose="020B0604020202020204" pitchFamily="34" charset="0"/>
                <a:ea typeface="SimSun" panose="02010600030101010101" pitchFamily="2" charset="-122"/>
              </a:rPr>
              <a:t>The cooling device consists of four heat sinks, each containing four Peltier modules, which are then connected to the pipe. The heat sinks are equipped with a series of fans and air channels to direct the hot air out of the cooling system.</a:t>
            </a:r>
            <a:endParaRPr lang="sk-SK" sz="3500" dirty="0">
              <a:solidFill>
                <a:srgbClr val="002060"/>
              </a:solidFill>
              <a:latin typeface="Arial" panose="020B0604020202020204" pitchFamily="34" charset="0"/>
            </a:endParaRPr>
          </a:p>
        </p:txBody>
      </p:sp>
      <p:pic>
        <p:nvPicPr>
          <p:cNvPr id="15" name="Obrázok 14" descr="Obrázok, na ktorom je snímka obrazovky, rad, pestrofarebnosť, dizajn&#10;&#10;Automaticky generovaný popis">
            <a:extLst>
              <a:ext uri="{FF2B5EF4-FFF2-40B4-BE49-F238E27FC236}">
                <a16:creationId xmlns:a16="http://schemas.microsoft.com/office/drawing/2014/main" id="{F3CC3FBA-32F6-0E9D-18A6-5D57EFC37233}"/>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0461540" y="30739976"/>
            <a:ext cx="10287624" cy="7126941"/>
          </a:xfrm>
          <a:prstGeom prst="rect">
            <a:avLst/>
          </a:prstGeom>
          <a:noFill/>
          <a:ln>
            <a:noFill/>
          </a:ln>
        </p:spPr>
      </p:pic>
      <p:sp>
        <p:nvSpPr>
          <p:cNvPr id="16" name="BlokTextu 15">
            <a:extLst>
              <a:ext uri="{FF2B5EF4-FFF2-40B4-BE49-F238E27FC236}">
                <a16:creationId xmlns:a16="http://schemas.microsoft.com/office/drawing/2014/main" id="{D78E1AE8-CDBE-A4B3-1235-DB201990E5FA}"/>
              </a:ext>
            </a:extLst>
          </p:cNvPr>
          <p:cNvSpPr txBox="1"/>
          <p:nvPr/>
        </p:nvSpPr>
        <p:spPr>
          <a:xfrm>
            <a:off x="1689256" y="30713081"/>
            <a:ext cx="18772284" cy="7632859"/>
          </a:xfrm>
          <a:prstGeom prst="rect">
            <a:avLst/>
          </a:prstGeom>
          <a:noFill/>
        </p:spPr>
        <p:txBody>
          <a:bodyPr wrap="square" rtlCol="0">
            <a:spAutoFit/>
          </a:bodyPr>
          <a:lstStyle/>
          <a:p>
            <a:r>
              <a:rPr lang="en-US" sz="3500" dirty="0">
                <a:solidFill>
                  <a:srgbClr val="002060"/>
                </a:solidFill>
                <a:latin typeface="Arial" panose="020B0604020202020204" pitchFamily="34" charset="0"/>
                <a:cs typeface="Arial" panose="020B0604020202020204" pitchFamily="34" charset="0"/>
              </a:rPr>
              <a:t>As can be observed from the simulation results, the temperature initially dropped rapidly from 37 °C to 21°C. However, the cooling process then slowed down, and the time required for the temperature to decrease from 21°C to 8°C was significantly longer. This behavior highlights the limitations of Peltier modules that have a critical role in cooling applications but are limited in their ability to cool liquids flowing through a pipeline, especially as cooling performance decreases with increased thermal load. Radiator coolers, on the other hand, are commonly chosen for general-purpose cooling due to their efficiency. They excel at handling moderate to high thermal loads with minimal energy consumption. In contrast, Peltier modules are used in specialized scenarios where precision is essential. Their ability to regulate temperature within tight tolerances makes them optimal for applications requiring precise thermal regulation, which was the reason for their selection in this research. Ultimately, the choice between these cooling systems depends on specific cooling requirements, such as thermal load, desired precision, budget, and application context. Due to the specific conditions encountered in this study, the use of radiator coolers was not feasible. </a:t>
            </a:r>
            <a:endParaRPr lang="sk-SK" sz="35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12650382"/>
      </p:ext>
    </p:extLst>
  </p:cSld>
  <p:clrMapOvr>
    <a:masterClrMapping/>
  </p:clrMapOvr>
</p:sld>
</file>

<file path=ppt/theme/theme1.xml><?xml version="1.0" encoding="utf-8"?>
<a:theme xmlns:a="http://schemas.openxmlformats.org/drawingml/2006/main" name="Motív Office">
  <a:themeElements>
    <a:clrScheme name="Motív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Motív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Motív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1598</TotalTime>
  <Words>782</Words>
  <Application>Microsoft Office PowerPoint</Application>
  <PresentationFormat>Vlastná</PresentationFormat>
  <Paragraphs>16</Paragraphs>
  <Slides>1</Slides>
  <Notes>0</Notes>
  <HiddenSlides>0</HiddenSlides>
  <MMClips>0</MMClips>
  <ScaleCrop>false</ScaleCrop>
  <HeadingPairs>
    <vt:vector size="6" baseType="variant">
      <vt:variant>
        <vt:lpstr>Použité písma</vt:lpstr>
      </vt:variant>
      <vt:variant>
        <vt:i4>3</vt:i4>
      </vt:variant>
      <vt:variant>
        <vt:lpstr>Motív</vt:lpstr>
      </vt:variant>
      <vt:variant>
        <vt:i4>1</vt:i4>
      </vt:variant>
      <vt:variant>
        <vt:lpstr>Nadpisy snímok</vt:lpstr>
      </vt:variant>
      <vt:variant>
        <vt:i4>1</vt:i4>
      </vt:variant>
    </vt:vector>
  </HeadingPairs>
  <TitlesOfParts>
    <vt:vector size="5" baseType="lpstr">
      <vt:lpstr>Aptos</vt:lpstr>
      <vt:lpstr>Aptos Display</vt:lpstr>
      <vt:lpstr>Arial</vt:lpstr>
      <vt:lpstr>Motív Office</vt:lpstr>
      <vt:lpstr>Thermal Regulation of Auxiliary Water for UIC Brake Test Bench</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Katarína Poláčková</dc:creator>
  <cp:lastModifiedBy>STUD - Matúš Adamkovič</cp:lastModifiedBy>
  <cp:revision>4</cp:revision>
  <dcterms:created xsi:type="dcterms:W3CDTF">2024-08-16T05:44:32Z</dcterms:created>
  <dcterms:modified xsi:type="dcterms:W3CDTF">2025-03-28T11:49:34Z</dcterms:modified>
</cp:coreProperties>
</file>