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500" y="-204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10. 4. 2025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10. 4. 2025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10. 4. 2025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10. 4. 2025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Neural</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Network-Controlled</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Buck</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Converter</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for</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Power</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Management in Electric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Vehicles</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Juraj Šimko</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Michal Praženica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Roman Koňarik</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Univerzitna</a:t>
            </a:r>
            <a:r>
              <a:rPr lang="sk-SK" sz="3600" i="1" dirty="0">
                <a:solidFill>
                  <a:srgbClr val="002060"/>
                </a:solidFill>
                <a:latin typeface="Arial" panose="020B0604020202020204" pitchFamily="34" charset="0"/>
                <a:cs typeface="Arial" panose="020B0604020202020204" pitchFamily="34" charset="0"/>
              </a:rPr>
              <a:t> 1 010 26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178776497"/>
              </p:ext>
            </p:extLst>
          </p:nvPr>
        </p:nvGraphicFramePr>
        <p:xfrm>
          <a:off x="1347570" y="7208708"/>
          <a:ext cx="29764038" cy="5562365"/>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969705">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4592660">
                <a:tc>
                  <a:txBody>
                    <a:bodyPr/>
                    <a:lstStyle/>
                    <a:p>
                      <a:r>
                        <a:rPr lang="en-US" sz="3500" noProof="0" dirty="0">
                          <a:solidFill>
                            <a:srgbClr val="002060"/>
                          </a:solidFill>
                          <a:latin typeface="Arial" panose="020B0604020202020204" pitchFamily="34" charset="0"/>
                          <a:cs typeface="Arial" panose="020B0604020202020204" pitchFamily="34" charset="0"/>
                        </a:rPr>
                        <a:t>Neural networks are increasingly shaping the modern world, seamlessly integrating into various applications. The same applies to power converters. One area where these two sectors can intersect is in the control mechanisms of power semiconductor converters, where neural networks can replace PID controllers.</a:t>
                      </a:r>
                      <a:endParaRPr lang="en-US" sz="3500" noProof="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noProof="0" dirty="0">
                          <a:solidFill>
                            <a:srgbClr val="002060"/>
                          </a:solidFill>
                          <a:latin typeface="Arial" panose="020B0604020202020204" pitchFamily="34" charset="0"/>
                          <a:cs typeface="Arial" panose="020B0604020202020204" pitchFamily="34" charset="0"/>
                        </a:rPr>
                        <a:t>The primary challenge of this application is that neural networks demand significantly more computing power than </a:t>
                      </a:r>
                      <a:r>
                        <a:rPr lang="sk-SK" sz="3500" noProof="0" dirty="0">
                          <a:solidFill>
                            <a:srgbClr val="002060"/>
                          </a:solidFill>
                          <a:latin typeface="Arial" panose="020B0604020202020204" pitchFamily="34" charset="0"/>
                          <a:cs typeface="Arial" panose="020B0604020202020204" pitchFamily="34" charset="0"/>
                        </a:rPr>
                        <a:t>PID </a:t>
                      </a:r>
                      <a:r>
                        <a:rPr lang="en-US" sz="3500" noProof="0" dirty="0">
                          <a:solidFill>
                            <a:srgbClr val="002060"/>
                          </a:solidFill>
                          <a:latin typeface="Arial" panose="020B0604020202020204" pitchFamily="34" charset="0"/>
                          <a:cs typeface="Arial" panose="020B0604020202020204" pitchFamily="34" charset="0"/>
                        </a:rPr>
                        <a:t>controllers. Overall</a:t>
                      </a:r>
                      <a:r>
                        <a:rPr lang="sk-SK" sz="3500" noProof="0" dirty="0">
                          <a:solidFill>
                            <a:srgbClr val="002060"/>
                          </a:solidFill>
                          <a:latin typeface="Arial" panose="020B0604020202020204" pitchFamily="34" charset="0"/>
                          <a:cs typeface="Arial" panose="020B0604020202020204" pitchFamily="34" charset="0"/>
                        </a:rPr>
                        <a:t>,</a:t>
                      </a:r>
                      <a:r>
                        <a:rPr lang="en-US" sz="3500" noProof="0" dirty="0">
                          <a:solidFill>
                            <a:srgbClr val="002060"/>
                          </a:solidFill>
                          <a:latin typeface="Arial" panose="020B0604020202020204" pitchFamily="34" charset="0"/>
                          <a:cs typeface="Arial" panose="020B0604020202020204" pitchFamily="34" charset="0"/>
                        </a:rPr>
                        <a:t> the challenge lies in the entire network design, from obtaining training data to selecting its structure to meet the given requirements, which is quite time-consuming.</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noProof="0" dirty="0">
                          <a:solidFill>
                            <a:srgbClr val="002060"/>
                          </a:solidFill>
                          <a:latin typeface="Arial" panose="020B0604020202020204" pitchFamily="34" charset="0"/>
                          <a:cs typeface="Arial" panose="020B0604020202020204" pitchFamily="34" charset="0"/>
                        </a:rPr>
                        <a:t>Research and experimentation are necessary to determine the optimal network structure for a given application- ensuring it performs as intended. The objective is to create a functional neural network model capable of delivering the required output voltage of a step-down DC-DC converter.</a:t>
                      </a: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607301611"/>
              </p:ext>
            </p:extLst>
          </p:nvPr>
        </p:nvGraphicFramePr>
        <p:xfrm>
          <a:off x="1317621" y="13016890"/>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en-US" sz="3500" noProof="0" dirty="0">
                          <a:solidFill>
                            <a:srgbClr val="002060"/>
                          </a:solidFill>
                          <a:latin typeface="Arial"/>
                          <a:cs typeface="Arial"/>
                        </a:rPr>
                        <a:t>In this case, a feedforward neural network was chosen. Previous attempts to train a network for controlling</a:t>
                      </a:r>
                    </a:p>
                    <a:p>
                      <a:r>
                        <a:rPr lang="en-US" sz="3500" noProof="0" dirty="0">
                          <a:solidFill>
                            <a:srgbClr val="002060"/>
                          </a:solidFill>
                          <a:latin typeface="Arial"/>
                          <a:cs typeface="Arial"/>
                        </a:rPr>
                        <a:t>the output voltage of a step-down DC-DC converter were based on the converter‘s voltage regulation ratio.</a:t>
                      </a:r>
                    </a:p>
                    <a:p>
                      <a:r>
                        <a:rPr lang="en-US" sz="3500" noProof="0" dirty="0">
                          <a:solidFill>
                            <a:srgbClr val="002060"/>
                          </a:solidFill>
                          <a:latin typeface="Arial"/>
                          <a:cs typeface="Arial"/>
                        </a:rPr>
                        <a:t>The neural network had a single output corresponding to the control signal and two inputs: the input voltage</a:t>
                      </a:r>
                    </a:p>
                    <a:p>
                      <a:r>
                        <a:rPr lang="en-US" sz="3500" noProof="0" dirty="0">
                          <a:solidFill>
                            <a:srgbClr val="002060"/>
                          </a:solidFill>
                          <a:latin typeface="Arial"/>
                          <a:cs typeface="Arial"/>
                        </a:rPr>
                        <a:t>and the reference value. However, this approach proved insufficient, as the network failed to adjust</a:t>
                      </a:r>
                    </a:p>
                    <a:p>
                      <a:r>
                        <a:rPr lang="en-US" sz="3500" noProof="0" dirty="0">
                          <a:solidFill>
                            <a:srgbClr val="002060"/>
                          </a:solidFill>
                          <a:latin typeface="Arial"/>
                          <a:cs typeface="Arial"/>
                        </a:rPr>
                        <a:t>the control signal when the converter load changed. To address this issue, the network structure was</a:t>
                      </a:r>
                    </a:p>
                    <a:p>
                      <a:r>
                        <a:rPr lang="en-US" sz="3500" noProof="0" dirty="0">
                          <a:solidFill>
                            <a:srgbClr val="002060"/>
                          </a:solidFill>
                          <a:latin typeface="Arial"/>
                          <a:cs typeface="Arial"/>
                        </a:rPr>
                        <a:t>modified by introducing a third input- the output current.</a:t>
                      </a:r>
                      <a:endParaRPr lang="en-US"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399510177"/>
              </p:ext>
            </p:extLst>
          </p:nvPr>
        </p:nvGraphicFramePr>
        <p:xfrm>
          <a:off x="1347570" y="18107401"/>
          <a:ext cx="29764038" cy="1231545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r>
                        <a:rPr lang="en-US" sz="3500" noProof="0" dirty="0">
                          <a:solidFill>
                            <a:srgbClr val="002060"/>
                          </a:solidFill>
                          <a:latin typeface="Arial"/>
                          <a:cs typeface="Arial"/>
                        </a:rPr>
                        <a:t>The proposed neural network structure was validated through simulation. Figure 1 illustrates the output voltage </a:t>
                      </a:r>
                      <a:r>
                        <a:rPr lang="sk-SK" sz="3500" dirty="0">
                          <a:solidFill>
                            <a:srgbClr val="002060"/>
                          </a:solidFill>
                          <a:latin typeface="Arial"/>
                          <a:cs typeface="Arial"/>
                        </a:rPr>
                        <a:t>and </a:t>
                      </a:r>
                      <a:r>
                        <a:rPr lang="en-US" sz="3500" noProof="0" dirty="0">
                          <a:solidFill>
                            <a:srgbClr val="002060"/>
                          </a:solidFill>
                          <a:latin typeface="Arial"/>
                          <a:cs typeface="Arial"/>
                        </a:rPr>
                        <a:t>duty cycle curve under nominal conditions, with an input voltage </a:t>
                      </a:r>
                      <a:r>
                        <a:rPr lang="sk-SK" sz="3500" dirty="0">
                          <a:solidFill>
                            <a:srgbClr val="002060"/>
                          </a:solidFill>
                          <a:latin typeface="Arial"/>
                          <a:cs typeface="Arial"/>
                        </a:rPr>
                        <a:t>of 9 V, </a:t>
                      </a:r>
                      <a:r>
                        <a:rPr lang="en-US" sz="3500" noProof="0" dirty="0">
                          <a:solidFill>
                            <a:srgbClr val="002060"/>
                          </a:solidFill>
                          <a:latin typeface="Arial"/>
                          <a:cs typeface="Arial"/>
                        </a:rPr>
                        <a:t>a load resistance </a:t>
                      </a:r>
                      <a:r>
                        <a:rPr lang="sk-SK" sz="3500" dirty="0">
                          <a:solidFill>
                            <a:srgbClr val="002060"/>
                          </a:solidFill>
                          <a:latin typeface="Arial"/>
                          <a:cs typeface="Arial"/>
                        </a:rPr>
                        <a:t>of 7.5 </a:t>
                      </a:r>
                      <a:r>
                        <a:rPr lang="el-GR" sz="3500" dirty="0">
                          <a:latin typeface="Arial"/>
                          <a:cs typeface="Arial"/>
                        </a:rPr>
                        <a:t>Ω</a:t>
                      </a:r>
                      <a:r>
                        <a:rPr lang="sk-SK" sz="3500" dirty="0">
                          <a:latin typeface="Arial"/>
                          <a:cs typeface="Arial"/>
                        </a:rPr>
                        <a:t>, and a </a:t>
                      </a:r>
                      <a:r>
                        <a:rPr lang="en-US" sz="3500" noProof="0" dirty="0">
                          <a:latin typeface="Arial"/>
                          <a:cs typeface="Arial"/>
                        </a:rPr>
                        <a:t>reference voltage of </a:t>
                      </a:r>
                      <a:r>
                        <a:rPr lang="sk-SK" sz="3500" dirty="0">
                          <a:latin typeface="Arial"/>
                          <a:cs typeface="Arial"/>
                        </a:rPr>
                        <a:t>2 V. </a:t>
                      </a:r>
                      <a:r>
                        <a:rPr lang="en-US" sz="3500" noProof="0" dirty="0">
                          <a:latin typeface="Arial"/>
                          <a:cs typeface="Arial"/>
                        </a:rPr>
                        <a:t>As shown, the neural network continuously adjusted the duty cycle during the initial phase of the converter‘s operation. The steady-state output voltage achieved is 2.013 V. Subsequently, simulations were made to evaluate the neural network‘s performance under basic fault scenarios, including a step change in input voltage and load resistance</a:t>
                      </a:r>
                      <a:r>
                        <a:rPr lang="sk-SK" sz="3500" dirty="0">
                          <a:latin typeface="Arial"/>
                          <a:cs typeface="Arial"/>
                        </a:rPr>
                        <a:t>. </a:t>
                      </a:r>
                      <a:r>
                        <a:rPr lang="en-US" sz="3500" noProof="0" dirty="0">
                          <a:latin typeface="Arial"/>
                          <a:cs typeface="Arial"/>
                        </a:rPr>
                        <a:t>As shown in Fig. 2, when the load resistance value was reduced to 2 </a:t>
                      </a:r>
                      <a:r>
                        <a:rPr lang="el-GR" sz="3500" dirty="0">
                          <a:solidFill>
                            <a:schemeClr val="tx2"/>
                          </a:solidFill>
                          <a:latin typeface="Arial"/>
                          <a:cs typeface="Arial"/>
                        </a:rPr>
                        <a:t>Ω</a:t>
                      </a:r>
                      <a:r>
                        <a:rPr lang="sk-SK" sz="3500" dirty="0">
                          <a:solidFill>
                            <a:schemeClr val="tx2"/>
                          </a:solidFill>
                          <a:latin typeface="Arial"/>
                          <a:cs typeface="Arial"/>
                        </a:rPr>
                        <a:t>, </a:t>
                      </a:r>
                      <a:r>
                        <a:rPr lang="en-US" sz="3500" noProof="0" dirty="0">
                          <a:solidFill>
                            <a:schemeClr val="tx2"/>
                          </a:solidFill>
                          <a:latin typeface="Arial"/>
                          <a:cs typeface="Arial"/>
                        </a:rPr>
                        <a:t>the neural network successfully achieved the desired output voltage. The steady state voltage value is again 2.013 V. Similarly, in Fig. 3, where the input voltage was adjusted to 12 V, minimal overregulation was observed, with the stabilized output voltage settling at 1.99 V.</a:t>
                      </a:r>
                      <a:endParaRPr lang="en-US" sz="3500" noProof="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p>
                      <a:endParaRPr lang="sk-SK" sz="3500" dirty="0">
                        <a:latin typeface="Arial"/>
                        <a:cs typeface="Arial"/>
                      </a:endParaRPr>
                    </a:p>
                    <a:p>
                      <a:endParaRPr lang="sk-SK" sz="3500" dirty="0">
                        <a:latin typeface="Arial"/>
                        <a:cs typeface="Arial"/>
                      </a:endParaRPr>
                    </a:p>
                    <a:p>
                      <a:endParaRPr lang="sk-SK" sz="3500" dirty="0">
                        <a:latin typeface="Arial"/>
                        <a:cs typeface="Arial"/>
                      </a:endParaRPr>
                    </a:p>
                    <a:p>
                      <a:endParaRPr lang="sk-SK" sz="3500" dirty="0">
                        <a:latin typeface="Arial"/>
                        <a:cs typeface="Arial"/>
                      </a:endParaRPr>
                    </a:p>
                    <a:p>
                      <a:endParaRPr lang="sk-SK" sz="3500" dirty="0">
                        <a:latin typeface="Arial"/>
                        <a:cs typeface="Arial"/>
                      </a:endParaRPr>
                    </a:p>
                    <a:p>
                      <a:r>
                        <a:rPr lang="sk-SK" sz="3500" dirty="0">
                          <a:solidFill>
                            <a:schemeClr val="tx2"/>
                          </a:solidFill>
                          <a:latin typeface="Arial"/>
                          <a:cs typeface="Arial"/>
                        </a:rPr>
                        <a:t>                                           Fig.1                                                                          Fig.2                                                                   Fig.3</a:t>
                      </a:r>
                    </a:p>
                    <a:p>
                      <a:endParaRPr lang="sk-SK" sz="3200" dirty="0">
                        <a:solidFill>
                          <a:schemeClr val="tx2"/>
                        </a:solidFill>
                        <a:latin typeface="Arial"/>
                        <a:cs typeface="Arial"/>
                      </a:endParaRPr>
                    </a:p>
                    <a:p>
                      <a:r>
                        <a:rPr lang="en-US" sz="3200" noProof="0" dirty="0">
                          <a:solidFill>
                            <a:schemeClr val="tx2"/>
                          </a:solidFill>
                          <a:latin typeface="Arial"/>
                          <a:cs typeface="Arial"/>
                        </a:rPr>
                        <a:t>       Fig.1 The course of the output voltage and duty cycle               Fig.2.The course of the output voltage </a:t>
                      </a:r>
                      <a:r>
                        <a:rPr lang="en-US" sz="3200" noProof="0">
                          <a:solidFill>
                            <a:schemeClr val="tx2"/>
                          </a:solidFill>
                          <a:latin typeface="Arial"/>
                          <a:cs typeface="Arial"/>
                        </a:rPr>
                        <a:t>and               </a:t>
                      </a:r>
                      <a:r>
                        <a:rPr lang="en-US" sz="3200" noProof="0" dirty="0">
                          <a:solidFill>
                            <a:schemeClr val="tx2"/>
                          </a:solidFill>
                          <a:latin typeface="Arial"/>
                          <a:cs typeface="Arial"/>
                        </a:rPr>
                        <a:t>Fig. 3 The course of the output voltage and</a:t>
                      </a:r>
                    </a:p>
                    <a:p>
                      <a:r>
                        <a:rPr lang="en-US" sz="3200" noProof="0" dirty="0">
                          <a:solidFill>
                            <a:schemeClr val="tx2"/>
                          </a:solidFill>
                          <a:latin typeface="Arial"/>
                          <a:cs typeface="Arial"/>
                        </a:rPr>
                        <a:t>                        at the nominal parameters                                          duty cycle when the change in the load                      duty cycle when the change in the input</a:t>
                      </a:r>
                    </a:p>
                    <a:p>
                      <a:r>
                        <a:rPr lang="sk-SK" sz="3200" dirty="0">
                          <a:solidFill>
                            <a:schemeClr val="tx2"/>
                          </a:solidFill>
                          <a:latin typeface="Arial"/>
                          <a:cs typeface="Arial"/>
                        </a:rPr>
                        <a:t>                                                                                                          </a:t>
                      </a:r>
                      <a:r>
                        <a:rPr lang="sk-SK" sz="3200" dirty="0" err="1">
                          <a:solidFill>
                            <a:schemeClr val="tx2"/>
                          </a:solidFill>
                          <a:latin typeface="Arial"/>
                          <a:cs typeface="Arial"/>
                        </a:rPr>
                        <a:t>resistance</a:t>
                      </a:r>
                      <a:r>
                        <a:rPr lang="sk-SK" sz="3200" dirty="0">
                          <a:solidFill>
                            <a:schemeClr val="tx2"/>
                          </a:solidFill>
                          <a:latin typeface="Arial"/>
                          <a:cs typeface="Arial"/>
                        </a:rPr>
                        <a:t> </a:t>
                      </a:r>
                      <a:r>
                        <a:rPr lang="sk-SK" sz="3200" dirty="0" err="1">
                          <a:solidFill>
                            <a:schemeClr val="tx2"/>
                          </a:solidFill>
                          <a:latin typeface="Arial"/>
                          <a:cs typeface="Arial"/>
                        </a:rPr>
                        <a:t>from</a:t>
                      </a:r>
                      <a:r>
                        <a:rPr lang="sk-SK" sz="3200" dirty="0">
                          <a:solidFill>
                            <a:schemeClr val="tx2"/>
                          </a:solidFill>
                          <a:latin typeface="Arial"/>
                          <a:cs typeface="Arial"/>
                        </a:rPr>
                        <a:t> 7.5 </a:t>
                      </a:r>
                      <a:r>
                        <a:rPr lang="el-GR" sz="3200" dirty="0">
                          <a:solidFill>
                            <a:schemeClr val="tx2"/>
                          </a:solidFill>
                          <a:latin typeface="Arial"/>
                          <a:cs typeface="Arial"/>
                        </a:rPr>
                        <a:t>Ω</a:t>
                      </a:r>
                      <a:r>
                        <a:rPr lang="sk-SK" sz="3200" dirty="0">
                          <a:solidFill>
                            <a:schemeClr val="tx2"/>
                          </a:solidFill>
                          <a:latin typeface="Arial"/>
                          <a:cs typeface="Arial"/>
                        </a:rPr>
                        <a:t> to 2 </a:t>
                      </a:r>
                      <a:r>
                        <a:rPr lang="el-GR" sz="3200" dirty="0">
                          <a:solidFill>
                            <a:schemeClr val="tx2"/>
                          </a:solidFill>
                          <a:latin typeface="Arial"/>
                          <a:cs typeface="Arial"/>
                        </a:rPr>
                        <a:t>Ω</a:t>
                      </a:r>
                      <a:r>
                        <a:rPr lang="sk-SK" sz="3200" dirty="0">
                          <a:solidFill>
                            <a:schemeClr val="tx2"/>
                          </a:solidFill>
                          <a:latin typeface="Arial"/>
                          <a:cs typeface="Arial"/>
                        </a:rPr>
                        <a:t> </a:t>
                      </a:r>
                      <a:r>
                        <a:rPr lang="sk-SK" sz="3200" dirty="0" err="1">
                          <a:solidFill>
                            <a:schemeClr val="tx2"/>
                          </a:solidFill>
                          <a:latin typeface="Arial"/>
                          <a:cs typeface="Arial"/>
                        </a:rPr>
                        <a:t>was</a:t>
                      </a:r>
                      <a:r>
                        <a:rPr lang="sk-SK" sz="3200" dirty="0">
                          <a:solidFill>
                            <a:schemeClr val="tx2"/>
                          </a:solidFill>
                          <a:latin typeface="Arial"/>
                          <a:cs typeface="Arial"/>
                        </a:rPr>
                        <a:t> </a:t>
                      </a:r>
                      <a:r>
                        <a:rPr lang="sk-SK" sz="3200" dirty="0" err="1">
                          <a:solidFill>
                            <a:schemeClr val="tx2"/>
                          </a:solidFill>
                          <a:latin typeface="Arial"/>
                          <a:cs typeface="Arial"/>
                        </a:rPr>
                        <a:t>applied</a:t>
                      </a:r>
                      <a:r>
                        <a:rPr lang="sk-SK" sz="3200" dirty="0">
                          <a:solidFill>
                            <a:schemeClr val="tx2"/>
                          </a:solidFill>
                          <a:latin typeface="Arial"/>
                          <a:cs typeface="Arial"/>
                        </a:rPr>
                        <a:t>                       </a:t>
                      </a:r>
                      <a:r>
                        <a:rPr lang="sk-SK" sz="3200" dirty="0" err="1">
                          <a:solidFill>
                            <a:schemeClr val="tx2"/>
                          </a:solidFill>
                          <a:latin typeface="Arial"/>
                          <a:cs typeface="Arial"/>
                        </a:rPr>
                        <a:t>voltage</a:t>
                      </a:r>
                      <a:r>
                        <a:rPr lang="sk-SK" sz="3200" dirty="0">
                          <a:solidFill>
                            <a:schemeClr val="tx2"/>
                          </a:solidFill>
                          <a:latin typeface="Arial"/>
                          <a:cs typeface="Arial"/>
                        </a:rPr>
                        <a:t> </a:t>
                      </a:r>
                      <a:r>
                        <a:rPr lang="sk-SK" sz="3200" dirty="0" err="1">
                          <a:solidFill>
                            <a:schemeClr val="tx2"/>
                          </a:solidFill>
                          <a:latin typeface="Arial"/>
                          <a:cs typeface="Arial"/>
                        </a:rPr>
                        <a:t>from</a:t>
                      </a:r>
                      <a:r>
                        <a:rPr lang="sk-SK" sz="3200" dirty="0">
                          <a:solidFill>
                            <a:schemeClr val="tx2"/>
                          </a:solidFill>
                          <a:latin typeface="Arial"/>
                          <a:cs typeface="Arial"/>
                        </a:rPr>
                        <a:t> 9 V to 12 V </a:t>
                      </a:r>
                      <a:r>
                        <a:rPr lang="sk-SK" sz="3200" dirty="0" err="1">
                          <a:solidFill>
                            <a:schemeClr val="tx2"/>
                          </a:solidFill>
                          <a:latin typeface="Arial"/>
                          <a:cs typeface="Arial"/>
                        </a:rPr>
                        <a:t>was</a:t>
                      </a:r>
                      <a:r>
                        <a:rPr lang="sk-SK" sz="3200" dirty="0">
                          <a:solidFill>
                            <a:schemeClr val="tx2"/>
                          </a:solidFill>
                          <a:latin typeface="Arial"/>
                          <a:cs typeface="Arial"/>
                        </a:rPr>
                        <a:t> </a:t>
                      </a:r>
                      <a:r>
                        <a:rPr lang="sk-SK" sz="3200" dirty="0" err="1">
                          <a:solidFill>
                            <a:schemeClr val="tx2"/>
                          </a:solidFill>
                          <a:latin typeface="Arial"/>
                          <a:cs typeface="Arial"/>
                        </a:rPr>
                        <a:t>applied</a:t>
                      </a:r>
                      <a:endParaRPr lang="sk-SK" sz="3200" dirty="0">
                        <a:solidFill>
                          <a:schemeClr val="tx2"/>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151093081"/>
              </p:ext>
            </p:extLst>
          </p:nvPr>
        </p:nvGraphicFramePr>
        <p:xfrm>
          <a:off x="1317621" y="30352181"/>
          <a:ext cx="29764038" cy="787037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18468">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r>
                        <a:rPr lang="en-US" sz="3500" noProof="0" dirty="0">
                          <a:solidFill>
                            <a:srgbClr val="002060"/>
                          </a:solidFill>
                          <a:latin typeface="Arial" panose="020B0604020202020204" pitchFamily="34" charset="0"/>
                          <a:cs typeface="Arial" panose="020B0604020202020204" pitchFamily="34" charset="0"/>
                        </a:rPr>
                        <a:t>This article focused on designing a neural network structure to regulate the output voltage of a step-down DC-DC converter. As discussed, earlier experiments using only two input parameters revealed limitations, as the network could not adjust the duty cycle when the load resistance changed. To address this, an additional input parameter- output current was used. The redesigned network demonstrated reliable output voltage regulation, as shown in the results. However, the effectiveness of the network heavily depends on the </a:t>
                      </a:r>
                      <a:r>
                        <a:rPr lang="en-US" sz="3500" noProof="0">
                          <a:solidFill>
                            <a:srgbClr val="002060"/>
                          </a:solidFill>
                          <a:latin typeface="Arial" panose="020B0604020202020204" pitchFamily="34" charset="0"/>
                          <a:cs typeface="Arial" panose="020B0604020202020204" pitchFamily="34" charset="0"/>
                        </a:rPr>
                        <a:t>training dataset </a:t>
                      </a:r>
                      <a:r>
                        <a:rPr lang="en-US" sz="3500" noProof="0" dirty="0">
                          <a:solidFill>
                            <a:srgbClr val="002060"/>
                          </a:solidFill>
                          <a:latin typeface="Arial" panose="020B0604020202020204" pitchFamily="34" charset="0"/>
                          <a:cs typeface="Arial" panose="020B0604020202020204" pitchFamily="34" charset="0"/>
                        </a:rPr>
                        <a:t>range.</a:t>
                      </a:r>
                    </a:p>
                    <a:p>
                      <a:endParaRPr lang="en-US" sz="3500" noProof="0" dirty="0">
                        <a:solidFill>
                          <a:srgbClr val="002060"/>
                        </a:solidFill>
                        <a:latin typeface="Arial" panose="020B0604020202020204" pitchFamily="34" charset="0"/>
                        <a:cs typeface="Arial" panose="020B0604020202020204" pitchFamily="34" charset="0"/>
                      </a:endParaRPr>
                    </a:p>
                    <a:p>
                      <a:r>
                        <a:rPr lang="en-US" sz="3500" noProof="0" dirty="0">
                          <a:solidFill>
                            <a:srgbClr val="002060"/>
                          </a:solidFill>
                          <a:latin typeface="Arial" panose="020B0604020202020204" pitchFamily="34" charset="0"/>
                          <a:cs typeface="Arial" panose="020B0604020202020204" pitchFamily="34" charset="0"/>
                        </a:rPr>
                        <a:t>An open question remains whether such a neural network can be successfully implemented to control a converter in real-world applications. Another consideration is whether it can be trained differently, such as using a traditional closed-loop control approach, where the controller input is an error signal- the difference between the actual and reference values- and the output is a control signal.</a:t>
                      </a:r>
                    </a:p>
                    <a:p>
                      <a:endParaRPr lang="en-US" sz="3500" noProof="0" dirty="0">
                        <a:solidFill>
                          <a:srgbClr val="002060"/>
                        </a:solidFill>
                        <a:latin typeface="Arial" panose="020B0604020202020204" pitchFamily="34" charset="0"/>
                        <a:cs typeface="Arial" panose="020B0604020202020204" pitchFamily="34" charset="0"/>
                      </a:endParaRPr>
                    </a:p>
                    <a:p>
                      <a:r>
                        <a:rPr lang="en-US" sz="3500" noProof="0" dirty="0">
                          <a:solidFill>
                            <a:srgbClr val="002060"/>
                          </a:solidFill>
                          <a:latin typeface="Arial" panose="020B0604020202020204" pitchFamily="34" charset="0"/>
                          <a:cs typeface="Arial" panose="020B0604020202020204" pitchFamily="34" charset="0"/>
                        </a:rPr>
                        <a:t>Additionally, a key aspect is the practical implementation of the proposed solutions on real hardware. A challenge is programming it into a standard microprocessor commonly used in power electronics. The question arises: how efficiently can such a microprocessor compute the neural network, and consequently, what will be the control signal‘s refresh rate given the complexity of the system</a:t>
                      </a:r>
                      <a:r>
                        <a:rPr lang="sk-SK" sz="3500" noProof="0" dirty="0">
                          <a:solidFill>
                            <a:srgbClr val="002060"/>
                          </a:solidFill>
                          <a:latin typeface="Arial" panose="020B0604020202020204" pitchFamily="34" charset="0"/>
                          <a:cs typeface="Arial" panose="020B0604020202020204" pitchFamily="34" charset="0"/>
                        </a:rPr>
                        <a:t>.</a:t>
                      </a:r>
                      <a:endParaRPr lang="en-US" sz="3500" noProof="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408097205"/>
              </p:ext>
            </p:extLst>
          </p:nvPr>
        </p:nvGraphicFramePr>
        <p:xfrm>
          <a:off x="1317621" y="38599932"/>
          <a:ext cx="29764038" cy="424178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sk-SK" sz="3500" kern="1200" noProof="1">
                          <a:solidFill>
                            <a:srgbClr val="002060"/>
                          </a:solidFill>
                          <a:latin typeface="Arial"/>
                          <a:ea typeface="+mn-ea"/>
                          <a:cs typeface="Arial"/>
                        </a:rPr>
                        <a:t>The authors would like to thank for the financial grant support for the projects APVV-22-0330 „Research of a system for active and optimal management of electrical energy using battery storage system“ and VEGA 1/0314/24 „Research of a system for active management of electrical energy using battery storage system“.</a:t>
                      </a:r>
                    </a:p>
                    <a:p>
                      <a:pPr lvl="0">
                        <a:buNone/>
                      </a:pPr>
                      <a:r>
                        <a:rPr lang="en-US" sz="2000" kern="1200" dirty="0" err="1">
                          <a:solidFill>
                            <a:srgbClr val="002060"/>
                          </a:solidFill>
                          <a:latin typeface="Arial"/>
                          <a:ea typeface="+mn-ea"/>
                          <a:cs typeface="Arial"/>
                        </a:rPr>
                        <a:t>Špánik</a:t>
                      </a:r>
                      <a:r>
                        <a:rPr lang="en-US" sz="2000" kern="1200" dirty="0">
                          <a:solidFill>
                            <a:srgbClr val="002060"/>
                          </a:solidFill>
                          <a:latin typeface="Arial"/>
                          <a:ea typeface="+mn-ea"/>
                          <a:cs typeface="Arial"/>
                        </a:rPr>
                        <a:t>, P., </a:t>
                      </a:r>
                      <a:r>
                        <a:rPr lang="en-US" sz="2000" kern="1200" dirty="0" err="1">
                          <a:solidFill>
                            <a:srgbClr val="002060"/>
                          </a:solidFill>
                          <a:latin typeface="Arial"/>
                          <a:ea typeface="+mn-ea"/>
                          <a:cs typeface="Arial"/>
                        </a:rPr>
                        <a:t>Drgoňa</a:t>
                      </a:r>
                      <a:r>
                        <a:rPr lang="en-US" sz="2000" kern="1200" dirty="0">
                          <a:solidFill>
                            <a:srgbClr val="002060"/>
                          </a:solidFill>
                          <a:latin typeface="Arial"/>
                          <a:ea typeface="+mn-ea"/>
                          <a:cs typeface="Arial"/>
                        </a:rPr>
                        <a:t>, P., </a:t>
                      </a:r>
                      <a:r>
                        <a:rPr lang="en-US" sz="2000" kern="1200" dirty="0" err="1">
                          <a:solidFill>
                            <a:srgbClr val="002060"/>
                          </a:solidFill>
                          <a:latin typeface="Arial"/>
                          <a:ea typeface="+mn-ea"/>
                          <a:cs typeface="Arial"/>
                        </a:rPr>
                        <a:t>Frivaldský</a:t>
                      </a:r>
                      <a:r>
                        <a:rPr lang="en-US" sz="2000" kern="1200" dirty="0">
                          <a:solidFill>
                            <a:srgbClr val="002060"/>
                          </a:solidFill>
                          <a:latin typeface="Arial"/>
                          <a:ea typeface="+mn-ea"/>
                          <a:cs typeface="Arial"/>
                        </a:rPr>
                        <a:t>, M., 2010. Design and Application of Full Digital Control System for LLC </a:t>
                      </a:r>
                      <a:r>
                        <a:rPr lang="en-US" sz="2000" kern="1200" dirty="0" err="1">
                          <a:solidFill>
                            <a:srgbClr val="002060"/>
                          </a:solidFill>
                          <a:latin typeface="Arial"/>
                          <a:ea typeface="+mn-ea"/>
                          <a:cs typeface="Arial"/>
                        </a:rPr>
                        <a:t>Multiresonant</a:t>
                      </a:r>
                      <a:r>
                        <a:rPr lang="en-US" sz="2000" kern="1200" dirty="0">
                          <a:solidFill>
                            <a:srgbClr val="002060"/>
                          </a:solidFill>
                          <a:latin typeface="Arial"/>
                          <a:ea typeface="+mn-ea"/>
                          <a:cs typeface="Arial"/>
                        </a:rPr>
                        <a:t> Converter. Electronics and Electrical Engineering, no.10</a:t>
                      </a:r>
                    </a:p>
                    <a:p>
                      <a:pPr lvl="0">
                        <a:buNone/>
                      </a:pPr>
                      <a:r>
                        <a:rPr lang="en-US" sz="2000" kern="1200" dirty="0" err="1">
                          <a:solidFill>
                            <a:srgbClr val="002060"/>
                          </a:solidFill>
                          <a:latin typeface="Arial"/>
                          <a:ea typeface="+mn-ea"/>
                          <a:cs typeface="Arial"/>
                        </a:rPr>
                        <a:t>Valčo</a:t>
                      </a:r>
                      <a:r>
                        <a:rPr lang="en-US" sz="2000" kern="1200" dirty="0">
                          <a:solidFill>
                            <a:srgbClr val="002060"/>
                          </a:solidFill>
                          <a:latin typeface="Arial"/>
                          <a:ea typeface="+mn-ea"/>
                          <a:cs typeface="Arial"/>
                        </a:rPr>
                        <a:t>, M., </a:t>
                      </a:r>
                      <a:r>
                        <a:rPr lang="en-US" sz="2000" kern="1200" dirty="0" err="1">
                          <a:solidFill>
                            <a:srgbClr val="002060"/>
                          </a:solidFill>
                          <a:latin typeface="Arial"/>
                          <a:ea typeface="+mn-ea"/>
                          <a:cs typeface="Arial"/>
                        </a:rPr>
                        <a:t>Šedo</a:t>
                      </a:r>
                      <a:r>
                        <a:rPr lang="en-US" sz="2000" kern="1200" dirty="0">
                          <a:solidFill>
                            <a:srgbClr val="002060"/>
                          </a:solidFill>
                          <a:latin typeface="Arial"/>
                          <a:ea typeface="+mn-ea"/>
                          <a:cs typeface="Arial"/>
                        </a:rPr>
                        <a:t>, J., </a:t>
                      </a:r>
                      <a:r>
                        <a:rPr lang="en-US" sz="2000" kern="1200" dirty="0" err="1">
                          <a:solidFill>
                            <a:srgbClr val="002060"/>
                          </a:solidFill>
                          <a:latin typeface="Arial"/>
                          <a:ea typeface="+mn-ea"/>
                          <a:cs typeface="Arial"/>
                        </a:rPr>
                        <a:t>Paškala</a:t>
                      </a:r>
                      <a:r>
                        <a:rPr lang="en-US" sz="2000" kern="1200" dirty="0">
                          <a:solidFill>
                            <a:srgbClr val="002060"/>
                          </a:solidFill>
                          <a:latin typeface="Arial"/>
                          <a:ea typeface="+mn-ea"/>
                          <a:cs typeface="Arial"/>
                        </a:rPr>
                        <a:t>, M., 2013. Simulation Analysis of DC/AC Inverter Under Nonlinear Load. International Conference Technical Computing Prague</a:t>
                      </a:r>
                    </a:p>
                    <a:p>
                      <a:pPr lvl="0">
                        <a:buNone/>
                      </a:pPr>
                      <a:r>
                        <a:rPr lang="en-US" sz="2000" kern="1200" dirty="0" err="1">
                          <a:solidFill>
                            <a:srgbClr val="002060"/>
                          </a:solidFill>
                          <a:latin typeface="Arial"/>
                          <a:ea typeface="+mn-ea"/>
                          <a:cs typeface="Arial"/>
                        </a:rPr>
                        <a:t>Frivaldský</a:t>
                      </a:r>
                      <a:r>
                        <a:rPr lang="en-US" sz="2000" kern="1200" dirty="0">
                          <a:solidFill>
                            <a:srgbClr val="002060"/>
                          </a:solidFill>
                          <a:latin typeface="Arial"/>
                          <a:ea typeface="+mn-ea"/>
                          <a:cs typeface="Arial"/>
                        </a:rPr>
                        <a:t>, M., </a:t>
                      </a:r>
                      <a:r>
                        <a:rPr lang="en-US" sz="2000" kern="1200" dirty="0" err="1">
                          <a:solidFill>
                            <a:srgbClr val="002060"/>
                          </a:solidFill>
                          <a:latin typeface="Arial"/>
                          <a:ea typeface="+mn-ea"/>
                          <a:cs typeface="Arial"/>
                        </a:rPr>
                        <a:t>Špánik</a:t>
                      </a:r>
                      <a:r>
                        <a:rPr lang="en-US" sz="2000" kern="1200" dirty="0">
                          <a:solidFill>
                            <a:srgbClr val="002060"/>
                          </a:solidFill>
                          <a:latin typeface="Arial"/>
                          <a:ea typeface="+mn-ea"/>
                          <a:cs typeface="Arial"/>
                        </a:rPr>
                        <a:t>, P., </a:t>
                      </a:r>
                      <a:r>
                        <a:rPr lang="en-US" sz="2000" kern="1200" dirty="0" err="1">
                          <a:solidFill>
                            <a:srgbClr val="002060"/>
                          </a:solidFill>
                          <a:latin typeface="Arial"/>
                          <a:ea typeface="+mn-ea"/>
                          <a:cs typeface="Arial"/>
                        </a:rPr>
                        <a:t>Morgoš</a:t>
                      </a:r>
                      <a:r>
                        <a:rPr lang="en-US" sz="2000" kern="1200" dirty="0">
                          <a:solidFill>
                            <a:srgbClr val="002060"/>
                          </a:solidFill>
                          <a:latin typeface="Arial"/>
                          <a:ea typeface="+mn-ea"/>
                          <a:cs typeface="Arial"/>
                        </a:rPr>
                        <a:t>, J., Pridala, M., 2018 Control Strategy Proposal for Modular Architecture of Power Supply Utilizing LCCT Converter. Energies 2018</a:t>
                      </a:r>
                    </a:p>
                    <a:p>
                      <a:pPr lvl="0">
                        <a:buNone/>
                      </a:pPr>
                      <a:r>
                        <a:rPr lang="en-US" sz="2000" kern="1200" dirty="0" err="1">
                          <a:solidFill>
                            <a:srgbClr val="002060"/>
                          </a:solidFill>
                          <a:latin typeface="Arial"/>
                          <a:ea typeface="+mn-ea"/>
                          <a:cs typeface="Arial"/>
                        </a:rPr>
                        <a:t>Jarabicová</a:t>
                      </a:r>
                      <a:r>
                        <a:rPr lang="en-US" sz="2000" kern="1200" dirty="0">
                          <a:solidFill>
                            <a:srgbClr val="002060"/>
                          </a:solidFill>
                          <a:latin typeface="Arial"/>
                          <a:ea typeface="+mn-ea"/>
                          <a:cs typeface="Arial"/>
                        </a:rPr>
                        <a:t>, M., </a:t>
                      </a:r>
                      <a:r>
                        <a:rPr lang="en-US" sz="2000" kern="1200" dirty="0" err="1">
                          <a:solidFill>
                            <a:srgbClr val="002060"/>
                          </a:solidFill>
                          <a:latin typeface="Arial"/>
                          <a:ea typeface="+mn-ea"/>
                          <a:cs typeface="Arial"/>
                        </a:rPr>
                        <a:t>Kaščák</a:t>
                      </a:r>
                      <a:r>
                        <a:rPr lang="en-US" sz="2000" kern="1200" dirty="0">
                          <a:solidFill>
                            <a:srgbClr val="002060"/>
                          </a:solidFill>
                          <a:latin typeface="Arial"/>
                          <a:ea typeface="+mn-ea"/>
                          <a:cs typeface="Arial"/>
                        </a:rPr>
                        <a:t>, S., 2019. The parametric simulation of the interleaved boost converter for the electric transport vehicle. 13th International Scientific Conference on Sustainable, Modern and Safe Transport (TRANSCOM 2019)</a:t>
                      </a:r>
                    </a:p>
                    <a:p>
                      <a:pPr lvl="0">
                        <a:buNone/>
                      </a:pPr>
                      <a:r>
                        <a:rPr lang="en-US" sz="2000" kern="1200" dirty="0" err="1">
                          <a:solidFill>
                            <a:srgbClr val="002060"/>
                          </a:solidFill>
                          <a:latin typeface="Arial"/>
                          <a:ea typeface="+mn-ea"/>
                          <a:cs typeface="Arial"/>
                        </a:rPr>
                        <a:t>Lešo</a:t>
                      </a:r>
                      <a:r>
                        <a:rPr lang="en-US" sz="2000" kern="1200" dirty="0">
                          <a:solidFill>
                            <a:srgbClr val="002060"/>
                          </a:solidFill>
                          <a:latin typeface="Arial"/>
                          <a:ea typeface="+mn-ea"/>
                          <a:cs typeface="Arial"/>
                        </a:rPr>
                        <a:t>, M., </a:t>
                      </a:r>
                      <a:r>
                        <a:rPr lang="en-US" sz="2000" kern="1200" dirty="0" err="1">
                          <a:solidFill>
                            <a:srgbClr val="002060"/>
                          </a:solidFill>
                          <a:latin typeface="Arial"/>
                          <a:ea typeface="+mn-ea"/>
                          <a:cs typeface="Arial"/>
                        </a:rPr>
                        <a:t>Žilková</a:t>
                      </a:r>
                      <a:r>
                        <a:rPr lang="en-US" sz="2000" kern="1200" dirty="0">
                          <a:solidFill>
                            <a:srgbClr val="002060"/>
                          </a:solidFill>
                          <a:latin typeface="Arial"/>
                          <a:ea typeface="+mn-ea"/>
                          <a:cs typeface="Arial"/>
                        </a:rPr>
                        <a:t>, J., </a:t>
                      </a:r>
                      <a:r>
                        <a:rPr lang="en-US" sz="2000" kern="1200" dirty="0" err="1">
                          <a:solidFill>
                            <a:srgbClr val="002060"/>
                          </a:solidFill>
                          <a:latin typeface="Arial"/>
                          <a:ea typeface="+mn-ea"/>
                          <a:cs typeface="Arial"/>
                        </a:rPr>
                        <a:t>Pástor</a:t>
                      </a:r>
                      <a:r>
                        <a:rPr lang="en-US" sz="2000" kern="1200" dirty="0">
                          <a:solidFill>
                            <a:srgbClr val="002060"/>
                          </a:solidFill>
                          <a:latin typeface="Arial"/>
                          <a:ea typeface="+mn-ea"/>
                          <a:cs typeface="Arial"/>
                        </a:rPr>
                        <a:t>, M., 2016. Advanced Control Methods of DC-DC converters. </a:t>
                      </a:r>
                      <a:r>
                        <a:rPr lang="en-US" sz="2000" kern="1200" dirty="0" err="1">
                          <a:solidFill>
                            <a:srgbClr val="002060"/>
                          </a:solidFill>
                          <a:latin typeface="Arial"/>
                          <a:ea typeface="+mn-ea"/>
                          <a:cs typeface="Arial"/>
                        </a:rPr>
                        <a:t>Elektrotechnické</a:t>
                      </a:r>
                      <a:r>
                        <a:rPr lang="en-US" sz="2000" kern="1200" dirty="0">
                          <a:solidFill>
                            <a:srgbClr val="002060"/>
                          </a:solidFill>
                          <a:latin typeface="Arial"/>
                          <a:ea typeface="+mn-ea"/>
                          <a:cs typeface="Arial"/>
                        </a:rPr>
                        <a:t> </a:t>
                      </a:r>
                      <a:r>
                        <a:rPr lang="en-US" sz="2000" kern="1200" dirty="0" err="1">
                          <a:solidFill>
                            <a:srgbClr val="002060"/>
                          </a:solidFill>
                          <a:latin typeface="Arial"/>
                          <a:ea typeface="+mn-ea"/>
                          <a:cs typeface="Arial"/>
                        </a:rPr>
                        <a:t>listy</a:t>
                      </a:r>
                      <a:r>
                        <a:rPr lang="en-US" sz="2000" kern="1200" dirty="0">
                          <a:solidFill>
                            <a:srgbClr val="002060"/>
                          </a:solidFill>
                          <a:latin typeface="Arial"/>
                          <a:ea typeface="+mn-ea"/>
                          <a:cs typeface="Arial"/>
                        </a:rPr>
                        <a:t>, vol. 1, no. 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1" name="Obrázok 10" descr="Obrázok, na ktorom je rad, kruh, diagram&#10;&#10;Automaticky generovaný popis">
            <a:extLst>
              <a:ext uri="{FF2B5EF4-FFF2-40B4-BE49-F238E27FC236}">
                <a16:creationId xmlns:a16="http://schemas.microsoft.com/office/drawing/2014/main" id="{9F4C07F0-8386-BB15-0C60-6E4248DE5ADF}"/>
              </a:ext>
            </a:extLst>
          </p:cNvPr>
          <p:cNvPicPr>
            <a:picLocks noChangeAspect="1"/>
          </p:cNvPicPr>
          <p:nvPr/>
        </p:nvPicPr>
        <p:blipFill>
          <a:blip r:embed="rId4"/>
          <a:stretch>
            <a:fillRect/>
          </a:stretch>
        </p:blipFill>
        <p:spPr>
          <a:xfrm>
            <a:off x="22652885" y="14436766"/>
            <a:ext cx="8040386" cy="3086502"/>
          </a:xfrm>
          <a:prstGeom prst="rect">
            <a:avLst/>
          </a:prstGeom>
        </p:spPr>
      </p:pic>
      <p:pic>
        <p:nvPicPr>
          <p:cNvPr id="12" name="Obrázok 11" descr="Obrázok, na ktorom je text, rad, vývoj, diagram&#10;&#10;Automaticky generovaný popis">
            <a:extLst>
              <a:ext uri="{FF2B5EF4-FFF2-40B4-BE49-F238E27FC236}">
                <a16:creationId xmlns:a16="http://schemas.microsoft.com/office/drawing/2014/main" id="{79BA0C2D-F5A5-4571-8C08-2A0D283A825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47570" y="22660055"/>
            <a:ext cx="10892828" cy="6026433"/>
          </a:xfrm>
          <a:prstGeom prst="rect">
            <a:avLst/>
          </a:prstGeom>
          <a:noFill/>
          <a:ln>
            <a:noFill/>
          </a:ln>
        </p:spPr>
      </p:pic>
      <p:pic>
        <p:nvPicPr>
          <p:cNvPr id="13" name="Obrázok 12" descr="Obrázok, na ktorom je text, diagram, rad, vývoj&#10;&#10;Obsah vygenerovaný umelou inteligenciou môže byť nesprávny.">
            <a:extLst>
              <a:ext uri="{FF2B5EF4-FFF2-40B4-BE49-F238E27FC236}">
                <a16:creationId xmlns:a16="http://schemas.microsoft.com/office/drawing/2014/main" id="{0DAE9C54-9AAB-E10A-665F-7EE49C05FF3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798943" y="22660055"/>
            <a:ext cx="8877059" cy="6026433"/>
          </a:xfrm>
          <a:prstGeom prst="rect">
            <a:avLst/>
          </a:prstGeom>
          <a:noFill/>
          <a:ln>
            <a:noFill/>
          </a:ln>
        </p:spPr>
      </p:pic>
      <p:pic>
        <p:nvPicPr>
          <p:cNvPr id="14" name="Obrázok 13" descr="Obrázok, na ktorom je text, diagram, rad, vývoj&#10;&#10;Obsah vygenerovaný umelou inteligenciou môže byť nesprávny.">
            <a:extLst>
              <a:ext uri="{FF2B5EF4-FFF2-40B4-BE49-F238E27FC236}">
                <a16:creationId xmlns:a16="http://schemas.microsoft.com/office/drawing/2014/main" id="{E9C2583A-C18C-18DE-5506-E7A523422F0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234549" y="22632637"/>
            <a:ext cx="8877059" cy="6026433"/>
          </a:xfrm>
          <a:prstGeom prst="rect">
            <a:avLst/>
          </a:prstGeom>
          <a:noFill/>
          <a:ln>
            <a:noFill/>
          </a:ln>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630</TotalTime>
  <Words>1002</Words>
  <Application>Microsoft Office PowerPoint</Application>
  <PresentationFormat>Vlastná</PresentationFormat>
  <Paragraphs>41</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Neural Network-Controlled Buck Converter for Power Management in Electric Vehicles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Juraj Šimko</cp:lastModifiedBy>
  <cp:revision>15</cp:revision>
  <dcterms:created xsi:type="dcterms:W3CDTF">2024-08-16T05:44:32Z</dcterms:created>
  <dcterms:modified xsi:type="dcterms:W3CDTF">2025-04-10T08:39:26Z</dcterms:modified>
</cp:coreProperties>
</file>