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7" d="100"/>
          <a:sy n="27" d="100"/>
        </p:scale>
        <p:origin x="1104" y="1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c. Ing. Otakar Mika CSc." userId="5303bb5e-39a5-41a0-a3f1-d90b30def476" providerId="ADAL" clId="{E370F392-5D70-4F02-885D-652EEF5954CA}"/>
    <pc:docChg chg="undo custSel modSld">
      <pc:chgData name="doc. Ing. Otakar Mika CSc." userId="5303bb5e-39a5-41a0-a3f1-d90b30def476" providerId="ADAL" clId="{E370F392-5D70-4F02-885D-652EEF5954CA}" dt="2025-04-17T15:46:01.984" v="1218" actId="20577"/>
      <pc:docMkLst>
        <pc:docMk/>
      </pc:docMkLst>
      <pc:sldChg chg="modSp mod">
        <pc:chgData name="doc. Ing. Otakar Mika CSc." userId="5303bb5e-39a5-41a0-a3f1-d90b30def476" providerId="ADAL" clId="{E370F392-5D70-4F02-885D-652EEF5954CA}" dt="2025-04-17T15:46:01.984" v="1218" actId="20577"/>
        <pc:sldMkLst>
          <pc:docMk/>
          <pc:sldMk cId="4012650382" sldId="256"/>
        </pc:sldMkLst>
        <pc:spChg chg="mod">
          <ac:chgData name="doc. Ing. Otakar Mika CSc." userId="5303bb5e-39a5-41a0-a3f1-d90b30def476" providerId="ADAL" clId="{E370F392-5D70-4F02-885D-652EEF5954CA}" dt="2025-04-17T15:08:37.388" v="370" actId="790"/>
          <ac:spMkLst>
            <pc:docMk/>
            <pc:sldMk cId="4012650382" sldId="256"/>
            <ac:spMk id="2" creationId="{04485B6B-23BC-231D-64B8-F3879E81DC40}"/>
          </ac:spMkLst>
        </pc:spChg>
        <pc:spChg chg="mod">
          <ac:chgData name="doc. Ing. Otakar Mika CSc." userId="5303bb5e-39a5-41a0-a3f1-d90b30def476" providerId="ADAL" clId="{E370F392-5D70-4F02-885D-652EEF5954CA}" dt="2025-04-17T15:44:19.541" v="1212" actId="790"/>
          <ac:spMkLst>
            <pc:docMk/>
            <pc:sldMk cId="4012650382" sldId="256"/>
            <ac:spMk id="5" creationId="{C87177C9-22F4-FEE9-0135-F1B9243ACD9F}"/>
          </ac:spMkLst>
        </pc:spChg>
        <pc:spChg chg="mod">
          <ac:chgData name="doc. Ing. Otakar Mika CSc." userId="5303bb5e-39a5-41a0-a3f1-d90b30def476" providerId="ADAL" clId="{E370F392-5D70-4F02-885D-652EEF5954CA}" dt="2025-04-17T15:43:06.240" v="1208" actId="790"/>
          <ac:spMkLst>
            <pc:docMk/>
            <pc:sldMk cId="4012650382" sldId="256"/>
            <ac:spMk id="6" creationId="{DF8CDE15-6E90-630A-763A-5AC0CFF0B2A5}"/>
          </ac:spMkLst>
        </pc:spChg>
        <pc:spChg chg="mod">
          <ac:chgData name="doc. Ing. Otakar Mika CSc." userId="5303bb5e-39a5-41a0-a3f1-d90b30def476" providerId="ADAL" clId="{E370F392-5D70-4F02-885D-652EEF5954CA}" dt="2025-04-17T15:43:36.649" v="1210" actId="790"/>
          <ac:spMkLst>
            <pc:docMk/>
            <pc:sldMk cId="4012650382" sldId="256"/>
            <ac:spMk id="7" creationId="{20F7CD64-85F1-247D-E70C-3773FAB96CA9}"/>
          </ac:spMkLst>
        </pc:spChg>
        <pc:graphicFrameChg chg="mod modGraphic">
          <ac:chgData name="doc. Ing. Otakar Mika CSc." userId="5303bb5e-39a5-41a0-a3f1-d90b30def476" providerId="ADAL" clId="{E370F392-5D70-4F02-885D-652EEF5954CA}" dt="2025-04-17T15:46:01.984" v="1218" actId="20577"/>
          <ac:graphicFrameMkLst>
            <pc:docMk/>
            <pc:sldMk cId="4012650382" sldId="256"/>
            <ac:graphicFrameMk id="17" creationId="{DF5353FD-5685-A5A2-FD19-A44C8EE41F2C}"/>
          </ac:graphicFrameMkLst>
        </pc:graphicFrameChg>
        <pc:graphicFrameChg chg="mod modGraphic">
          <ac:chgData name="doc. Ing. Otakar Mika CSc." userId="5303bb5e-39a5-41a0-a3f1-d90b30def476" providerId="ADAL" clId="{E370F392-5D70-4F02-885D-652EEF5954CA}" dt="2025-04-17T15:45:28.272" v="1216" actId="790"/>
          <ac:graphicFrameMkLst>
            <pc:docMk/>
            <pc:sldMk cId="4012650382" sldId="256"/>
            <ac:graphicFrameMk id="18" creationId="{F44B0654-B2C0-F3DE-3695-CD7C25B59000}"/>
          </ac:graphicFrameMkLst>
        </pc:graphicFrameChg>
        <pc:graphicFrameChg chg="mod modGraphic">
          <ac:chgData name="doc. Ing. Otakar Mika CSc." userId="5303bb5e-39a5-41a0-a3f1-d90b30def476" providerId="ADAL" clId="{E370F392-5D70-4F02-885D-652EEF5954CA}" dt="2025-04-17T15:21:00.171" v="781" actId="123"/>
          <ac:graphicFrameMkLst>
            <pc:docMk/>
            <pc:sldMk cId="4012650382" sldId="256"/>
            <ac:graphicFrameMk id="19" creationId="{07FF1C1F-8FAD-4F1C-164D-C2C476E30DE7}"/>
          </ac:graphicFrameMkLst>
        </pc:graphicFrameChg>
        <pc:graphicFrameChg chg="mod modGraphic">
          <ac:chgData name="doc. Ing. Otakar Mika CSc." userId="5303bb5e-39a5-41a0-a3f1-d90b30def476" providerId="ADAL" clId="{E370F392-5D70-4F02-885D-652EEF5954CA}" dt="2025-04-17T15:22:48.350" v="921" actId="20577"/>
          <ac:graphicFrameMkLst>
            <pc:docMk/>
            <pc:sldMk cId="4012650382" sldId="256"/>
            <ac:graphicFrameMk id="20" creationId="{D0F106D9-201F-5D9A-4D9A-2EA92CABBE94}"/>
          </ac:graphicFrameMkLst>
        </pc:graphicFrameChg>
        <pc:graphicFrameChg chg="mod modGraphic">
          <ac:chgData name="doc. Ing. Otakar Mika CSc." userId="5303bb5e-39a5-41a0-a3f1-d90b30def476" providerId="ADAL" clId="{E370F392-5D70-4F02-885D-652EEF5954CA}" dt="2025-04-17T15:35:21.487" v="1031" actId="20577"/>
          <ac:graphicFrameMkLst>
            <pc:docMk/>
            <pc:sldMk cId="4012650382" sldId="256"/>
            <ac:graphicFrameMk id="21" creationId="{2236D02C-5E6A-15DC-1B00-CB28F0624DD4}"/>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17. 4. 2025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17. 4. 2025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17. 4. 2025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17. 4. 2025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European Research</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Project CHIMERA 2023-2026</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dirty="0">
                <a:solidFill>
                  <a:srgbClr val="002060"/>
                </a:solidFill>
                <a:latin typeface="Arial" panose="020B0604020202020204" pitchFamily="34" charset="0"/>
                <a:cs typeface="Arial" panose="020B0604020202020204" pitchFamily="34" charset="0"/>
              </a:rPr>
              <a:t>Associate Professor Jozef Sabol</a:t>
            </a:r>
            <a:r>
              <a:rPr lang="en-GB" sz="4500" baseline="30000" dirty="0">
                <a:solidFill>
                  <a:srgbClr val="002060"/>
                </a:solidFill>
                <a:latin typeface="Arial" panose="020B0604020202020204" pitchFamily="34" charset="0"/>
                <a:cs typeface="Arial" panose="020B0604020202020204" pitchFamily="34" charset="0"/>
              </a:rPr>
              <a:t>1</a:t>
            </a:r>
            <a:r>
              <a:rPr lang="en-GB" sz="4500" dirty="0">
                <a:solidFill>
                  <a:srgbClr val="002060"/>
                </a:solidFill>
                <a:latin typeface="Arial" panose="020B0604020202020204" pitchFamily="34" charset="0"/>
                <a:cs typeface="Arial" panose="020B0604020202020204" pitchFamily="34" charset="0"/>
              </a:rPr>
              <a:t>,</a:t>
            </a:r>
            <a:r>
              <a:rPr lang="en-GB" sz="4500" baseline="30000" dirty="0">
                <a:solidFill>
                  <a:srgbClr val="002060"/>
                </a:solidFill>
                <a:latin typeface="Arial" panose="020B0604020202020204" pitchFamily="34" charset="0"/>
                <a:cs typeface="Arial" panose="020B0604020202020204" pitchFamily="34" charset="0"/>
              </a:rPr>
              <a:t> </a:t>
            </a:r>
            <a:r>
              <a:rPr lang="en-GB" sz="4500" dirty="0">
                <a:solidFill>
                  <a:srgbClr val="002060"/>
                </a:solidFill>
                <a:latin typeface="Arial" panose="020B0604020202020204" pitchFamily="34" charset="0"/>
                <a:cs typeface="Arial" panose="020B0604020202020204" pitchFamily="34" charset="0"/>
              </a:rPr>
              <a:t>Associate Professor Otakar J. Mika</a:t>
            </a:r>
            <a:r>
              <a:rPr lang="en-GB" sz="4500" baseline="3000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GB" sz="3600" i="1" dirty="0">
                <a:solidFill>
                  <a:srgbClr val="002060"/>
                </a:solidFill>
                <a:latin typeface="Arial" panose="020B0604020202020204" pitchFamily="34" charset="0"/>
                <a:cs typeface="Arial" panose="020B0604020202020204" pitchFamily="34" charset="0"/>
              </a:rPr>
              <a:t>Police Academy of the Czech Republic in Prague, Czech Republic</a:t>
            </a:r>
          </a:p>
          <a:p>
            <a:pPr algn="l">
              <a:lnSpc>
                <a:spcPct val="110000"/>
              </a:lnSpc>
            </a:pPr>
            <a:r>
              <a:rPr lang="en-GB" sz="3600" i="1" dirty="0">
                <a:solidFill>
                  <a:srgbClr val="002060"/>
                </a:solidFill>
                <a:latin typeface="Arial" panose="020B0604020202020204" pitchFamily="34" charset="0"/>
                <a:cs typeface="Arial" panose="020B0604020202020204" pitchFamily="34" charset="0"/>
              </a:rPr>
              <a:t>2 Police Academy of the Czech Republic in Prague, Czech Republic</a:t>
            </a:r>
          </a:p>
          <a:p>
            <a:pPr algn="l">
              <a:lnSpc>
                <a:spcPct val="110000"/>
              </a:lnSpc>
            </a:pPr>
            <a:endParaRPr lang="en-GB"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926533628"/>
              </p:ext>
            </p:extLst>
          </p:nvPr>
        </p:nvGraphicFramePr>
        <p:xfrm>
          <a:off x="1347570" y="7769152"/>
          <a:ext cx="29764038" cy="583015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The issue of the CBRN triad of Prevention, Preparedness and Protection is relatively young, but is currently considered a relatively significant risk to a modern developed society.</a:t>
                      </a:r>
                      <a:r>
                        <a:rPr lang="cs-CZ"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In the last 15-20 years, this security issue has been systematically investigated.</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The stakeholders selected for collaboration are 12 top CBRN research institutions and </a:t>
                      </a:r>
                      <a:r>
                        <a:rPr lang="en-GB" sz="3500" noProof="0" dirty="0" err="1">
                          <a:solidFill>
                            <a:srgbClr val="002060"/>
                          </a:solidFill>
                          <a:latin typeface="Arial" panose="020B0604020202020204" pitchFamily="34" charset="0"/>
                          <a:cs typeface="Arial" panose="020B0604020202020204" pitchFamily="34" charset="0"/>
                        </a:rPr>
                        <a:t>centr</a:t>
                      </a:r>
                      <a:r>
                        <a:rPr lang="cs-CZ" sz="3500" noProof="0">
                          <a:solidFill>
                            <a:srgbClr val="002060"/>
                          </a:solidFill>
                          <a:latin typeface="Arial" panose="020B0604020202020204" pitchFamily="34" charset="0"/>
                          <a:cs typeface="Arial" panose="020B0604020202020204" pitchFamily="34" charset="0"/>
                        </a:rPr>
                        <a:t>e</a:t>
                      </a:r>
                      <a:r>
                        <a:rPr lang="en-GB" sz="3500" noProof="0">
                          <a:solidFill>
                            <a:srgbClr val="002060"/>
                          </a:solidFill>
                          <a:latin typeface="Arial" panose="020B0604020202020204" pitchFamily="34" charset="0"/>
                          <a:cs typeface="Arial" panose="020B0604020202020204" pitchFamily="34" charset="0"/>
                        </a:rPr>
                        <a:t>s</a:t>
                      </a:r>
                      <a:r>
                        <a:rPr lang="en-GB" sz="3500" noProof="0" dirty="0">
                          <a:solidFill>
                            <a:srgbClr val="002060"/>
                          </a:solidFill>
                          <a:latin typeface="Arial" panose="020B0604020202020204" pitchFamily="34" charset="0"/>
                          <a:cs typeface="Arial" panose="020B0604020202020204" pitchFamily="34" charset="0"/>
                        </a:rPr>
                        <a:t>. These are European organizations and one is also from Japan. Research tasks are regularly discussed and debated, in the form of  the professional international workshops, seminars and brainstorming sessions</a:t>
                      </a:r>
                      <a:r>
                        <a:rPr lang="en-US" sz="3500" dirty="0">
                          <a:solidFill>
                            <a:srgbClr val="002060"/>
                          </a:solidFill>
                          <a:latin typeface="Arial" panose="020B0604020202020204" pitchFamily="34" charset="0"/>
                          <a:cs typeface="Arial" panose="020B0604020202020204" pitchFamily="34" charset="0"/>
                        </a:rPr>
                        <a:t>.</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600" dirty="0">
                          <a:latin typeface="Arial" panose="020B0604020202020204" pitchFamily="34" charset="0"/>
                          <a:cs typeface="Arial" panose="020B0604020202020204" pitchFamily="34" charset="0"/>
                        </a:rPr>
                        <a:t>The research objectives and expected impact are focused on various areas, firstly, the new integrated detection of CBRN substances and materials, and then the creation of new software tools for the assessment of both emergency and terrorist releases of certain hazardous substances</a:t>
                      </a:r>
                      <a:r>
                        <a:rPr lang="cs-CZ" sz="3600" dirty="0">
                          <a:latin typeface="Arial" panose="020B0604020202020204" pitchFamily="34" charset="0"/>
                          <a:cs typeface="Arial" panose="020B0604020202020204" pitchFamily="34" charset="0"/>
                        </a:rPr>
                        <a:t>.</a:t>
                      </a:r>
                      <a:endParaRPr lang="sk-SK" sz="36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988033863"/>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endParaRPr lang="en-US" sz="1600" dirty="0">
                        <a:solidFill>
                          <a:schemeClr val="tx2"/>
                        </a:solidFill>
                        <a:effectLst/>
                      </a:endParaRPr>
                    </a:p>
                    <a:p>
                      <a:pPr algn="just"/>
                      <a:r>
                        <a:rPr lang="en-GB" sz="3600" b="0" i="0" u="none" strike="noStrike" kern="1200" baseline="0" noProof="0" dirty="0">
                          <a:solidFill>
                            <a:schemeClr val="dk1"/>
                          </a:solidFill>
                          <a:latin typeface="Arial" panose="020B0604020202020204" pitchFamily="34" charset="0"/>
                          <a:ea typeface="+mn-ea"/>
                          <a:cs typeface="Arial" panose="020B0604020202020204" pitchFamily="34" charset="0"/>
                        </a:rPr>
                        <a:t>The CHIMERA project focuses on the assessment and minimization of hazards associated with CBRN agents (chemical, biological, radiological, and nuclear substances) in urban areas. The primary goals are the identification of these hazardous substances, protection of urban infrastructure, and communication of risks to the public. Within the framework of the EU Horizon programme, the Police Academy of the Czech Republic in Prague has participated in a major project called CHIMERA (Comprehensive Hazard Identification and Monitoring System for Urban Areas). This project, coordinated by the </a:t>
                      </a:r>
                      <a:r>
                        <a:rPr lang="en-GB" sz="3600" b="0" i="0" u="none" strike="noStrike" kern="1200" baseline="0" noProof="0" dirty="0" err="1">
                          <a:solidFill>
                            <a:schemeClr val="dk1"/>
                          </a:solidFill>
                          <a:latin typeface="Arial" panose="020B0604020202020204" pitchFamily="34" charset="0"/>
                          <a:ea typeface="+mn-ea"/>
                          <a:cs typeface="Arial" panose="020B0604020202020204" pitchFamily="34" charset="0"/>
                        </a:rPr>
                        <a:t>iTTi</a:t>
                      </a:r>
                      <a:r>
                        <a:rPr lang="en-GB" sz="3600" b="0" i="0" u="none" strike="noStrike" kern="1200" baseline="0" noProof="0" dirty="0">
                          <a:solidFill>
                            <a:schemeClr val="dk1"/>
                          </a:solidFill>
                          <a:latin typeface="Arial" panose="020B0604020202020204" pitchFamily="34" charset="0"/>
                          <a:ea typeface="+mn-ea"/>
                          <a:cs typeface="Arial" panose="020B0604020202020204" pitchFamily="34" charset="0"/>
                        </a:rPr>
                        <a:t> research institute in </a:t>
                      </a:r>
                      <a:r>
                        <a:rPr lang="en-GB" sz="3600" b="0" i="0" u="none" strike="noStrike" kern="1200" baseline="0" noProof="0" dirty="0" err="1">
                          <a:solidFill>
                            <a:schemeClr val="dk1"/>
                          </a:solidFill>
                          <a:latin typeface="Arial" panose="020B0604020202020204" pitchFamily="34" charset="0"/>
                          <a:ea typeface="+mn-ea"/>
                          <a:cs typeface="Arial" panose="020B0604020202020204" pitchFamily="34" charset="0"/>
                        </a:rPr>
                        <a:t>Poznań</a:t>
                      </a:r>
                      <a:r>
                        <a:rPr lang="en-GB" sz="3600" b="0" i="0" u="none" strike="noStrike" kern="1200" baseline="0" noProof="0" dirty="0">
                          <a:solidFill>
                            <a:schemeClr val="dk1"/>
                          </a:solidFill>
                          <a:latin typeface="Arial" panose="020B0604020202020204" pitchFamily="34" charset="0"/>
                          <a:ea typeface="+mn-ea"/>
                          <a:cs typeface="Arial" panose="020B0604020202020204" pitchFamily="34" charset="0"/>
                        </a:rPr>
                        <a:t>, includes a total of 12 partners from various European countries. The Police Academy of the Czech Republic is represented by the Department of Crisis Management, which is a key participant in the project.</a:t>
                      </a:r>
                      <a:endParaRPr lang="en-GB" sz="3600" noProof="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523307287"/>
              </p:ext>
            </p:extLst>
          </p:nvPr>
        </p:nvGraphicFramePr>
        <p:xfrm>
          <a:off x="1347570" y="18107401"/>
          <a:ext cx="29764038" cy="2074317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The Czech National Agency has so far contributed to the project with several significant works and studies. These include, for example, a study on communicating CBRN risks to the public, which was presented by David </a:t>
                      </a:r>
                      <a:r>
                        <a:rPr lang="en-US" sz="3500" dirty="0" err="1">
                          <a:solidFill>
                            <a:srgbClr val="002060"/>
                          </a:solidFill>
                          <a:latin typeface="Arial"/>
                          <a:cs typeface="Arial"/>
                        </a:rPr>
                        <a:t>Dlouhý</a:t>
                      </a:r>
                      <a:r>
                        <a:rPr lang="en-US" sz="3500" dirty="0">
                          <a:solidFill>
                            <a:srgbClr val="002060"/>
                          </a:solidFill>
                          <a:latin typeface="Arial"/>
                          <a:cs typeface="Arial"/>
                        </a:rPr>
                        <a:t> and Jozef Sabol at the international scientific forum in Vilnius. Another significant work is the application of models of the spread of CBRN substances, which was presented by </a:t>
                      </a:r>
                      <a:r>
                        <a:rPr lang="en-US" sz="3500" dirty="0" err="1">
                          <a:solidFill>
                            <a:srgbClr val="002060"/>
                          </a:solidFill>
                          <a:latin typeface="Arial"/>
                          <a:cs typeface="Arial"/>
                        </a:rPr>
                        <a:t>Ludovit</a:t>
                      </a:r>
                      <a:r>
                        <a:rPr lang="en-US" sz="3500" dirty="0">
                          <a:solidFill>
                            <a:srgbClr val="002060"/>
                          </a:solidFill>
                          <a:latin typeface="Arial"/>
                          <a:cs typeface="Arial"/>
                        </a:rPr>
                        <a:t> </a:t>
                      </a:r>
                      <a:r>
                        <a:rPr lang="en-US" sz="3500" dirty="0" err="1">
                          <a:solidFill>
                            <a:srgbClr val="002060"/>
                          </a:solidFill>
                          <a:latin typeface="Arial"/>
                          <a:cs typeface="Arial"/>
                        </a:rPr>
                        <a:t>Lipták</a:t>
                      </a:r>
                      <a:r>
                        <a:rPr lang="en-US" sz="3500" dirty="0">
                          <a:solidFill>
                            <a:srgbClr val="002060"/>
                          </a:solidFill>
                          <a:latin typeface="Arial"/>
                          <a:cs typeface="Arial"/>
                        </a:rPr>
                        <a:t> and Jozef Sabol at the international conference on radiation applications in Granada. "We demonstrated a clear demonstration of a simulation of how a dangerous substance spreads with respect to the direction and strength of the wind in urban areas. The highest concentration of the substance is close to the source and then decreases, and buildings also have an effect on the concentration changing," says Josef Sabol from the Czech National Agency and adds: "According to the model, we can then communicate the risk, inform residents about where they are safe and do not need to be afraid. It is important that people do not enter the cloud.„</a:t>
                      </a:r>
                      <a:endParaRPr lang="cs-CZ" sz="3500" dirty="0">
                        <a:solidFill>
                          <a:srgbClr val="002060"/>
                        </a:solidFill>
                        <a:latin typeface="Arial"/>
                        <a:cs typeface="Arial"/>
                      </a:endParaRPr>
                    </a:p>
                    <a:p>
                      <a:pPr algn="just"/>
                      <a:r>
                        <a:rPr lang="en-US" sz="3500" dirty="0">
                          <a:solidFill>
                            <a:srgbClr val="002060"/>
                          </a:solidFill>
                          <a:latin typeface="Arial"/>
                          <a:cs typeface="Arial"/>
                        </a:rPr>
                        <a:t>The CHIMERA project is of fundamental importance for the protection of urban areas from threats associated with CBRN agents. The project results contribute to a better understanding and prevention of these risks, which allows cities to better prepare for possible incidents. Identification and monitoring of hazardous substances, development of protective measures and effective risk communication are key aspects that contribute to increased population safety.</a:t>
                      </a:r>
                    </a:p>
                    <a:p>
                      <a:pPr algn="just"/>
                      <a:r>
                        <a:rPr lang="en-US" sz="3500" dirty="0">
                          <a:solidFill>
                            <a:srgbClr val="002060"/>
                          </a:solidFill>
                          <a:latin typeface="Arial"/>
                          <a:cs typeface="Arial"/>
                        </a:rPr>
                        <a:t>PA CR, as part of this important European project, plays an important role in the development and implementation of these measures. Cooperation with other European partners and research centers ensures the sharing of knowledge and experience, which contributes to the overall success of the CHIMERA project.</a:t>
                      </a:r>
                      <a:endParaRPr lang="cs-CZ" sz="3500" dirty="0">
                        <a:solidFill>
                          <a:srgbClr val="002060"/>
                        </a:solidFill>
                        <a:latin typeface="Arial"/>
                        <a:cs typeface="Arial"/>
                      </a:endParaRPr>
                    </a:p>
                    <a:p>
                      <a:pPr algn="just"/>
                      <a:r>
                        <a:rPr lang="en-US" sz="3500" dirty="0">
                          <a:solidFill>
                            <a:srgbClr val="002060"/>
                          </a:solidFill>
                          <a:latin typeface="Arial"/>
                          <a:cs typeface="Arial"/>
                        </a:rPr>
                        <a:t>"The probability of a CBRN event, incident or even a terrorist attack is relatively low, despite turbulent international events. Unfortunately, the consequences in the form of deaths of people, serious damage to their health and other consequences, such as contamination of society's infrastructure or damage to the environment, can have very serious and even catastrophic impacts on the society of each state. The human casualties themselves in such cases would not be counted in the tens or hundreds, but in the thousands or more. Therefore, it is necessary to prepare for these very serious emergencies. Thanks to the international CHIMERA project, it will be possible to significantly increase preparedness for these catastrophic scenarios," says David </a:t>
                      </a:r>
                      <a:r>
                        <a:rPr lang="en-US" sz="3500" dirty="0" err="1">
                          <a:solidFill>
                            <a:srgbClr val="002060"/>
                          </a:solidFill>
                          <a:latin typeface="Arial"/>
                          <a:cs typeface="Arial"/>
                        </a:rPr>
                        <a:t>Dlouhý</a:t>
                      </a:r>
                      <a:r>
                        <a:rPr lang="en-US" sz="3500" dirty="0">
                          <a:solidFill>
                            <a:srgbClr val="002060"/>
                          </a:solidFill>
                          <a:latin typeface="Arial"/>
                          <a:cs typeface="Arial"/>
                        </a:rPr>
                        <a:t>, Rector of the Czech Academy of Sciences.</a:t>
                      </a:r>
                      <a:endParaRPr lang="cs-CZ" sz="3500" dirty="0">
                        <a:solidFill>
                          <a:srgbClr val="002060"/>
                        </a:solidFill>
                        <a:latin typeface="Arial"/>
                        <a:cs typeface="Arial"/>
                      </a:endParaRPr>
                    </a:p>
                    <a:p>
                      <a:endParaRPr lang="sk-SK" sz="3500" dirty="0">
                        <a:solidFill>
                          <a:srgbClr val="002060"/>
                        </a:solidFill>
                        <a:latin typeface="Arial"/>
                        <a:cs typeface="Arial"/>
                      </a:endParaRPr>
                    </a:p>
                    <a:p>
                      <a:endParaRPr lang="en-US" sz="1600" dirty="0">
                        <a:solidFill>
                          <a:schemeClr val="tx2"/>
                        </a:solidFill>
                        <a:effectLst/>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082972112"/>
              </p:ext>
            </p:extLst>
          </p:nvPr>
        </p:nvGraphicFramePr>
        <p:xfrm>
          <a:off x="1317621" y="30391095"/>
          <a:ext cx="29764038" cy="86824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dirty="0">
                          <a:solidFill>
                            <a:srgbClr val="002060"/>
                          </a:solidFill>
                          <a:latin typeface="Arial" panose="020B0604020202020204" pitchFamily="34" charset="0"/>
                          <a:cs typeface="Arial" panose="020B0604020202020204" pitchFamily="34" charset="0"/>
                        </a:rPr>
                        <a:t>The CHIMERA project aims to address selected deficiencies and gaps in the CBRN security system. The project will develop a multi-platform CBRN command and control system for emergency services, dispatch centers and crisis management centers, providing real-time area of ​​interest visibility, asset management and data visualization, as well as the development of a multi-purpose heterogeneous sensor node for CBRN detection, which will enable the integration of commercially available detection devices.</a:t>
                      </a:r>
                    </a:p>
                    <a:p>
                      <a:r>
                        <a:rPr lang="en-US" sz="3500" dirty="0">
                          <a:solidFill>
                            <a:srgbClr val="002060"/>
                          </a:solidFill>
                          <a:latin typeface="Arial" panose="020B0604020202020204" pitchFamily="34" charset="0"/>
                          <a:cs typeface="Arial" panose="020B0604020202020204" pitchFamily="34" charset="0"/>
                        </a:rPr>
                        <a:t>"The project also aims to implement real-time dispersion modelling software for chemical and radiological agents, which will provide dispersion models and source estimates with respect to urban environments, and to integrate data algorithms combining data from various sensors from chemical, radiological or biological layers to identify hazardous agents and reduce false alarms," ​​explains Jozef Sabol, the team leader of the academy, adding: "Ultimately, the CHIMERA project will create a database ready for commercial use combining the characteristics of C, B and RN agents. Thanks to these solutions, the project results will significantly enhance both the operational capabilities of first response and crisis management teams and the safety of responders on site."</a:t>
                      </a:r>
                    </a:p>
                    <a:p>
                      <a:r>
                        <a:rPr lang="en-US" sz="3500" dirty="0">
                          <a:solidFill>
                            <a:srgbClr val="002060"/>
                          </a:solidFill>
                          <a:latin typeface="Arial" panose="020B0604020202020204" pitchFamily="34" charset="0"/>
                          <a:cs typeface="Arial" panose="020B0604020202020204" pitchFamily="34" charset="0"/>
                        </a:rPr>
                        <a:t>All components developed within the project will operate as standalone units and as part of a combined system. In addition, the CHIMERA system will have an open design, which will increase its interoperability and facilitate the integration of other existing systems. The project involves 11 researchers from EU countries: Germany, the Netherlands, Poland, Sweden, Norway, the Czech Republic and one from Japan. </a:t>
                      </a:r>
                      <a:endParaRPr lang="cs-CZ" sz="3500" dirty="0">
                        <a:solidFill>
                          <a:srgbClr val="002060"/>
                        </a:solidFill>
                        <a:latin typeface="Arial" panose="020B0604020202020204" pitchFamily="34" charset="0"/>
                        <a:cs typeface="Arial" panose="020B0604020202020204" pitchFamily="34" charset="0"/>
                      </a:endParaRPr>
                    </a:p>
                    <a:p>
                      <a:endParaRPr lang="en-US" sz="1600" dirty="0">
                        <a:solidFill>
                          <a:schemeClr val="tx2"/>
                        </a:solidFill>
                        <a:effectLst/>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429287543"/>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600" b="0" i="0" u="none" strike="noStrike" kern="1200" baseline="0" dirty="0">
                          <a:solidFill>
                            <a:schemeClr val="dk1"/>
                          </a:solidFill>
                          <a:latin typeface="Arial" panose="020B0604020202020204" pitchFamily="34" charset="0"/>
                          <a:ea typeface="+mn-ea"/>
                          <a:cs typeface="Arial" panose="020B0604020202020204" pitchFamily="34" charset="0"/>
                        </a:rPr>
                        <a:t>The research leading to this paper was partly supported from the EU Horizon project </a:t>
                      </a:r>
                      <a:endParaRPr lang="cs-CZ" sz="3600" b="0" i="0" u="none" strike="noStrike" kern="1200" baseline="0" dirty="0">
                        <a:solidFill>
                          <a:schemeClr val="dk1"/>
                        </a:solidFill>
                        <a:latin typeface="Arial" panose="020B0604020202020204" pitchFamily="34" charset="0"/>
                        <a:ea typeface="+mn-ea"/>
                        <a:cs typeface="Arial" panose="020B0604020202020204" pitchFamily="34" charset="0"/>
                      </a:endParaRPr>
                    </a:p>
                    <a:p>
                      <a:pPr lvl="0">
                        <a:buNone/>
                      </a:pPr>
                      <a:r>
                        <a:rPr lang="en-US" sz="3600" b="0" i="1" u="none" strike="noStrike" kern="1200" baseline="0" dirty="0">
                          <a:solidFill>
                            <a:schemeClr val="dk1"/>
                          </a:solidFill>
                          <a:latin typeface="Arial" panose="020B0604020202020204" pitchFamily="34" charset="0"/>
                          <a:ea typeface="+mn-ea"/>
                          <a:cs typeface="Arial" panose="020B0604020202020204" pitchFamily="34" charset="0"/>
                        </a:rPr>
                        <a:t>“Comprehensive Hazard Identification, and Monitoring system for </a:t>
                      </a:r>
                      <a:r>
                        <a:rPr lang="en-US" sz="3600" b="0" i="1" u="none" strike="noStrike" kern="1200" baseline="0" dirty="0" err="1">
                          <a:solidFill>
                            <a:schemeClr val="dk1"/>
                          </a:solidFill>
                          <a:latin typeface="Arial" panose="020B0604020202020204" pitchFamily="34" charset="0"/>
                          <a:ea typeface="+mn-ea"/>
                          <a:cs typeface="Arial" panose="020B0604020202020204" pitchFamily="34" charset="0"/>
                        </a:rPr>
                        <a:t>uRban</a:t>
                      </a:r>
                      <a:r>
                        <a:rPr lang="en-US" sz="3600" b="0" i="1" u="none" strike="noStrike" kern="1200" baseline="0" dirty="0">
                          <a:solidFill>
                            <a:schemeClr val="dk1"/>
                          </a:solidFill>
                          <a:latin typeface="Arial" panose="020B0604020202020204" pitchFamily="34" charset="0"/>
                          <a:ea typeface="+mn-ea"/>
                          <a:cs typeface="Arial" panose="020B0604020202020204" pitchFamily="34" charset="0"/>
                        </a:rPr>
                        <a:t> Areas (CHIMERA)”</a:t>
                      </a:r>
                      <a:r>
                        <a:rPr lang="en-US" sz="3600" b="0" i="0" u="none" strike="noStrike" kern="1200" baseline="0" dirty="0">
                          <a:solidFill>
                            <a:schemeClr val="dk1"/>
                          </a:solidFill>
                          <a:latin typeface="Arial" panose="020B0604020202020204" pitchFamily="34" charset="0"/>
                          <a:ea typeface="+mn-ea"/>
                          <a:cs typeface="Arial" panose="020B0604020202020204" pitchFamily="34" charset="0"/>
                        </a:rPr>
                        <a:t>, Disaster-Resilient Society 2022 </a:t>
                      </a:r>
                      <a:endParaRPr lang="cs-CZ" sz="3600" b="0" i="0" u="none" strike="noStrike" kern="1200" baseline="0" dirty="0">
                        <a:solidFill>
                          <a:schemeClr val="dk1"/>
                        </a:solidFill>
                        <a:latin typeface="Arial" panose="020B0604020202020204" pitchFamily="34" charset="0"/>
                        <a:ea typeface="+mn-ea"/>
                        <a:cs typeface="Arial" panose="020B0604020202020204" pitchFamily="34" charset="0"/>
                      </a:endParaRPr>
                    </a:p>
                    <a:p>
                      <a:pPr lvl="0">
                        <a:buNone/>
                      </a:pPr>
                      <a:r>
                        <a:rPr lang="en-US" sz="3600" b="0" i="0" u="none" strike="noStrike" kern="1200" baseline="0" dirty="0">
                          <a:solidFill>
                            <a:schemeClr val="dk1"/>
                          </a:solidFill>
                          <a:latin typeface="Arial" panose="020B0604020202020204" pitchFamily="34" charset="0"/>
                          <a:ea typeface="+mn-ea"/>
                          <a:cs typeface="Arial" panose="020B0604020202020204" pitchFamily="34" charset="0"/>
                        </a:rPr>
                        <a:t>HORIZON-CL3-2022-DRS-01.</a:t>
                      </a:r>
                      <a:r>
                        <a:rPr lang="en-US" sz="6378" b="0" i="0" u="none" strike="noStrike" kern="1200" baseline="0" dirty="0">
                          <a:solidFill>
                            <a:schemeClr val="dk1"/>
                          </a:solidFill>
                          <a:latin typeface="Arial" panose="020B0604020202020204" pitchFamily="34" charset="0"/>
                          <a:ea typeface="+mn-ea"/>
                          <a:cs typeface="Arial" panose="020B0604020202020204" pitchFamily="34" charset="0"/>
                        </a:rPr>
                        <a:t> </a:t>
                      </a:r>
                      <a:endParaRPr lang="en-US"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62</TotalTime>
  <Words>1105</Words>
  <Application>Microsoft Office PowerPoint</Application>
  <PresentationFormat>Vlastní</PresentationFormat>
  <Paragraphs>29</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Aptos</vt:lpstr>
      <vt:lpstr>Aptos Display</vt:lpstr>
      <vt:lpstr>Arial</vt:lpstr>
      <vt:lpstr>Motív Office</vt:lpstr>
      <vt:lpstr> European Research Project CHIMERA 2023-2026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Europan Reasearch Project CHIMERA 2023-2026</dc:title>
  <dc:creator>Katarína Poláčková</dc:creator>
  <cp:lastModifiedBy>doc. Ing. Otakar Mika CSc.</cp:lastModifiedBy>
  <cp:revision>7</cp:revision>
  <dcterms:created xsi:type="dcterms:W3CDTF">2024-08-16T05:44:32Z</dcterms:created>
  <dcterms:modified xsi:type="dcterms:W3CDTF">2025-04-17T15:46:08Z</dcterms:modified>
</cp:coreProperties>
</file>