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256" r:id="rId5"/>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25" d="100"/>
          <a:sy n="25" d="100"/>
        </p:scale>
        <p:origin x="2532" y="-104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F8EFD5B-7C9D-428E-85B9-2B06CBBEB8DF}" type="datetimeFigureOut">
              <a:rPr lang="sk-SK" smtClean="0"/>
              <a:t>4. 4. 2025</a:t>
            </a:fld>
            <a:endParaRPr lang="sk-SK"/>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20EB2193-DC23-4F91-93E4-D5F0A16C6698}" type="slidenum">
              <a:rPr lang="sk-SK" smtClean="0"/>
              <a:t>‹#›</a:t>
            </a:fld>
            <a:endParaRPr lang="sk-SK"/>
          </a:p>
        </p:txBody>
      </p:sp>
    </p:spTree>
    <p:extLst>
      <p:ext uri="{BB962C8B-B14F-4D97-AF65-F5344CB8AC3E}">
        <p14:creationId xmlns:p14="http://schemas.microsoft.com/office/powerpoint/2010/main" val="1639215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20EB2193-DC23-4F91-93E4-D5F0A16C6698}" type="slidenum">
              <a:rPr lang="sk-SK" smtClean="0"/>
              <a:t>1</a:t>
            </a:fld>
            <a:endParaRPr lang="sk-SK"/>
          </a:p>
        </p:txBody>
      </p:sp>
    </p:spTree>
    <p:extLst>
      <p:ext uri="{BB962C8B-B14F-4D97-AF65-F5344CB8AC3E}">
        <p14:creationId xmlns:p14="http://schemas.microsoft.com/office/powerpoint/2010/main" val="3305379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Neural Network-Based Prediction of Illumination Intensity in Workplace Environments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r>
              <a:rPr lang="en-US" sz="6600" dirty="0">
                <a:latin typeface="Arial" panose="020B0604020202020204" pitchFamily="34" charset="0"/>
                <a:cs typeface="Arial" panose="020B0604020202020204" pitchFamily="34" charset="0"/>
              </a:rPr>
              <a:t>Pavol </a:t>
            </a:r>
            <a:r>
              <a:rPr lang="en-US" sz="6600" dirty="0" smtClean="0">
                <a:latin typeface="Arial" panose="020B0604020202020204" pitchFamily="34" charset="0"/>
                <a:cs typeface="Arial" panose="020B0604020202020204" pitchFamily="34" charset="0"/>
              </a:rPr>
              <a:t>Belany</a:t>
            </a:r>
            <a:r>
              <a:rPr lang="en-US" sz="6600" baseline="30000" dirty="0" smtClean="0">
                <a:latin typeface="Arial" panose="020B0604020202020204" pitchFamily="34" charset="0"/>
                <a:cs typeface="Arial" panose="020B0604020202020204" pitchFamily="34" charset="0"/>
              </a:rPr>
              <a:t>1</a:t>
            </a:r>
            <a:r>
              <a:rPr lang="en-US" sz="6600" dirty="0" smtClean="0">
                <a:latin typeface="Arial" panose="020B0604020202020204" pitchFamily="34" charset="0"/>
                <a:cs typeface="Arial" panose="020B0604020202020204" pitchFamily="34" charset="0"/>
              </a:rPr>
              <a:t>, </a:t>
            </a:r>
            <a:r>
              <a:rPr lang="en-US" sz="6600" dirty="0">
                <a:latin typeface="Arial" panose="020B0604020202020204" pitchFamily="34" charset="0"/>
                <a:cs typeface="Arial" panose="020B0604020202020204" pitchFamily="34" charset="0"/>
              </a:rPr>
              <a:t>Peter </a:t>
            </a:r>
            <a:r>
              <a:rPr lang="en-US" sz="6600" dirty="0" smtClean="0">
                <a:latin typeface="Arial" panose="020B0604020202020204" pitchFamily="34" charset="0"/>
                <a:cs typeface="Arial" panose="020B0604020202020204" pitchFamily="34" charset="0"/>
              </a:rPr>
              <a:t>Hrabovsky</a:t>
            </a:r>
            <a:r>
              <a:rPr lang="en-US" sz="6600" baseline="30000" dirty="0" smtClean="0">
                <a:latin typeface="Arial" panose="020B0604020202020204" pitchFamily="34" charset="0"/>
                <a:cs typeface="Arial" panose="020B0604020202020204" pitchFamily="34" charset="0"/>
              </a:rPr>
              <a:t>1</a:t>
            </a:r>
            <a:r>
              <a:rPr lang="en-US" sz="6600" dirty="0" smtClean="0">
                <a:latin typeface="Arial" panose="020B0604020202020204" pitchFamily="34" charset="0"/>
                <a:cs typeface="Arial" panose="020B0604020202020204" pitchFamily="34" charset="0"/>
              </a:rPr>
              <a:t>, </a:t>
            </a:r>
            <a:r>
              <a:rPr lang="en-US" sz="6600" dirty="0">
                <a:latin typeface="Arial" panose="020B0604020202020204" pitchFamily="34" charset="0"/>
                <a:cs typeface="Arial" panose="020B0604020202020204" pitchFamily="34" charset="0"/>
              </a:rPr>
              <a:t>Zuzana </a:t>
            </a:r>
            <a:r>
              <a:rPr lang="en-US" sz="6600" dirty="0" smtClean="0">
                <a:latin typeface="Arial" panose="020B0604020202020204" pitchFamily="34" charset="0"/>
                <a:cs typeface="Arial" panose="020B0604020202020204" pitchFamily="34" charset="0"/>
              </a:rPr>
              <a:t>Florkova</a:t>
            </a:r>
            <a:r>
              <a:rPr lang="en-US" sz="6600" baseline="30000" dirty="0" smtClean="0">
                <a:latin typeface="Arial" panose="020B0604020202020204" pitchFamily="34" charset="0"/>
                <a:cs typeface="Arial" panose="020B0604020202020204" pitchFamily="34" charset="0"/>
              </a:rPr>
              <a:t>1</a:t>
            </a:r>
            <a:r>
              <a:rPr lang="en-US" sz="6600" dirty="0" smtClean="0">
                <a:latin typeface="Arial" panose="020B0604020202020204" pitchFamily="34" charset="0"/>
                <a:cs typeface="Arial" panose="020B0604020202020204" pitchFamily="34" charset="0"/>
              </a:rPr>
              <a:t>, </a:t>
            </a:r>
            <a:r>
              <a:rPr lang="en-US" sz="6600" dirty="0">
                <a:latin typeface="Arial" panose="020B0604020202020204" pitchFamily="34" charset="0"/>
                <a:cs typeface="Arial" panose="020B0604020202020204" pitchFamily="34" charset="0"/>
              </a:rPr>
              <a:t>Ingrid </a:t>
            </a:r>
            <a:r>
              <a:rPr lang="en-US" sz="6600" dirty="0" smtClean="0">
                <a:latin typeface="Arial" panose="020B0604020202020204" pitchFamily="34" charset="0"/>
                <a:cs typeface="Arial" panose="020B0604020202020204" pitchFamily="34" charset="0"/>
              </a:rPr>
              <a:t>Zuziakova</a:t>
            </a:r>
            <a:r>
              <a:rPr lang="en-US" sz="6600" baseline="30000" dirty="0" smtClean="0">
                <a:latin typeface="Arial" panose="020B0604020202020204" pitchFamily="34" charset="0"/>
                <a:cs typeface="Arial" panose="020B0604020202020204" pitchFamily="34" charset="0"/>
              </a:rPr>
              <a:t>1</a:t>
            </a:r>
            <a:endParaRPr lang="sk-SK" sz="6600" dirty="0">
              <a:latin typeface="Arial" panose="020B0604020202020204" pitchFamily="34" charset="0"/>
              <a:cs typeface="Arial" panose="020B0604020202020204" pitchFamily="34" charset="0"/>
            </a:endParaRP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93984" cy="836987"/>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marL="457200" indent="76200" algn="l" defTabSz="3652838">
              <a:lnSpc>
                <a:spcPct val="110000"/>
              </a:lnSpc>
            </a:pPr>
            <a:r>
              <a:rPr lang="en-US" sz="3600" i="1" dirty="0" smtClean="0">
                <a:solidFill>
                  <a:srgbClr val="002060"/>
                </a:solidFill>
                <a:latin typeface="Arial" panose="020B0604020202020204" pitchFamily="34" charset="0"/>
                <a:cs typeface="Arial" panose="020B0604020202020204" pitchFamily="34" charset="0"/>
              </a:rPr>
              <a:t>1</a:t>
            </a:r>
            <a:r>
              <a:rPr lang="sk-SK" sz="3600" i="1" dirty="0" smtClean="0">
                <a:solidFill>
                  <a:srgbClr val="002060"/>
                </a:solidFill>
                <a:latin typeface="Arial" panose="020B0604020202020204" pitchFamily="34" charset="0"/>
                <a:cs typeface="Arial" panose="020B0604020202020204" pitchFamily="34" charset="0"/>
              </a:rPr>
              <a:t> </a:t>
            </a:r>
            <a:r>
              <a:rPr lang="sk-SK" sz="3600" i="1" dirty="0" err="1" smtClean="0">
                <a:solidFill>
                  <a:srgbClr val="002060"/>
                </a:solidFill>
                <a:latin typeface="Arial" panose="020B0604020202020204" pitchFamily="34" charset="0"/>
                <a:cs typeface="Arial" panose="020B0604020202020204" pitchFamily="34" charset="0"/>
              </a:rPr>
              <a:t>Research</a:t>
            </a:r>
            <a:r>
              <a:rPr lang="sk-SK" sz="3600" i="1" dirty="0" smtClean="0">
                <a:solidFill>
                  <a:srgbClr val="002060"/>
                </a:solidFill>
                <a:latin typeface="Arial" panose="020B0604020202020204" pitchFamily="34" charset="0"/>
                <a:cs typeface="Arial" panose="020B0604020202020204" pitchFamily="34" charset="0"/>
              </a:rPr>
              <a:t> Centre, </a:t>
            </a:r>
            <a:r>
              <a:rPr lang="sk-SK" sz="3600" i="1" dirty="0" err="1" smtClean="0">
                <a:solidFill>
                  <a:srgbClr val="002060"/>
                </a:solidFill>
                <a:latin typeface="Arial" panose="020B0604020202020204" pitchFamily="34" charset="0"/>
                <a:cs typeface="Arial" panose="020B0604020202020204" pitchFamily="34" charset="0"/>
              </a:rPr>
              <a:t>University</a:t>
            </a:r>
            <a:r>
              <a:rPr lang="sk-SK" sz="3600" i="1" dirty="0" smtClean="0">
                <a:solidFill>
                  <a:srgbClr val="002060"/>
                </a:solidFill>
                <a:latin typeface="Arial" panose="020B0604020202020204" pitchFamily="34" charset="0"/>
                <a:cs typeface="Arial" panose="020B0604020202020204" pitchFamily="34" charset="0"/>
              </a:rPr>
              <a:t> of </a:t>
            </a:r>
            <a:r>
              <a:rPr lang="sk-SK" sz="3600" i="1" dirty="0" err="1" smtClean="0">
                <a:solidFill>
                  <a:srgbClr val="002060"/>
                </a:solidFill>
                <a:latin typeface="Arial" panose="020B0604020202020204" pitchFamily="34" charset="0"/>
                <a:cs typeface="Arial" panose="020B0604020202020204" pitchFamily="34" charset="0"/>
              </a:rPr>
              <a:t>Zilina</a:t>
            </a:r>
            <a:r>
              <a:rPr lang="sk-SK" sz="3600" i="1" dirty="0" smtClean="0">
                <a:solidFill>
                  <a:srgbClr val="002060"/>
                </a:solidFill>
                <a:latin typeface="Arial" panose="020B0604020202020204" pitchFamily="34" charset="0"/>
                <a:cs typeface="Arial" panose="020B0604020202020204" pitchFamily="34" charset="0"/>
              </a:rPr>
              <a:t>, </a:t>
            </a:r>
            <a:r>
              <a:rPr lang="sk-SK" sz="3600" i="1" dirty="0" err="1" smtClean="0">
                <a:solidFill>
                  <a:srgbClr val="002060"/>
                </a:solidFill>
                <a:latin typeface="Arial" panose="020B0604020202020204" pitchFamily="34" charset="0"/>
                <a:cs typeface="Arial" panose="020B0604020202020204" pitchFamily="34" charset="0"/>
              </a:rPr>
              <a:t>Univerzitna</a:t>
            </a:r>
            <a:r>
              <a:rPr lang="sk-SK" sz="3600" i="1" dirty="0" smtClean="0">
                <a:solidFill>
                  <a:srgbClr val="002060"/>
                </a:solidFill>
                <a:latin typeface="Arial" panose="020B0604020202020204" pitchFamily="34" charset="0"/>
                <a:cs typeface="Arial" panose="020B0604020202020204" pitchFamily="34" charset="0"/>
              </a:rPr>
              <a:t> 1, 010 26 </a:t>
            </a:r>
            <a:r>
              <a:rPr lang="sk-SK" sz="3600" i="1" dirty="0" err="1" smtClean="0">
                <a:solidFill>
                  <a:srgbClr val="002060"/>
                </a:solidFill>
                <a:latin typeface="Arial" panose="020B0604020202020204" pitchFamily="34" charset="0"/>
                <a:cs typeface="Arial" panose="020B0604020202020204" pitchFamily="34" charset="0"/>
              </a:rPr>
              <a:t>Zilina</a:t>
            </a:r>
            <a:r>
              <a:rPr lang="en-US" sz="3600" i="1" dirty="0" smtClean="0">
                <a:solidFill>
                  <a:srgbClr val="002060"/>
                </a:solidFill>
                <a:latin typeface="Arial" panose="020B0604020202020204" pitchFamily="34" charset="0"/>
                <a:cs typeface="Arial" panose="020B0604020202020204" pitchFamily="34" charset="0"/>
              </a:rPr>
              <a:t>                        </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290079198"/>
              </p:ext>
            </p:extLst>
          </p:nvPr>
        </p:nvGraphicFramePr>
        <p:xfrm>
          <a:off x="1347570" y="6969051"/>
          <a:ext cx="29764038" cy="11530311"/>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877091">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10653220">
                <a:tc>
                  <a:txBody>
                    <a:bodyPr/>
                    <a:lstStyle/>
                    <a:p>
                      <a:r>
                        <a:rPr lang="sk-SK" sz="3500" dirty="0" err="1" smtClean="0">
                          <a:solidFill>
                            <a:srgbClr val="002060"/>
                          </a:solidFill>
                          <a:latin typeface="Arial" panose="020B0604020202020204" pitchFamily="34" charset="0"/>
                          <a:cs typeface="Arial" panose="020B0604020202020204" pitchFamily="34" charset="0"/>
                        </a:rPr>
                        <a:t>Backround</a:t>
                      </a:r>
                      <a:r>
                        <a:rPr lang="sk-SK" sz="3500" dirty="0" smtClean="0">
                          <a:solidFill>
                            <a:srgbClr val="002060"/>
                          </a:solidFill>
                          <a:latin typeface="Arial" panose="020B0604020202020204" pitchFamily="34" charset="0"/>
                          <a:cs typeface="Arial" panose="020B0604020202020204" pitchFamily="34" charset="0"/>
                        </a:rPr>
                        <a:t> </a:t>
                      </a:r>
                      <a:r>
                        <a:rPr lang="sk-SK" sz="3500" dirty="0" err="1" smtClean="0">
                          <a:solidFill>
                            <a:srgbClr val="002060"/>
                          </a:solidFill>
                          <a:latin typeface="Arial" panose="020B0604020202020204" pitchFamily="34" charset="0"/>
                          <a:cs typeface="Arial" panose="020B0604020202020204" pitchFamily="34" charset="0"/>
                        </a:rPr>
                        <a:t>information</a:t>
                      </a:r>
                      <a:r>
                        <a:rPr lang="sk-SK" sz="3500" dirty="0" smtClean="0">
                          <a:solidFill>
                            <a:srgbClr val="002060"/>
                          </a:solidFill>
                          <a:latin typeface="Arial" panose="020B0604020202020204" pitchFamily="34" charset="0"/>
                          <a:cs typeface="Arial" panose="020B0604020202020204" pitchFamily="34" charset="0"/>
                        </a:rPr>
                        <a:t> &amp; </a:t>
                      </a:r>
                      <a:r>
                        <a:rPr lang="sk-SK" sz="3500" dirty="0" err="1" smtClean="0">
                          <a:solidFill>
                            <a:srgbClr val="002060"/>
                          </a:solidFill>
                          <a:latin typeface="Arial" panose="020B0604020202020204" pitchFamily="34" charset="0"/>
                          <a:cs typeface="Arial" panose="020B0604020202020204" pitchFamily="34" charset="0"/>
                        </a:rPr>
                        <a:t>Market</a:t>
                      </a:r>
                      <a:r>
                        <a:rPr lang="sk-SK" sz="3500" dirty="0" smtClean="0">
                          <a:solidFill>
                            <a:srgbClr val="002060"/>
                          </a:solidFill>
                          <a:latin typeface="Arial" panose="020B0604020202020204" pitchFamily="34" charset="0"/>
                          <a:cs typeface="Arial" panose="020B0604020202020204" pitchFamily="34" charset="0"/>
                        </a:rPr>
                        <a:t> </a:t>
                      </a:r>
                      <a:r>
                        <a:rPr lang="sk-SK" sz="3500" dirty="0" err="1" smtClean="0">
                          <a:solidFill>
                            <a:srgbClr val="002060"/>
                          </a:solidFill>
                          <a:latin typeface="Arial" panose="020B0604020202020204" pitchFamily="34" charset="0"/>
                          <a:cs typeface="Arial" panose="020B0604020202020204" pitchFamily="34" charset="0"/>
                        </a:rPr>
                        <a:t>Context</a:t>
                      </a:r>
                      <a:endParaRPr lang="sk-SK" sz="3500" dirty="0" smtClean="0">
                        <a:solidFill>
                          <a:srgbClr val="002060"/>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n-US" sz="3300" dirty="0" smtClean="0">
                          <a:solidFill>
                            <a:schemeClr val="tx1"/>
                          </a:solidFill>
                          <a:latin typeface="Arial" panose="020B0604020202020204" pitchFamily="34" charset="0"/>
                          <a:cs typeface="Arial" panose="020B0604020202020204" pitchFamily="34" charset="0"/>
                        </a:rPr>
                        <a:t>As energy efficiency and sustainability become global priorities, smart lighting systems are rapidly gaining momentum. Traditional lighting is being replaced by LED technology, offering superior energy savings, flexibility, and </a:t>
                      </a:r>
                      <a:r>
                        <a:rPr lang="en-US" sz="3300" dirty="0" err="1" smtClean="0">
                          <a:solidFill>
                            <a:schemeClr val="tx1"/>
                          </a:solidFill>
                          <a:latin typeface="Arial" panose="020B0604020202020204" pitchFamily="34" charset="0"/>
                          <a:cs typeface="Arial" panose="020B0604020202020204" pitchFamily="34" charset="0"/>
                        </a:rPr>
                        <a:t>longevity.To</a:t>
                      </a:r>
                      <a:r>
                        <a:rPr lang="en-US" sz="3300" dirty="0" smtClean="0">
                          <a:solidFill>
                            <a:schemeClr val="tx1"/>
                          </a:solidFill>
                          <a:latin typeface="Arial" panose="020B0604020202020204" pitchFamily="34" charset="0"/>
                          <a:cs typeface="Arial" panose="020B0604020202020204" pitchFamily="34" charset="0"/>
                        </a:rPr>
                        <a:t> fully unlock their potential, real-time predictive control is essential.</a:t>
                      </a:r>
                      <a:endParaRPr lang="sk-SK" sz="3300" dirty="0" smtClean="0">
                        <a:solidFill>
                          <a:schemeClr val="tx1"/>
                        </a:solidFill>
                        <a:latin typeface="Arial" panose="020B0604020202020204" pitchFamily="34" charset="0"/>
                        <a:cs typeface="Arial" panose="020B0604020202020204" pitchFamily="34" charset="0"/>
                      </a:endParaRPr>
                    </a:p>
                    <a:p>
                      <a:pPr marL="0" indent="0" algn="just">
                        <a:buFont typeface="Arial" panose="020B0604020202020204" pitchFamily="34" charset="0"/>
                        <a:buNone/>
                      </a:pPr>
                      <a:r>
                        <a:rPr lang="en-US" sz="3300" dirty="0" smtClean="0">
                          <a:solidFill>
                            <a:schemeClr val="tx1"/>
                          </a:solidFill>
                          <a:latin typeface="Arial" panose="020B0604020202020204" pitchFamily="34" charset="0"/>
                          <a:cs typeface="Arial" panose="020B0604020202020204" pitchFamily="34" charset="0"/>
                        </a:rPr>
                        <a:t>Artificial Neural Networks (ANNs) provide an ideal solution—capable of managing complex data with high accuracy and low computational cost. As the demand for intelligent, energy-efficient environments grows, ANN-driven lighting control emerges as a powerful tool to enhance user comfort while significantly cutting energy usage.</a:t>
                      </a:r>
                      <a:endParaRPr lang="sk-SK" sz="33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sk-SK" sz="3500" dirty="0" err="1" smtClean="0">
                          <a:solidFill>
                            <a:srgbClr val="002060"/>
                          </a:solidFill>
                          <a:latin typeface="Arial" panose="020B0604020202020204" pitchFamily="34" charset="0"/>
                          <a:cs typeface="Arial" panose="020B0604020202020204" pitchFamily="34" charset="0"/>
                        </a:rPr>
                        <a:t>Problem</a:t>
                      </a:r>
                      <a:r>
                        <a:rPr lang="sk-SK" sz="3500" dirty="0" smtClean="0">
                          <a:solidFill>
                            <a:srgbClr val="002060"/>
                          </a:solidFill>
                          <a:latin typeface="Arial" panose="020B0604020202020204" pitchFamily="34" charset="0"/>
                          <a:cs typeface="Arial" panose="020B0604020202020204" pitchFamily="34" charset="0"/>
                        </a:rPr>
                        <a:t> </a:t>
                      </a:r>
                      <a:r>
                        <a:rPr lang="sk-SK" sz="3500" dirty="0" err="1" smtClean="0">
                          <a:solidFill>
                            <a:srgbClr val="002060"/>
                          </a:solidFill>
                          <a:latin typeface="Arial" panose="020B0604020202020204" pitchFamily="34" charset="0"/>
                          <a:cs typeface="Arial" panose="020B0604020202020204" pitchFamily="34" charset="0"/>
                        </a:rPr>
                        <a:t>Statement</a:t>
                      </a:r>
                      <a:r>
                        <a:rPr lang="sk-SK" sz="3500" dirty="0" smtClean="0">
                          <a:solidFill>
                            <a:srgbClr val="002060"/>
                          </a:solidFill>
                          <a:latin typeface="Arial" panose="020B0604020202020204" pitchFamily="34" charset="0"/>
                          <a:cs typeface="Arial" panose="020B0604020202020204" pitchFamily="34" charset="0"/>
                        </a:rPr>
                        <a:t> &amp; </a:t>
                      </a:r>
                      <a:r>
                        <a:rPr lang="sk-SK" sz="3500" dirty="0" err="1" smtClean="0">
                          <a:solidFill>
                            <a:srgbClr val="002060"/>
                          </a:solidFill>
                          <a:latin typeface="Arial" panose="020B0604020202020204" pitchFamily="34" charset="0"/>
                          <a:cs typeface="Arial" panose="020B0604020202020204" pitchFamily="34" charset="0"/>
                        </a:rPr>
                        <a:t>Stakeholders</a:t>
                      </a:r>
                      <a:endParaRPr lang="sk-SK" sz="3500" dirty="0" smtClean="0">
                        <a:solidFill>
                          <a:srgbClr val="002060"/>
                        </a:solidFill>
                        <a:latin typeface="Arial" panose="020B0604020202020204" pitchFamily="34" charset="0"/>
                        <a:cs typeface="Arial" panose="020B0604020202020204" pitchFamily="34" charset="0"/>
                      </a:endParaRPr>
                    </a:p>
                    <a:p>
                      <a:pPr marL="0" algn="just" defTabSz="3239902" rtl="0" eaLnBrk="1" latinLnBrk="0" hangingPunct="1"/>
                      <a:r>
                        <a:rPr lang="en-US" sz="3400" kern="1200" dirty="0" smtClean="0">
                          <a:solidFill>
                            <a:schemeClr val="tx1"/>
                          </a:solidFill>
                          <a:latin typeface="Arial" panose="020B0604020202020204" pitchFamily="34" charset="0"/>
                          <a:ea typeface="+mn-ea"/>
                          <a:cs typeface="Arial" panose="020B0604020202020204" pitchFamily="34" charset="0"/>
                        </a:rPr>
                        <a:t>Traditional methods for managing workplace lighting are time-consuming and unsuitable for real-time use. There’s a need for efficient, accurate prediction tools to optimize lighting for comfort and energy savings.</a:t>
                      </a:r>
                    </a:p>
                    <a:p>
                      <a:pPr marL="0" algn="l" defTabSz="3239902" rtl="0" eaLnBrk="1" latinLnBrk="0" hangingPunct="1"/>
                      <a:r>
                        <a:rPr lang="en-US" sz="3400" kern="1200" dirty="0" smtClean="0">
                          <a:solidFill>
                            <a:schemeClr val="tx1"/>
                          </a:solidFill>
                          <a:latin typeface="Arial" panose="020B0604020202020204" pitchFamily="34" charset="0"/>
                          <a:ea typeface="+mn-ea"/>
                          <a:cs typeface="Arial" panose="020B0604020202020204" pitchFamily="34" charset="0"/>
                        </a:rPr>
                        <a:t>Stakeholders:</a:t>
                      </a:r>
                    </a:p>
                    <a:p>
                      <a:pPr marL="457200" indent="-457200" algn="l" defTabSz="3239902" rtl="0" eaLnBrk="1" latinLnBrk="0" hangingPunct="1">
                        <a:buFont typeface="Arial" panose="020B0604020202020204" pitchFamily="34" charset="0"/>
                        <a:buChar char="•"/>
                      </a:pPr>
                      <a:r>
                        <a:rPr lang="en-US" sz="3400" kern="1200" dirty="0" smtClean="0">
                          <a:solidFill>
                            <a:schemeClr val="tx1"/>
                          </a:solidFill>
                          <a:latin typeface="Arial" panose="020B0604020202020204" pitchFamily="34" charset="0"/>
                          <a:ea typeface="+mn-ea"/>
                          <a:cs typeface="Arial" panose="020B0604020202020204" pitchFamily="34" charset="0"/>
                        </a:rPr>
                        <a:t>Facility managers – aiming to reduce energy use.</a:t>
                      </a:r>
                    </a:p>
                    <a:p>
                      <a:pPr marL="457200" indent="-457200" algn="l" defTabSz="3239902" rtl="0" eaLnBrk="1" latinLnBrk="0" hangingPunct="1">
                        <a:buFont typeface="Arial" panose="020B0604020202020204" pitchFamily="34" charset="0"/>
                        <a:buChar char="•"/>
                      </a:pPr>
                      <a:r>
                        <a:rPr lang="en-US" sz="3400" kern="1200" dirty="0" smtClean="0">
                          <a:solidFill>
                            <a:schemeClr val="tx1"/>
                          </a:solidFill>
                          <a:latin typeface="Arial" panose="020B0604020202020204" pitchFamily="34" charset="0"/>
                          <a:ea typeface="+mn-ea"/>
                          <a:cs typeface="Arial" panose="020B0604020202020204" pitchFamily="34" charset="0"/>
                        </a:rPr>
                        <a:t>Office workers – needing comfortable lighting.</a:t>
                      </a:r>
                    </a:p>
                    <a:p>
                      <a:pPr marL="457200" indent="-457200" algn="l" defTabSz="3239902" rtl="0" eaLnBrk="1" latinLnBrk="0" hangingPunct="1">
                        <a:buFont typeface="Arial" panose="020B0604020202020204" pitchFamily="34" charset="0"/>
                        <a:buChar char="•"/>
                      </a:pPr>
                      <a:r>
                        <a:rPr lang="en-US" sz="3400" kern="1200" dirty="0" smtClean="0">
                          <a:solidFill>
                            <a:schemeClr val="tx1"/>
                          </a:solidFill>
                          <a:latin typeface="Arial" panose="020B0604020202020204" pitchFamily="34" charset="0"/>
                          <a:ea typeface="+mn-ea"/>
                          <a:cs typeface="Arial" panose="020B0604020202020204" pitchFamily="34" charset="0"/>
                        </a:rPr>
                        <a:t>System designers – implementing smart control.</a:t>
                      </a:r>
                    </a:p>
                    <a:p>
                      <a:pPr marL="457200" indent="-457200" algn="l" defTabSz="3239902" rtl="0" eaLnBrk="1" latinLnBrk="0" hangingPunct="1">
                        <a:buFont typeface="Arial" panose="020B0604020202020204" pitchFamily="34" charset="0"/>
                        <a:buChar char="•"/>
                      </a:pPr>
                      <a:r>
                        <a:rPr lang="en-US" sz="3400" kern="1200" dirty="0" smtClean="0">
                          <a:solidFill>
                            <a:schemeClr val="tx1"/>
                          </a:solidFill>
                          <a:latin typeface="Arial" panose="020B0604020202020204" pitchFamily="34" charset="0"/>
                          <a:ea typeface="+mn-ea"/>
                          <a:cs typeface="Arial" panose="020B0604020202020204" pitchFamily="34" charset="0"/>
                        </a:rPr>
                        <a:t>Researchers – improving predictive models.</a:t>
                      </a:r>
                    </a:p>
                    <a:p>
                      <a:pPr marL="457200" indent="-457200" algn="l" defTabSz="3239902" rtl="0" eaLnBrk="1" latinLnBrk="0" hangingPunct="1">
                        <a:buFont typeface="Arial" panose="020B0604020202020204" pitchFamily="34" charset="0"/>
                        <a:buChar char="•"/>
                      </a:pPr>
                      <a:r>
                        <a:rPr lang="en-US" sz="3400" kern="1200" dirty="0" smtClean="0">
                          <a:solidFill>
                            <a:schemeClr val="tx1"/>
                          </a:solidFill>
                          <a:latin typeface="Arial" panose="020B0604020202020204" pitchFamily="34" charset="0"/>
                          <a:ea typeface="+mn-ea"/>
                          <a:cs typeface="Arial" panose="020B0604020202020204" pitchFamily="34" charset="0"/>
                        </a:rPr>
                        <a:t>Regulators – supporting sustainable standards.</a:t>
                      </a:r>
                      <a:endParaRPr lang="sk-SK" sz="3400" kern="1200" dirty="0">
                        <a:solidFill>
                          <a:schemeClr val="tx1"/>
                        </a:solidFill>
                        <a:latin typeface="Arial" panose="020B0604020202020204" pitchFamily="34" charset="0"/>
                        <a:ea typeface="+mn-ea"/>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sk-SK" sz="3500" dirty="0" err="1">
                          <a:solidFill>
                            <a:srgbClr val="002060"/>
                          </a:solidFill>
                          <a:latin typeface="Arial" panose="020B0604020202020204" pitchFamily="34" charset="0"/>
                          <a:cs typeface="Arial" panose="020B0604020202020204" pitchFamily="34" charset="0"/>
                        </a:rPr>
                        <a:t>Research</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Objectives</a:t>
                      </a:r>
                      <a:r>
                        <a:rPr lang="sk-SK" sz="3500" dirty="0">
                          <a:solidFill>
                            <a:srgbClr val="002060"/>
                          </a:solidFill>
                          <a:latin typeface="Arial" panose="020B0604020202020204" pitchFamily="34" charset="0"/>
                          <a:cs typeface="Arial" panose="020B0604020202020204" pitchFamily="34" charset="0"/>
                        </a:rPr>
                        <a:t> &amp; </a:t>
                      </a:r>
                      <a:r>
                        <a:rPr lang="sk-SK" sz="3500" dirty="0" err="1">
                          <a:solidFill>
                            <a:srgbClr val="002060"/>
                          </a:solidFill>
                          <a:latin typeface="Arial" panose="020B0604020202020204" pitchFamily="34" charset="0"/>
                          <a:cs typeface="Arial" panose="020B0604020202020204" pitchFamily="34" charset="0"/>
                        </a:rPr>
                        <a:t>Expected</a:t>
                      </a:r>
                      <a:r>
                        <a:rPr lang="sk-SK" sz="3500" dirty="0">
                          <a:solidFill>
                            <a:srgbClr val="002060"/>
                          </a:solidFill>
                          <a:latin typeface="Arial" panose="020B0604020202020204" pitchFamily="34" charset="0"/>
                          <a:cs typeface="Arial" panose="020B0604020202020204" pitchFamily="34" charset="0"/>
                        </a:rPr>
                        <a:t> </a:t>
                      </a:r>
                      <a:r>
                        <a:rPr lang="sk-SK" sz="3500" dirty="0" err="1">
                          <a:solidFill>
                            <a:srgbClr val="002060"/>
                          </a:solidFill>
                          <a:latin typeface="Arial" panose="020B0604020202020204" pitchFamily="34" charset="0"/>
                          <a:cs typeface="Arial" panose="020B0604020202020204" pitchFamily="34" charset="0"/>
                        </a:rPr>
                        <a:t>Impact</a:t>
                      </a:r>
                      <a:endParaRPr lang="sk-SK" sz="3500" dirty="0">
                        <a:solidFill>
                          <a:srgbClr val="002060"/>
                        </a:solidFill>
                        <a:latin typeface="Arial" panose="020B0604020202020204" pitchFamily="34" charset="0"/>
                        <a:cs typeface="Arial" panose="020B0604020202020204" pitchFamily="34" charset="0"/>
                      </a:endParaRPr>
                    </a:p>
                    <a:p>
                      <a:r>
                        <a:rPr lang="en-US" sz="3400" dirty="0" smtClean="0">
                          <a:latin typeface="Arial" panose="020B0604020202020204" pitchFamily="34" charset="0"/>
                          <a:cs typeface="Arial" panose="020B0604020202020204" pitchFamily="34" charset="0"/>
                        </a:rPr>
                        <a:t>Objectives:</a:t>
                      </a:r>
                    </a:p>
                    <a:p>
                      <a:pPr marL="457200" indent="-457200">
                        <a:buFont typeface="Arial" panose="020B0604020202020204" pitchFamily="34" charset="0"/>
                        <a:buChar char="•"/>
                      </a:pPr>
                      <a:r>
                        <a:rPr lang="en-US" sz="3400" dirty="0" smtClean="0">
                          <a:latin typeface="Arial" panose="020B0604020202020204" pitchFamily="34" charset="0"/>
                          <a:cs typeface="Arial" panose="020B0604020202020204" pitchFamily="34" charset="0"/>
                        </a:rPr>
                        <a:t>Develop neural network models to predict illumination intensity in workplace settings.</a:t>
                      </a:r>
                    </a:p>
                    <a:p>
                      <a:pPr marL="457200" indent="-457200">
                        <a:buFont typeface="Arial" panose="020B0604020202020204" pitchFamily="34" charset="0"/>
                        <a:buChar char="•"/>
                      </a:pPr>
                      <a:r>
                        <a:rPr lang="en-US" sz="3400" dirty="0" smtClean="0">
                          <a:latin typeface="Arial" panose="020B0604020202020204" pitchFamily="34" charset="0"/>
                          <a:cs typeface="Arial" panose="020B0604020202020204" pitchFamily="34" charset="0"/>
                        </a:rPr>
                        <a:t>Ensure high prediction accuracy with minimal input data.</a:t>
                      </a:r>
                    </a:p>
                    <a:p>
                      <a:pPr marL="457200" indent="-457200">
                        <a:buFont typeface="Arial" panose="020B0604020202020204" pitchFamily="34" charset="0"/>
                        <a:buChar char="•"/>
                      </a:pPr>
                      <a:r>
                        <a:rPr lang="en-US" sz="3400" dirty="0" smtClean="0">
                          <a:latin typeface="Arial" panose="020B0604020202020204" pitchFamily="34" charset="0"/>
                          <a:cs typeface="Arial" panose="020B0604020202020204" pitchFamily="34" charset="0"/>
                        </a:rPr>
                        <a:t>Validate model robustness through testing and performance metrics</a:t>
                      </a:r>
                    </a:p>
                    <a:p>
                      <a:r>
                        <a:rPr lang="en-US" sz="3400" dirty="0" smtClean="0">
                          <a:latin typeface="Arial" panose="020B0604020202020204" pitchFamily="34" charset="0"/>
                          <a:cs typeface="Arial" panose="020B0604020202020204" pitchFamily="34" charset="0"/>
                        </a:rPr>
                        <a:t>Expected Impact:</a:t>
                      </a:r>
                    </a:p>
                    <a:p>
                      <a:pPr marL="457200" indent="-457200">
                        <a:buFont typeface="Arial" panose="020B0604020202020204" pitchFamily="34" charset="0"/>
                        <a:buChar char="•"/>
                      </a:pPr>
                      <a:r>
                        <a:rPr lang="en-US" sz="3400" dirty="0" smtClean="0">
                          <a:latin typeface="Arial" panose="020B0604020202020204" pitchFamily="34" charset="0"/>
                          <a:cs typeface="Arial" panose="020B0604020202020204" pitchFamily="34" charset="0"/>
                        </a:rPr>
                        <a:t>Enable real-time, energy-efficient lighting control.</a:t>
                      </a:r>
                    </a:p>
                    <a:p>
                      <a:pPr marL="457200" indent="-457200">
                        <a:buFont typeface="Arial" panose="020B0604020202020204" pitchFamily="34" charset="0"/>
                        <a:buChar char="•"/>
                      </a:pPr>
                      <a:r>
                        <a:rPr lang="en-US" sz="3400" dirty="0" smtClean="0">
                          <a:latin typeface="Arial" panose="020B0604020202020204" pitchFamily="34" charset="0"/>
                          <a:cs typeface="Arial" panose="020B0604020202020204" pitchFamily="34" charset="0"/>
                        </a:rPr>
                        <a:t>Improve workplace comfort and productivity.</a:t>
                      </a:r>
                    </a:p>
                    <a:p>
                      <a:pPr marL="457200" indent="-457200">
                        <a:buFont typeface="Arial" panose="020B0604020202020204" pitchFamily="34" charset="0"/>
                        <a:buChar char="•"/>
                      </a:pPr>
                      <a:r>
                        <a:rPr lang="en-US" sz="3400" dirty="0" smtClean="0">
                          <a:latin typeface="Arial" panose="020B0604020202020204" pitchFamily="34" charset="0"/>
                          <a:cs typeface="Arial" panose="020B0604020202020204" pitchFamily="34" charset="0"/>
                        </a:rPr>
                        <a:t>Support the development of intelligent building systems aligned with sustainability goals</a:t>
                      </a:r>
                      <a:endParaRPr lang="sk-SK" sz="340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1497216344"/>
              </p:ext>
            </p:extLst>
          </p:nvPr>
        </p:nvGraphicFramePr>
        <p:xfrm>
          <a:off x="1347570" y="15603794"/>
          <a:ext cx="29764038" cy="973847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66308">
                <a:tc>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872170">
                <a:tc>
                  <a:txBody>
                    <a:bodyPr/>
                    <a:lstStyle/>
                    <a:p>
                      <a:pPr algn="just"/>
                      <a:r>
                        <a:rPr lang="en-US" sz="3500" dirty="0" smtClean="0">
                          <a:latin typeface="Arial" panose="020B0604020202020204" pitchFamily="34" charset="0"/>
                          <a:cs typeface="Arial" panose="020B0604020202020204" pitchFamily="34" charset="0"/>
                        </a:rPr>
                        <a:t>The study used two neural network models to predict illumination intensity at selected workplace points. Data were collected through targeted measurements and processed using MATLAB 2020b. A backpropagation neural network with one hidden layer of 10 neurons was trained over 1000 iterations. Approximately 75% of the data was used for training and validation, while 25% was reserved for independent testing. Model performance was evaluated using metrics such as RMSE, correlation coefficient (R), and R². The approach ensured both high accuracy and computational efficiency. Model 2 outperformed Model 1 with a higher correlation coefficient (R = 0.95 vs. 0.94), a significantly lower Mean Squared Error (MSE = 118.3 vs. 385.4), a better coefficient of determination (R² = 0.91 vs. 0.89), and a reduced Root Mean Square Error (RMSE = 34.39 vs. 62.08).</a:t>
                      </a:r>
                    </a:p>
                    <a:p>
                      <a:endParaRPr lang="sk-SK" sz="35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463612253"/>
              </p:ext>
            </p:extLst>
          </p:nvPr>
        </p:nvGraphicFramePr>
        <p:xfrm>
          <a:off x="1245087" y="25305340"/>
          <a:ext cx="29764038" cy="1011343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60490">
                <a:tc>
                  <a:txBody>
                    <a:bodyPr/>
                    <a:lstStyle/>
                    <a:p>
                      <a:pPr algn="ctr"/>
                      <a:r>
                        <a:rPr lang="sk-SK" sz="4500" cap="small" baseline="0" dirty="0" err="1" smtClean="0">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308515">
                <a:tc>
                  <a:txBody>
                    <a:bodyPr/>
                    <a:lstStyle/>
                    <a:p>
                      <a:pPr algn="just"/>
                      <a:r>
                        <a:rPr lang="en-US" sz="3500" dirty="0" smtClean="0">
                          <a:latin typeface="Arial" panose="020B0604020202020204" pitchFamily="34" charset="0"/>
                          <a:cs typeface="Arial" panose="020B0604020202020204" pitchFamily="34" charset="0"/>
                        </a:rPr>
                        <a:t>Both developed models achieved high accuracy, with correlation coefficients up to 0.98 and low error rates. This confirms the potential of neural networks as effective tools for modeling complex lighting behavior in indoor environments. The innovation lies in simplifying the prediction process without sacrificing precision, paving the way for smarter, data-efficient lighting control systems.</a:t>
                      </a:r>
                    </a:p>
                    <a:p>
                      <a:pPr algn="just"/>
                      <a:r>
                        <a:rPr lang="en-US" sz="3500" dirty="0" smtClean="0">
                          <a:latin typeface="Arial" panose="020B0604020202020204" pitchFamily="34" charset="0"/>
                          <a:cs typeface="Arial" panose="020B0604020202020204" pitchFamily="34" charset="0"/>
                        </a:rPr>
                        <a:t>The developed models can be integrated into intelligent lighting systems for offices and industrial buildings. By enabling real-time adjustments based on predicted light conditions, they enhance user comfort, reduce energy consumption, and support sustainability goals. Facility managers, engineers, and system designers can use these models to optimize lighting performance with lower operational costs and minimal infrastructure changes.</a:t>
                      </a:r>
                      <a:endParaRPr lang="sk-SK" sz="3500" dirty="0">
                        <a:solidFill>
                          <a:srgbClr val="002060"/>
                        </a:solidFill>
                        <a:latin typeface="Arial" panose="020B0604020202020204" pitchFamily="34" charset="0"/>
                        <a:cs typeface="Arial" panose="020B0604020202020204" pitchFamily="34" charset="0"/>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4027675">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016902121"/>
              </p:ext>
            </p:extLst>
          </p:nvPr>
        </p:nvGraphicFramePr>
        <p:xfrm>
          <a:off x="1317621" y="35045709"/>
          <a:ext cx="29764038" cy="503841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43380">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195038">
                <a:tc>
                  <a:txBody>
                    <a:bodyPr/>
                    <a:lstStyle/>
                    <a:p>
                      <a:pPr algn="just"/>
                      <a:r>
                        <a:rPr lang="en-US" sz="3500" b="0" i="0" kern="1200" dirty="0" smtClean="0">
                          <a:solidFill>
                            <a:schemeClr val="tx2"/>
                          </a:solidFill>
                          <a:effectLst/>
                          <a:latin typeface="Arial" panose="020B0604020202020204" pitchFamily="34" charset="0"/>
                          <a:ea typeface="+mn-ea"/>
                          <a:cs typeface="Arial" panose="020B0604020202020204" pitchFamily="34" charset="0"/>
                        </a:rPr>
                        <a:t>This research confirmed that neural networks can effectively predict workplace illumination intensity with high accuracy and reduced input requirements. The models demonstrated strong performance in both training and testing phases, validating their robustness and practical relevance. The impact of this work lies in its contribution to energy-efficient building management, offering a scalable solution for adaptive lighting control that improves comfort while reducing consumption. These findings support the shift toward intelligent, sustainable infrastructure.</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b="0" i="0" kern="1200" dirty="0" smtClean="0">
                          <a:solidFill>
                            <a:schemeClr val="tx2"/>
                          </a:solidFill>
                          <a:effectLst/>
                          <a:latin typeface="Arial" panose="020B0604020202020204" pitchFamily="34" charset="0"/>
                          <a:ea typeface="+mn-ea"/>
                          <a:cs typeface="Arial" panose="020B0604020202020204" pitchFamily="34" charset="0"/>
                        </a:rPr>
                        <a:t>Future research could explore more complex lighting environments, integrate additional environmental variables (e.g., occupancy or daylight), and expand the models for use in dynamic, multi-room systems or smart city frameworks.</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940664483"/>
              </p:ext>
            </p:extLst>
          </p:nvPr>
        </p:nvGraphicFramePr>
        <p:xfrm>
          <a:off x="1317621" y="39145704"/>
          <a:ext cx="29764038" cy="324255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51922">
                <a:tc>
                  <a:txBody>
                    <a:bodyPr/>
                    <a:lstStyle/>
                    <a:p>
                      <a:pPr algn="ctr"/>
                      <a:r>
                        <a:rPr lang="sk-SK" sz="4500" cap="small" baseline="0" dirty="0" err="1">
                          <a:latin typeface="Arial" panose="020B0604020202020204" pitchFamily="34" charset="0"/>
                          <a:cs typeface="Arial" panose="020B0604020202020204" pitchFamily="34" charset="0"/>
                        </a:rPr>
                        <a:t>acknowledgements</a:t>
                      </a:r>
                      <a:endParaRPr lang="sk-SK" sz="4500" cap="small" baseline="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390636">
                <a:tc>
                  <a:txBody>
                    <a:bodyPr/>
                    <a:lstStyle/>
                    <a:p>
                      <a:pPr lvl="0">
                        <a:buNone/>
                      </a:pPr>
                      <a:r>
                        <a:rPr lang="en-US" sz="3500" kern="1200" noProof="1" smtClean="0">
                          <a:solidFill>
                            <a:srgbClr val="002060"/>
                          </a:solidFill>
                          <a:latin typeface="Arial"/>
                          <a:ea typeface="+mn-ea"/>
                          <a:cs typeface="Arial"/>
                        </a:rPr>
                        <a:t>Funded by the EU NextGenerationEU through</a:t>
                      </a:r>
                      <a:endParaRPr lang="sk-SK" sz="3500" kern="1200" noProof="1" smtClean="0">
                        <a:solidFill>
                          <a:srgbClr val="002060"/>
                        </a:solidFill>
                        <a:latin typeface="Arial"/>
                        <a:ea typeface="+mn-ea"/>
                        <a:cs typeface="Arial"/>
                      </a:endParaRPr>
                    </a:p>
                    <a:p>
                      <a:pPr lvl="0" algn="just">
                        <a:buNone/>
                      </a:pPr>
                      <a:r>
                        <a:rPr lang="en-US" sz="3500" kern="1200" noProof="1" smtClean="0">
                          <a:solidFill>
                            <a:srgbClr val="002060"/>
                          </a:solidFill>
                          <a:latin typeface="Arial"/>
                          <a:ea typeface="+mn-ea"/>
                          <a:cs typeface="Arial"/>
                        </a:rPr>
                        <a:t> the Recovery and Resilience Plan for Slovakia under the project </a:t>
                      </a:r>
                      <a:endParaRPr lang="sk-SK" sz="3500" kern="1200" noProof="1" smtClean="0">
                        <a:solidFill>
                          <a:srgbClr val="002060"/>
                        </a:solidFill>
                        <a:latin typeface="Arial"/>
                        <a:ea typeface="+mn-ea"/>
                        <a:cs typeface="Arial"/>
                      </a:endParaRPr>
                    </a:p>
                    <a:p>
                      <a:pPr lvl="0">
                        <a:buNone/>
                      </a:pPr>
                      <a:r>
                        <a:rPr lang="en-US" sz="3500" kern="1200" noProof="1" smtClean="0">
                          <a:solidFill>
                            <a:srgbClr val="002060"/>
                          </a:solidFill>
                          <a:latin typeface="Arial"/>
                          <a:ea typeface="+mn-ea"/>
                          <a:cs typeface="Arial"/>
                        </a:rPr>
                        <a:t>No. 09I03-03-V04-00312</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4186871" y="311049"/>
            <a:ext cx="6822254" cy="2870417"/>
          </a:xfrm>
          <a:prstGeom prst="rect">
            <a:avLst/>
          </a:prstGeom>
        </p:spPr>
      </p:pic>
      <p:pic>
        <p:nvPicPr>
          <p:cNvPr id="13" name="Obrázok 12"/>
          <p:cNvPicPr/>
          <p:nvPr/>
        </p:nvPicPr>
        <p:blipFill rotWithShape="1">
          <a:blip r:embed="rId5" cstate="hqprint">
            <a:extLst>
              <a:ext uri="{28A0092B-C50C-407E-A947-70E740481C1C}">
                <a14:useLocalDpi xmlns:a14="http://schemas.microsoft.com/office/drawing/2010/main" val="0"/>
              </a:ext>
            </a:extLst>
          </a:blip>
          <a:srcRect l="-1" t="3106" r="52237" b="71272"/>
          <a:stretch/>
        </p:blipFill>
        <p:spPr bwMode="auto">
          <a:xfrm>
            <a:off x="1006680" y="20034578"/>
            <a:ext cx="7657851" cy="4880162"/>
          </a:xfrm>
          <a:prstGeom prst="rect">
            <a:avLst/>
          </a:prstGeom>
          <a:ln>
            <a:noFill/>
          </a:ln>
          <a:extLst>
            <a:ext uri="{53640926-AAD7-44D8-BBD7-CCE9431645EC}">
              <a14:shadowObscured xmlns:a14="http://schemas.microsoft.com/office/drawing/2010/main"/>
            </a:ext>
          </a:extLst>
        </p:spPr>
      </p:pic>
      <p:pic>
        <p:nvPicPr>
          <p:cNvPr id="25" name="Obrázok 24"/>
          <p:cNvPicPr/>
          <p:nvPr/>
        </p:nvPicPr>
        <p:blipFill>
          <a:blip r:embed="rId6">
            <a:extLst>
              <a:ext uri="{28A0092B-C50C-407E-A947-70E740481C1C}">
                <a14:useLocalDpi xmlns:a14="http://schemas.microsoft.com/office/drawing/2010/main" val="0"/>
              </a:ext>
            </a:extLst>
          </a:blip>
          <a:srcRect/>
          <a:stretch>
            <a:fillRect/>
          </a:stretch>
        </p:blipFill>
        <p:spPr bwMode="auto">
          <a:xfrm>
            <a:off x="10185238" y="19816849"/>
            <a:ext cx="9000000" cy="5400000"/>
          </a:xfrm>
          <a:prstGeom prst="rect">
            <a:avLst/>
          </a:prstGeom>
          <a:noFill/>
        </p:spPr>
      </p:pic>
      <p:pic>
        <p:nvPicPr>
          <p:cNvPr id="26" name="Obrázok 25"/>
          <p:cNvPicPr/>
          <p:nvPr/>
        </p:nvPicPr>
        <p:blipFill>
          <a:blip r:embed="rId7">
            <a:extLst>
              <a:ext uri="{28A0092B-C50C-407E-A947-70E740481C1C}">
                <a14:useLocalDpi xmlns:a14="http://schemas.microsoft.com/office/drawing/2010/main" val="0"/>
              </a:ext>
            </a:extLst>
          </a:blip>
          <a:srcRect/>
          <a:stretch>
            <a:fillRect/>
          </a:stretch>
        </p:blipFill>
        <p:spPr bwMode="auto">
          <a:xfrm>
            <a:off x="20481492" y="19883278"/>
            <a:ext cx="9000000" cy="5400000"/>
          </a:xfrm>
          <a:prstGeom prst="rect">
            <a:avLst/>
          </a:prstGeom>
          <a:noFill/>
        </p:spPr>
      </p:pic>
      <p:pic>
        <p:nvPicPr>
          <p:cNvPr id="27" name="Obrázok 26"/>
          <p:cNvPicPr/>
          <p:nvPr/>
        </p:nvPicPr>
        <p:blipFill>
          <a:blip r:embed="rId8">
            <a:extLst>
              <a:ext uri="{28A0092B-C50C-407E-A947-70E740481C1C}">
                <a14:useLocalDpi xmlns:a14="http://schemas.microsoft.com/office/drawing/2010/main" val="0"/>
              </a:ext>
            </a:extLst>
          </a:blip>
          <a:srcRect/>
          <a:stretch>
            <a:fillRect/>
          </a:stretch>
        </p:blipFill>
        <p:spPr bwMode="auto">
          <a:xfrm>
            <a:off x="12813482" y="29498224"/>
            <a:ext cx="9000000" cy="5400000"/>
          </a:xfrm>
          <a:prstGeom prst="rect">
            <a:avLst/>
          </a:prstGeom>
          <a:noFill/>
        </p:spPr>
      </p:pic>
      <p:pic>
        <p:nvPicPr>
          <p:cNvPr id="28" name="Obrázok 27"/>
          <p:cNvPicPr/>
          <p:nvPr/>
        </p:nvPicPr>
        <p:blipFill>
          <a:blip r:embed="rId9">
            <a:extLst>
              <a:ext uri="{28A0092B-C50C-407E-A947-70E740481C1C}">
                <a14:useLocalDpi xmlns:a14="http://schemas.microsoft.com/office/drawing/2010/main" val="0"/>
              </a:ext>
            </a:extLst>
          </a:blip>
          <a:srcRect/>
          <a:stretch>
            <a:fillRect/>
          </a:stretch>
        </p:blipFill>
        <p:spPr bwMode="auto">
          <a:xfrm>
            <a:off x="21879653" y="29498224"/>
            <a:ext cx="9000000" cy="5400000"/>
          </a:xfrm>
          <a:prstGeom prst="rect">
            <a:avLst/>
          </a:prstGeom>
          <a:noFill/>
        </p:spPr>
      </p:pic>
      <p:graphicFrame>
        <p:nvGraphicFramePr>
          <p:cNvPr id="11" name="Tabuľka 10"/>
          <p:cNvGraphicFramePr>
            <a:graphicFrameLocks noGrp="1"/>
          </p:cNvGraphicFramePr>
          <p:nvPr>
            <p:extLst>
              <p:ext uri="{D42A27DB-BD31-4B8C-83A1-F6EECF244321}">
                <p14:modId xmlns:p14="http://schemas.microsoft.com/office/powerpoint/2010/main" val="2390083963"/>
              </p:ext>
            </p:extLst>
          </p:nvPr>
        </p:nvGraphicFramePr>
        <p:xfrm>
          <a:off x="1436060" y="30446797"/>
          <a:ext cx="11304888" cy="3402905"/>
        </p:xfrm>
        <a:graphic>
          <a:graphicData uri="http://schemas.openxmlformats.org/drawingml/2006/table">
            <a:tbl>
              <a:tblPr firstRow="1" firstCol="1" bandRow="1">
                <a:tableStyleId>{5C22544A-7EE6-4342-B048-85BDC9FD1C3A}</a:tableStyleId>
              </a:tblPr>
              <a:tblGrid>
                <a:gridCol w="864688">
                  <a:extLst>
                    <a:ext uri="{9D8B030D-6E8A-4147-A177-3AD203B41FA5}">
                      <a16:colId xmlns:a16="http://schemas.microsoft.com/office/drawing/2014/main" val="285265041"/>
                    </a:ext>
                  </a:extLst>
                </a:gridCol>
                <a:gridCol w="2182762">
                  <a:extLst>
                    <a:ext uri="{9D8B030D-6E8A-4147-A177-3AD203B41FA5}">
                      <a16:colId xmlns:a16="http://schemas.microsoft.com/office/drawing/2014/main" val="1240603244"/>
                    </a:ext>
                  </a:extLst>
                </a:gridCol>
                <a:gridCol w="2035277">
                  <a:extLst>
                    <a:ext uri="{9D8B030D-6E8A-4147-A177-3AD203B41FA5}">
                      <a16:colId xmlns:a16="http://schemas.microsoft.com/office/drawing/2014/main" val="3201405838"/>
                    </a:ext>
                  </a:extLst>
                </a:gridCol>
                <a:gridCol w="1120878">
                  <a:extLst>
                    <a:ext uri="{9D8B030D-6E8A-4147-A177-3AD203B41FA5}">
                      <a16:colId xmlns:a16="http://schemas.microsoft.com/office/drawing/2014/main" val="602276613"/>
                    </a:ext>
                  </a:extLst>
                </a:gridCol>
                <a:gridCol w="1238864">
                  <a:extLst>
                    <a:ext uri="{9D8B030D-6E8A-4147-A177-3AD203B41FA5}">
                      <a16:colId xmlns:a16="http://schemas.microsoft.com/office/drawing/2014/main" val="750518726"/>
                    </a:ext>
                  </a:extLst>
                </a:gridCol>
                <a:gridCol w="3862419">
                  <a:extLst>
                    <a:ext uri="{9D8B030D-6E8A-4147-A177-3AD203B41FA5}">
                      <a16:colId xmlns:a16="http://schemas.microsoft.com/office/drawing/2014/main" val="3433296837"/>
                    </a:ext>
                  </a:extLst>
                </a:gridCol>
              </a:tblGrid>
              <a:tr h="1563497">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 </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RMSE [lx]</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Error [%]</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a:solidFill>
                            <a:schemeClr val="tx1"/>
                          </a:solidFill>
                          <a:effectLst/>
                          <a:latin typeface="Arial" panose="020B0604020202020204" pitchFamily="34" charset="0"/>
                          <a:cs typeface="Arial" panose="020B0604020202020204" pitchFamily="34" charset="0"/>
                        </a:rPr>
                        <a:t>R [-]</a:t>
                      </a:r>
                      <a:endParaRPr lang="sk-SK" sz="320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R</a:t>
                      </a:r>
                      <a:r>
                        <a:rPr lang="en-GB" sz="3200" baseline="30000" dirty="0">
                          <a:solidFill>
                            <a:schemeClr val="tx1"/>
                          </a:solidFill>
                          <a:effectLst/>
                          <a:latin typeface="Arial" panose="020B0604020202020204" pitchFamily="34" charset="0"/>
                          <a:cs typeface="Arial" panose="020B0604020202020204" pitchFamily="34" charset="0"/>
                        </a:rPr>
                        <a:t>2</a:t>
                      </a:r>
                      <a:r>
                        <a:rPr lang="en-GB" sz="3200" dirty="0">
                          <a:solidFill>
                            <a:schemeClr val="tx1"/>
                          </a:solidFill>
                          <a:effectLst/>
                          <a:latin typeface="Arial" panose="020B0604020202020204" pitchFamily="34" charset="0"/>
                          <a:cs typeface="Arial" panose="020B0604020202020204" pitchFamily="34" charset="0"/>
                        </a:rPr>
                        <a:t> [-]</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smtClean="0">
                          <a:solidFill>
                            <a:schemeClr val="tx1"/>
                          </a:solidFill>
                          <a:effectLst/>
                          <a:latin typeface="Arial" panose="020B0604020202020204" pitchFamily="34" charset="0"/>
                          <a:cs typeface="Arial" panose="020B0604020202020204" pitchFamily="34" charset="0"/>
                        </a:rPr>
                        <a:t>Standard error </a:t>
                      </a:r>
                      <a:r>
                        <a:rPr lang="en-GB" sz="3200" dirty="0">
                          <a:solidFill>
                            <a:schemeClr val="tx1"/>
                          </a:solidFill>
                          <a:effectLst/>
                          <a:latin typeface="Arial" panose="020B0604020202020204" pitchFamily="34" charset="0"/>
                          <a:cs typeface="Arial" panose="020B0604020202020204" pitchFamily="34" charset="0"/>
                        </a:rPr>
                        <a:t>[lx] </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55811711"/>
                  </a:ext>
                </a:extLst>
              </a:tr>
              <a:tr h="919704">
                <a:tc>
                  <a:txBody>
                    <a:bodyPr/>
                    <a:lstStyle/>
                    <a:p>
                      <a:pPr algn="ctr">
                        <a:spcAft>
                          <a:spcPts val="0"/>
                        </a:spcAft>
                      </a:pPr>
                      <a:r>
                        <a:rPr lang="en-GB" sz="3200">
                          <a:solidFill>
                            <a:schemeClr val="tx1"/>
                          </a:solidFill>
                          <a:effectLst/>
                          <a:latin typeface="Arial" panose="020B0604020202020204" pitchFamily="34" charset="0"/>
                          <a:cs typeface="Arial" panose="020B0604020202020204" pitchFamily="34" charset="0"/>
                        </a:rPr>
                        <a:t>1</a:t>
                      </a:r>
                      <a:endParaRPr lang="sk-SK" sz="320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43.22</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a:solidFill>
                            <a:schemeClr val="tx1"/>
                          </a:solidFill>
                          <a:effectLst/>
                          <a:latin typeface="Arial" panose="020B0604020202020204" pitchFamily="34" charset="0"/>
                          <a:cs typeface="Arial" panose="020B0604020202020204" pitchFamily="34" charset="0"/>
                        </a:rPr>
                        <a:t>3.42%</a:t>
                      </a:r>
                      <a:endParaRPr lang="sk-SK" sz="320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0.97</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0.94</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42.8</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1087367"/>
                  </a:ext>
                </a:extLst>
              </a:tr>
              <a:tr h="919704">
                <a:tc>
                  <a:txBody>
                    <a:bodyPr/>
                    <a:lstStyle/>
                    <a:p>
                      <a:pPr algn="ctr">
                        <a:spcAft>
                          <a:spcPts val="0"/>
                        </a:spcAft>
                      </a:pPr>
                      <a:r>
                        <a:rPr lang="en-GB" sz="3200">
                          <a:solidFill>
                            <a:schemeClr val="tx1"/>
                          </a:solidFill>
                          <a:effectLst/>
                          <a:latin typeface="Arial" panose="020B0604020202020204" pitchFamily="34" charset="0"/>
                          <a:cs typeface="Arial" panose="020B0604020202020204" pitchFamily="34" charset="0"/>
                        </a:rPr>
                        <a:t>2</a:t>
                      </a:r>
                      <a:endParaRPr lang="sk-SK" sz="320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46.57</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a:solidFill>
                            <a:schemeClr val="tx1"/>
                          </a:solidFill>
                          <a:effectLst/>
                          <a:latin typeface="Arial" panose="020B0604020202020204" pitchFamily="34" charset="0"/>
                          <a:cs typeface="Arial" panose="020B0604020202020204" pitchFamily="34" charset="0"/>
                        </a:rPr>
                        <a:t>3.13%</a:t>
                      </a:r>
                      <a:endParaRPr lang="sk-SK" sz="320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0.98</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a:solidFill>
                            <a:schemeClr val="tx1"/>
                          </a:solidFill>
                          <a:effectLst/>
                          <a:latin typeface="Arial" panose="020B0604020202020204" pitchFamily="34" charset="0"/>
                          <a:cs typeface="Arial" panose="020B0604020202020204" pitchFamily="34" charset="0"/>
                        </a:rPr>
                        <a:t>0.96</a:t>
                      </a:r>
                      <a:endParaRPr lang="sk-SK" sz="320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spcAft>
                          <a:spcPts val="0"/>
                        </a:spcAft>
                      </a:pPr>
                      <a:r>
                        <a:rPr lang="en-GB" sz="3200" dirty="0">
                          <a:solidFill>
                            <a:schemeClr val="tx1"/>
                          </a:solidFill>
                          <a:effectLst/>
                          <a:latin typeface="Arial" panose="020B0604020202020204" pitchFamily="34" charset="0"/>
                          <a:cs typeface="Arial" panose="020B0604020202020204" pitchFamily="34" charset="0"/>
                        </a:rPr>
                        <a:t>46.03</a:t>
                      </a:r>
                      <a:endParaRPr lang="sk-SK" sz="3200"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1084772"/>
                  </a:ext>
                </a:extLst>
              </a:tr>
            </a:tbl>
          </a:graphicData>
        </a:graphic>
      </p:graphicFrame>
      <p:pic>
        <p:nvPicPr>
          <p:cNvPr id="12" name="Obrázok 11"/>
          <p:cNvPicPr>
            <a:picLocks noChangeAspect="1"/>
          </p:cNvPicPr>
          <p:nvPr/>
        </p:nvPicPr>
        <p:blipFill rotWithShape="1">
          <a:blip r:embed="rId10"/>
          <a:srcRect t="13151" b="11450"/>
          <a:stretch/>
        </p:blipFill>
        <p:spPr>
          <a:xfrm>
            <a:off x="14276440" y="40084127"/>
            <a:ext cx="16603213" cy="197797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89b6b485-1faf-411c-a09e-88750518855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84D98FAD19290244834A9F33EB2F16A2" ma:contentTypeVersion="17" ma:contentTypeDescription="Umožňuje vytvoriť nový dokument." ma:contentTypeScope="" ma:versionID="921c71d144a2800cb1f59c1513bdf675">
  <xsd:schema xmlns:xsd="http://www.w3.org/2001/XMLSchema" xmlns:xs="http://www.w3.org/2001/XMLSchema" xmlns:p="http://schemas.microsoft.com/office/2006/metadata/properties" xmlns:ns3="1e0d6452-1d0d-4763-a134-9b4a7156c379" xmlns:ns4="89b6b485-1faf-411c-a09e-887505188554" targetNamespace="http://schemas.microsoft.com/office/2006/metadata/properties" ma:root="true" ma:fieldsID="8092cc2c7d564dbe54ae662def0046e2" ns3:_="" ns4:_="">
    <xsd:import namespace="1e0d6452-1d0d-4763-a134-9b4a7156c379"/>
    <xsd:import namespace="89b6b485-1faf-411c-a09e-88750518855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0d6452-1d0d-4763-a134-9b4a7156c379" elementFormDefault="qualified">
    <xsd:import namespace="http://schemas.microsoft.com/office/2006/documentManagement/types"/>
    <xsd:import namespace="http://schemas.microsoft.com/office/infopath/2007/PartnerControls"/>
    <xsd:element name="SharedWithUsers" ma:index="8" nillable="true" ma:displayName="Zdieľa sa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Zdieľané s podrobnosťami" ma:internalName="SharedWithDetails" ma:readOnly="true">
      <xsd:simpleType>
        <xsd:restriction base="dms:Note">
          <xsd:maxLength value="255"/>
        </xsd:restriction>
      </xsd:simpleType>
    </xsd:element>
    <xsd:element name="SharingHintHash" ma:index="10" nillable="true" ma:displayName="Príkaz hash indikátora zdieľania"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b6b485-1faf-411c-a09e-887505188554"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99DF49-BF79-43CA-903B-2BB7B797CF86}">
  <ds:schemaRefs>
    <ds:schemaRef ds:uri="http://purl.org/dc/dcmitype/"/>
    <ds:schemaRef ds:uri="89b6b485-1faf-411c-a09e-887505188554"/>
    <ds:schemaRef ds:uri="http://schemas.openxmlformats.org/package/2006/metadata/core-properties"/>
    <ds:schemaRef ds:uri="http://schemas.microsoft.com/office/2006/documentManagement/types"/>
    <ds:schemaRef ds:uri="http://www.w3.org/XML/1998/namespace"/>
    <ds:schemaRef ds:uri="http://purl.org/dc/elements/1.1/"/>
    <ds:schemaRef ds:uri="http://purl.org/dc/terms/"/>
    <ds:schemaRef ds:uri="1e0d6452-1d0d-4763-a134-9b4a7156c379"/>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91676115-43D3-40FB-9034-F88F8A95EF8A}">
  <ds:schemaRefs>
    <ds:schemaRef ds:uri="http://schemas.microsoft.com/sharepoint/v3/contenttype/forms"/>
  </ds:schemaRefs>
</ds:datastoreItem>
</file>

<file path=customXml/itemProps3.xml><?xml version="1.0" encoding="utf-8"?>
<ds:datastoreItem xmlns:ds="http://schemas.openxmlformats.org/officeDocument/2006/customXml" ds:itemID="{0FCC63C2-9FDE-47D9-A225-25C7F1D0F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0d6452-1d0d-4763-a134-9b4a7156c379"/>
    <ds:schemaRef ds:uri="89b6b485-1faf-411c-a09e-8875051885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7361</TotalTime>
  <Words>743</Words>
  <Application>Microsoft Office PowerPoint</Application>
  <PresentationFormat>Vlastná</PresentationFormat>
  <Paragraphs>57</Paragraphs>
  <Slides>1</Slides>
  <Notes>1</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1</vt:i4>
      </vt:variant>
    </vt:vector>
  </HeadingPairs>
  <TitlesOfParts>
    <vt:vector size="8" baseType="lpstr">
      <vt:lpstr>SimSun</vt:lpstr>
      <vt:lpstr>Aptos</vt:lpstr>
      <vt:lpstr>Aptos Display</vt:lpstr>
      <vt:lpstr>Arial</vt:lpstr>
      <vt:lpstr>Calibri</vt:lpstr>
      <vt:lpstr>Times New Roman</vt:lpstr>
      <vt:lpstr>Motív Office</vt:lpstr>
      <vt:lpstr>Neural Network-Based Prediction of Illumination Intensity in Workplace Environments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TRANSCOM 2025 paper</dc:title>
  <dc:creator>Katarína Poláčková</dc:creator>
  <cp:lastModifiedBy>Pavol Belány</cp:lastModifiedBy>
  <cp:revision>12</cp:revision>
  <dcterms:created xsi:type="dcterms:W3CDTF">2024-08-16T05:44:32Z</dcterms:created>
  <dcterms:modified xsi:type="dcterms:W3CDTF">2025-04-04T04:55:59Z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0x01010084D98FAD19290244834A9F33EB2F16A2</vt:lpwstr>
  </property>
</Properties>
</file>