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30" d="100"/>
          <a:sy n="30" d="100"/>
        </p:scale>
        <p:origin x="132" y="-5520"/>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3. 4. 2025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3. 4. 2025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3. 4. 2025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3. 4. 2025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3. 4. 2025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3. 4. 2025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3. 4. 2025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3. 4. 2025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2626402"/>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rmAutofit fontScale="90000"/>
          </a:bodyPr>
          <a:lstStyle/>
          <a:p>
            <a:pPr algn="l"/>
            <a:r>
              <a:rPr lang="en-GB" sz="9000" noProof="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Use of TEN-T for the movement of Search &amp; Rescue</a:t>
            </a:r>
            <a:br>
              <a:rPr lang="en-GB" sz="9000" noProof="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br>
            <a:r>
              <a:rPr lang="en-GB" sz="9000" noProof="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teams within the framework of CBRN-E response</a:t>
            </a: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4" y="4600706"/>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sk-SK" sz="4500" dirty="0">
                <a:solidFill>
                  <a:srgbClr val="002060"/>
                </a:solidFill>
                <a:latin typeface="Arial" panose="020B0604020202020204" pitchFamily="34" charset="0"/>
                <a:cs typeface="Arial" panose="020B0604020202020204" pitchFamily="34" charset="0"/>
              </a:rPr>
              <a:t>David Rehak</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a:t>
            </a:r>
            <a:r>
              <a:rPr lang="sk-SK" sz="4500" baseline="30000" dirty="0">
                <a:solidFill>
                  <a:srgbClr val="002060"/>
                </a:solidFill>
                <a:latin typeface="Arial" panose="020B0604020202020204" pitchFamily="34" charset="0"/>
                <a:cs typeface="Arial" panose="020B0604020202020204" pitchFamily="34" charset="0"/>
              </a:rPr>
              <a:t> </a:t>
            </a:r>
            <a:r>
              <a:rPr lang="sk-SK" sz="4500" dirty="0">
                <a:solidFill>
                  <a:srgbClr val="002060"/>
                </a:solidFill>
                <a:latin typeface="Arial" panose="020B0604020202020204" pitchFamily="34" charset="0"/>
                <a:cs typeface="Arial" panose="020B0604020202020204" pitchFamily="34" charset="0"/>
              </a:rPr>
              <a:t>Heidi Janeckova</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 Martin Hromada</a:t>
            </a:r>
            <a:r>
              <a:rPr lang="sk-SK" sz="4500" baseline="30000" dirty="0">
                <a:solidFill>
                  <a:srgbClr val="002060"/>
                </a:solidFill>
                <a:latin typeface="Arial" panose="020B0604020202020204" pitchFamily="34" charset="0"/>
                <a:cs typeface="Arial" panose="020B0604020202020204" pitchFamily="34" charset="0"/>
              </a:rPr>
              <a:t>2</a:t>
            </a:r>
            <a:r>
              <a:rPr lang="sk-SK" sz="4500" dirty="0">
                <a:solidFill>
                  <a:srgbClr val="002060"/>
                </a:solidFill>
                <a:latin typeface="Arial" panose="020B0604020202020204" pitchFamily="34" charset="0"/>
                <a:cs typeface="Arial" panose="020B0604020202020204" pitchFamily="34" charset="0"/>
              </a:rPr>
              <a:t>, </a:t>
            </a:r>
            <a:r>
              <a:rPr lang="sk-SK" sz="4500" dirty="0" err="1">
                <a:solidFill>
                  <a:srgbClr val="002060"/>
                </a:solidFill>
                <a:latin typeface="Arial" panose="020B0604020202020204" pitchFamily="34" charset="0"/>
                <a:cs typeface="Arial" panose="020B0604020202020204" pitchFamily="34" charset="0"/>
              </a:rPr>
              <a:t>Vit</a:t>
            </a:r>
            <a:r>
              <a:rPr lang="sk-SK" sz="4500" dirty="0">
                <a:solidFill>
                  <a:srgbClr val="002060"/>
                </a:solidFill>
                <a:latin typeface="Arial" panose="020B0604020202020204" pitchFamily="34" charset="0"/>
                <a:cs typeface="Arial" panose="020B0604020202020204" pitchFamily="34" charset="0"/>
              </a:rPr>
              <a:t> Stritecky</a:t>
            </a:r>
            <a:r>
              <a:rPr lang="sk-SK" sz="4500" baseline="30000" dirty="0">
                <a:solidFill>
                  <a:srgbClr val="002060"/>
                </a:solidFill>
                <a:latin typeface="Arial" panose="020B0604020202020204" pitchFamily="34" charset="0"/>
                <a:cs typeface="Arial" panose="020B0604020202020204" pitchFamily="34" charset="0"/>
              </a:rPr>
              <a:t>3</a:t>
            </a:r>
            <a:r>
              <a:rPr lang="sk-SK" sz="4500" dirty="0">
                <a:solidFill>
                  <a:srgbClr val="002060"/>
                </a:solidFill>
                <a:latin typeface="Arial" panose="020B0604020202020204" pitchFamily="34" charset="0"/>
                <a:cs typeface="Arial" panose="020B0604020202020204" pitchFamily="34" charset="0"/>
              </a:rPr>
              <a:t>, Eliska Speldovay</a:t>
            </a:r>
            <a:r>
              <a:rPr lang="sk-SK" sz="4500" baseline="30000" dirty="0">
                <a:solidFill>
                  <a:srgbClr val="002060"/>
                </a:solidFill>
                <a:latin typeface="Arial" panose="020B0604020202020204" pitchFamily="34" charset="0"/>
                <a:cs typeface="Arial" panose="020B0604020202020204" pitchFamily="34" charset="0"/>
              </a:rPr>
              <a:t>4</a:t>
            </a:r>
            <a:r>
              <a:rPr lang="sk-SK" sz="4500" dirty="0">
                <a:solidFill>
                  <a:srgbClr val="002060"/>
                </a:solidFill>
                <a:latin typeface="Arial" panose="020B0604020202020204" pitchFamily="34" charset="0"/>
                <a:cs typeface="Arial" panose="020B0604020202020204" pitchFamily="34" charset="0"/>
              </a:rPr>
              <a:t>, </a:t>
            </a:r>
            <a:r>
              <a:rPr lang="sk-SK" sz="4500" dirty="0" err="1">
                <a:solidFill>
                  <a:srgbClr val="002060"/>
                </a:solidFill>
                <a:latin typeface="Arial" panose="020B0604020202020204" pitchFamily="34" charset="0"/>
                <a:cs typeface="Arial" panose="020B0604020202020204" pitchFamily="34" charset="0"/>
              </a:rPr>
              <a:t>Panagiota</a:t>
            </a:r>
            <a:r>
              <a:rPr lang="sk-SK" sz="4500" dirty="0">
                <a:solidFill>
                  <a:srgbClr val="002060"/>
                </a:solidFill>
                <a:latin typeface="Arial" panose="020B0604020202020204" pitchFamily="34" charset="0"/>
                <a:cs typeface="Arial" panose="020B0604020202020204" pitchFamily="34" charset="0"/>
              </a:rPr>
              <a:t> Benekou</a:t>
            </a:r>
            <a:r>
              <a:rPr lang="sk-SK" sz="4500" baseline="30000" dirty="0">
                <a:solidFill>
                  <a:srgbClr val="002060"/>
                </a:solidFill>
                <a:latin typeface="Arial" panose="020B0604020202020204" pitchFamily="34" charset="0"/>
                <a:cs typeface="Arial" panose="020B0604020202020204" pitchFamily="34" charset="0"/>
              </a:rPr>
              <a:t>5 </a:t>
            </a: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17624" y="6108007"/>
            <a:ext cx="29764040" cy="147097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sk-SK" sz="2300" i="1" dirty="0">
                <a:solidFill>
                  <a:srgbClr val="002060"/>
                </a:solidFill>
                <a:latin typeface="Arial" panose="020B0604020202020204" pitchFamily="34" charset="0"/>
                <a:cs typeface="Arial" panose="020B0604020202020204" pitchFamily="34" charset="0"/>
              </a:rPr>
              <a:t>1 </a:t>
            </a:r>
            <a:r>
              <a:rPr lang="en-US" sz="2300" i="1" dirty="0">
                <a:solidFill>
                  <a:srgbClr val="002060"/>
                </a:solidFill>
                <a:latin typeface="Arial" panose="020B0604020202020204" pitchFamily="34" charset="0"/>
                <a:cs typeface="Arial" panose="020B0604020202020204" pitchFamily="34" charset="0"/>
              </a:rPr>
              <a:t>VSB – </a:t>
            </a:r>
            <a:r>
              <a:rPr lang="cs-CZ" sz="2300" i="1" dirty="0">
                <a:solidFill>
                  <a:srgbClr val="002060"/>
                </a:solidFill>
                <a:latin typeface="Arial" panose="020B0604020202020204" pitchFamily="34" charset="0"/>
                <a:cs typeface="Arial" panose="020B0604020202020204" pitchFamily="34" charset="0"/>
              </a:rPr>
              <a:t>TUO</a:t>
            </a:r>
            <a:r>
              <a:rPr lang="en-US" sz="2300" i="1" dirty="0">
                <a:solidFill>
                  <a:srgbClr val="002060"/>
                </a:solidFill>
                <a:latin typeface="Arial" panose="020B0604020202020204" pitchFamily="34" charset="0"/>
                <a:cs typeface="Arial" panose="020B0604020202020204" pitchFamily="34" charset="0"/>
              </a:rPr>
              <a:t>, Faculty of Safety Engineering, </a:t>
            </a:r>
            <a:r>
              <a:rPr lang="en-US" sz="2300" i="1" dirty="0" err="1">
                <a:solidFill>
                  <a:srgbClr val="002060"/>
                </a:solidFill>
                <a:latin typeface="Arial" panose="020B0604020202020204" pitchFamily="34" charset="0"/>
                <a:cs typeface="Arial" panose="020B0604020202020204" pitchFamily="34" charset="0"/>
              </a:rPr>
              <a:t>Lumirova</a:t>
            </a:r>
            <a:r>
              <a:rPr lang="en-US" sz="2300" i="1" dirty="0">
                <a:solidFill>
                  <a:srgbClr val="002060"/>
                </a:solidFill>
                <a:latin typeface="Arial" panose="020B0604020202020204" pitchFamily="34" charset="0"/>
                <a:cs typeface="Arial" panose="020B0604020202020204" pitchFamily="34" charset="0"/>
              </a:rPr>
              <a:t> 13, 700 30 Ostrava, Czech Republic</a:t>
            </a:r>
            <a:endParaRPr lang="cs-CZ" sz="2300" i="1" dirty="0">
              <a:solidFill>
                <a:srgbClr val="002060"/>
              </a:solidFill>
              <a:latin typeface="Arial" panose="020B0604020202020204" pitchFamily="34" charset="0"/>
              <a:cs typeface="Arial" panose="020B0604020202020204" pitchFamily="34" charset="0"/>
            </a:endParaRPr>
          </a:p>
          <a:p>
            <a:pPr algn="l">
              <a:lnSpc>
                <a:spcPct val="110000"/>
              </a:lnSpc>
            </a:pPr>
            <a:r>
              <a:rPr lang="sk-SK" sz="2300" i="1" dirty="0">
                <a:solidFill>
                  <a:srgbClr val="002060"/>
                </a:solidFill>
                <a:latin typeface="Arial" panose="020B0604020202020204" pitchFamily="34" charset="0"/>
                <a:cs typeface="Arial" panose="020B0604020202020204" pitchFamily="34" charset="0"/>
              </a:rPr>
              <a:t>2 </a:t>
            </a:r>
            <a:r>
              <a:rPr lang="en-US" sz="2300" i="1" dirty="0">
                <a:solidFill>
                  <a:srgbClr val="002060"/>
                </a:solidFill>
                <a:latin typeface="Arial" panose="020B0604020202020204" pitchFamily="34" charset="0"/>
                <a:cs typeface="Arial" panose="020B0604020202020204" pitchFamily="34" charset="0"/>
              </a:rPr>
              <a:t>Tomas Bata University in Zlín, Faculty of Applied Informatics, </a:t>
            </a:r>
            <a:r>
              <a:rPr lang="en-US" sz="2300" i="1" dirty="0" err="1">
                <a:solidFill>
                  <a:srgbClr val="002060"/>
                </a:solidFill>
                <a:latin typeface="Arial" panose="020B0604020202020204" pitchFamily="34" charset="0"/>
                <a:cs typeface="Arial" panose="020B0604020202020204" pitchFamily="34" charset="0"/>
              </a:rPr>
              <a:t>Nad</a:t>
            </a:r>
            <a:r>
              <a:rPr lang="en-US" sz="2300" i="1" dirty="0">
                <a:solidFill>
                  <a:srgbClr val="002060"/>
                </a:solidFill>
                <a:latin typeface="Arial" panose="020B0604020202020204" pitchFamily="34" charset="0"/>
                <a:cs typeface="Arial" panose="020B0604020202020204" pitchFamily="34" charset="0"/>
              </a:rPr>
              <a:t> </a:t>
            </a:r>
            <a:r>
              <a:rPr lang="en-US" sz="2300" i="1" dirty="0" err="1">
                <a:solidFill>
                  <a:srgbClr val="002060"/>
                </a:solidFill>
                <a:latin typeface="Arial" panose="020B0604020202020204" pitchFamily="34" charset="0"/>
                <a:cs typeface="Arial" panose="020B0604020202020204" pitchFamily="34" charset="0"/>
              </a:rPr>
              <a:t>Stranemi</a:t>
            </a:r>
            <a:r>
              <a:rPr lang="en-US" sz="2300" i="1" dirty="0">
                <a:solidFill>
                  <a:srgbClr val="002060"/>
                </a:solidFill>
                <a:latin typeface="Arial" panose="020B0604020202020204" pitchFamily="34" charset="0"/>
                <a:cs typeface="Arial" panose="020B0604020202020204" pitchFamily="34" charset="0"/>
              </a:rPr>
              <a:t> 4511, 760 05 Zlín,</a:t>
            </a:r>
            <a:r>
              <a:rPr lang="cs-CZ" sz="2300" i="1" dirty="0">
                <a:solidFill>
                  <a:srgbClr val="002060"/>
                </a:solidFill>
                <a:latin typeface="Arial" panose="020B0604020202020204" pitchFamily="34" charset="0"/>
                <a:cs typeface="Arial" panose="020B0604020202020204" pitchFamily="34" charset="0"/>
              </a:rPr>
              <a:t> </a:t>
            </a:r>
            <a:r>
              <a:rPr lang="en-US" sz="2300" i="1" dirty="0">
                <a:solidFill>
                  <a:srgbClr val="002060"/>
                </a:solidFill>
                <a:latin typeface="Arial" panose="020B0604020202020204" pitchFamily="34" charset="0"/>
                <a:cs typeface="Arial" panose="020B0604020202020204" pitchFamily="34" charset="0"/>
              </a:rPr>
              <a:t>Czech Republic</a:t>
            </a:r>
            <a:endParaRPr lang="sk-SK" sz="2300" i="1" dirty="0">
              <a:solidFill>
                <a:srgbClr val="002060"/>
              </a:solidFill>
              <a:latin typeface="Arial" panose="020B0604020202020204" pitchFamily="34" charset="0"/>
              <a:cs typeface="Arial" panose="020B0604020202020204" pitchFamily="34" charset="0"/>
            </a:endParaRPr>
          </a:p>
          <a:p>
            <a:pPr algn="l">
              <a:lnSpc>
                <a:spcPct val="110000"/>
              </a:lnSpc>
            </a:pPr>
            <a:r>
              <a:rPr lang="sk-SK" sz="2300" i="1" dirty="0">
                <a:solidFill>
                  <a:srgbClr val="002060"/>
                </a:solidFill>
                <a:latin typeface="Arial" panose="020B0604020202020204" pitchFamily="34" charset="0"/>
                <a:cs typeface="Arial" panose="020B0604020202020204" pitchFamily="34" charset="0"/>
              </a:rPr>
              <a:t>3 </a:t>
            </a:r>
            <a:r>
              <a:rPr lang="sk-SK" sz="2300" i="1" dirty="0" err="1">
                <a:solidFill>
                  <a:srgbClr val="002060"/>
                </a:solidFill>
                <a:latin typeface="Arial" panose="020B0604020202020204" pitchFamily="34" charset="0"/>
                <a:cs typeface="Arial" panose="020B0604020202020204" pitchFamily="34" charset="0"/>
              </a:rPr>
              <a:t>Technological</a:t>
            </a:r>
            <a:r>
              <a:rPr lang="sk-SK" sz="2300" i="1" dirty="0">
                <a:solidFill>
                  <a:srgbClr val="002060"/>
                </a:solidFill>
                <a:latin typeface="Arial" panose="020B0604020202020204" pitchFamily="34" charset="0"/>
                <a:cs typeface="Arial" panose="020B0604020202020204" pitchFamily="34" charset="0"/>
              </a:rPr>
              <a:t> </a:t>
            </a:r>
            <a:r>
              <a:rPr lang="sk-SK" sz="2300" i="1" dirty="0" err="1">
                <a:solidFill>
                  <a:srgbClr val="002060"/>
                </a:solidFill>
                <a:latin typeface="Arial" panose="020B0604020202020204" pitchFamily="34" charset="0"/>
                <a:cs typeface="Arial" panose="020B0604020202020204" pitchFamily="34" charset="0"/>
              </a:rPr>
              <a:t>Platform</a:t>
            </a:r>
            <a:r>
              <a:rPr lang="sk-SK" sz="2300" i="1" dirty="0">
                <a:solidFill>
                  <a:srgbClr val="002060"/>
                </a:solidFill>
                <a:latin typeface="Arial" panose="020B0604020202020204" pitchFamily="34" charset="0"/>
                <a:cs typeface="Arial" panose="020B0604020202020204" pitchFamily="34" charset="0"/>
              </a:rPr>
              <a:t> Energy </a:t>
            </a:r>
            <a:r>
              <a:rPr lang="sk-SK" sz="2300" i="1" dirty="0" err="1">
                <a:solidFill>
                  <a:srgbClr val="002060"/>
                </a:solidFill>
                <a:latin typeface="Arial" panose="020B0604020202020204" pitchFamily="34" charset="0"/>
                <a:cs typeface="Arial" panose="020B0604020202020204" pitchFamily="34" charset="0"/>
              </a:rPr>
              <a:t>Security</a:t>
            </a:r>
            <a:r>
              <a:rPr lang="sk-SK" sz="2300" i="1" dirty="0">
                <a:solidFill>
                  <a:srgbClr val="002060"/>
                </a:solidFill>
                <a:latin typeface="Arial" panose="020B0604020202020204" pitchFamily="34" charset="0"/>
                <a:cs typeface="Arial" panose="020B0604020202020204" pitchFamily="34" charset="0"/>
              </a:rPr>
              <a:t> </a:t>
            </a:r>
            <a:r>
              <a:rPr lang="sk-SK" sz="2300" i="1" dirty="0" err="1">
                <a:solidFill>
                  <a:srgbClr val="002060"/>
                </a:solidFill>
                <a:latin typeface="Arial" panose="020B0604020202020204" pitchFamily="34" charset="0"/>
                <a:cs typeface="Arial" panose="020B0604020202020204" pitchFamily="34" charset="0"/>
              </a:rPr>
              <a:t>Czech</a:t>
            </a:r>
            <a:r>
              <a:rPr lang="sk-SK" sz="2300" i="1" dirty="0">
                <a:solidFill>
                  <a:srgbClr val="002060"/>
                </a:solidFill>
                <a:latin typeface="Arial" panose="020B0604020202020204" pitchFamily="34" charset="0"/>
                <a:cs typeface="Arial" panose="020B0604020202020204" pitchFamily="34" charset="0"/>
              </a:rPr>
              <a:t> </a:t>
            </a:r>
            <a:r>
              <a:rPr lang="sk-SK" sz="2300" i="1" dirty="0" err="1">
                <a:solidFill>
                  <a:srgbClr val="002060"/>
                </a:solidFill>
                <a:latin typeface="Arial" panose="020B0604020202020204" pitchFamily="34" charset="0"/>
                <a:cs typeface="Arial" panose="020B0604020202020204" pitchFamily="34" charset="0"/>
              </a:rPr>
              <a:t>Republic</a:t>
            </a:r>
            <a:r>
              <a:rPr lang="sk-SK" sz="2300" i="1" dirty="0">
                <a:solidFill>
                  <a:srgbClr val="002060"/>
                </a:solidFill>
                <a:latin typeface="Arial" panose="020B0604020202020204" pitchFamily="34" charset="0"/>
                <a:cs typeface="Arial" panose="020B0604020202020204" pitchFamily="34" charset="0"/>
              </a:rPr>
              <a:t>, V </a:t>
            </a:r>
            <a:r>
              <a:rPr lang="sk-SK" sz="2300" i="1" dirty="0" err="1">
                <a:solidFill>
                  <a:srgbClr val="002060"/>
                </a:solidFill>
                <a:latin typeface="Arial" panose="020B0604020202020204" pitchFamily="34" charset="0"/>
                <a:cs typeface="Arial" panose="020B0604020202020204" pitchFamily="34" charset="0"/>
              </a:rPr>
              <a:t>Holesovickach</a:t>
            </a:r>
            <a:r>
              <a:rPr lang="sk-SK" sz="2300" i="1" dirty="0">
                <a:solidFill>
                  <a:srgbClr val="002060"/>
                </a:solidFill>
                <a:latin typeface="Arial" panose="020B0604020202020204" pitchFamily="34" charset="0"/>
                <a:cs typeface="Arial" panose="020B0604020202020204" pitchFamily="34" charset="0"/>
              </a:rPr>
              <a:t> 1443/4, 180 00 Praha, </a:t>
            </a:r>
            <a:r>
              <a:rPr lang="sk-SK" sz="2300" i="1" dirty="0" err="1">
                <a:solidFill>
                  <a:srgbClr val="002060"/>
                </a:solidFill>
                <a:latin typeface="Arial" panose="020B0604020202020204" pitchFamily="34" charset="0"/>
                <a:cs typeface="Arial" panose="020B0604020202020204" pitchFamily="34" charset="0"/>
              </a:rPr>
              <a:t>Czech</a:t>
            </a:r>
            <a:r>
              <a:rPr lang="sk-SK" sz="2300" i="1" dirty="0">
                <a:solidFill>
                  <a:srgbClr val="002060"/>
                </a:solidFill>
                <a:latin typeface="Arial" panose="020B0604020202020204" pitchFamily="34" charset="0"/>
                <a:cs typeface="Arial" panose="020B0604020202020204" pitchFamily="34" charset="0"/>
              </a:rPr>
              <a:t> </a:t>
            </a:r>
            <a:r>
              <a:rPr lang="sk-SK" sz="2300" i="1" dirty="0" err="1">
                <a:solidFill>
                  <a:srgbClr val="002060"/>
                </a:solidFill>
                <a:latin typeface="Arial" panose="020B0604020202020204" pitchFamily="34" charset="0"/>
                <a:cs typeface="Arial" panose="020B0604020202020204" pitchFamily="34" charset="0"/>
              </a:rPr>
              <a:t>Republic</a:t>
            </a:r>
            <a:endParaRPr lang="sk-SK" sz="2300" i="1" dirty="0">
              <a:solidFill>
                <a:srgbClr val="002060"/>
              </a:solidFill>
              <a:latin typeface="Arial" panose="020B0604020202020204" pitchFamily="34" charset="0"/>
              <a:cs typeface="Arial" panose="020B0604020202020204" pitchFamily="34" charset="0"/>
            </a:endParaRPr>
          </a:p>
          <a:p>
            <a:pPr algn="l">
              <a:lnSpc>
                <a:spcPct val="110000"/>
              </a:lnSpc>
            </a:pPr>
            <a:r>
              <a:rPr lang="sk-SK" sz="2300" i="1" dirty="0">
                <a:solidFill>
                  <a:srgbClr val="002060"/>
                </a:solidFill>
                <a:latin typeface="Arial" panose="020B0604020202020204" pitchFamily="34" charset="0"/>
                <a:cs typeface="Arial" panose="020B0604020202020204" pitchFamily="34" charset="0"/>
              </a:rPr>
              <a:t>4 </a:t>
            </a:r>
            <a:r>
              <a:rPr lang="sk-SK" sz="2300" i="1" dirty="0" err="1">
                <a:solidFill>
                  <a:srgbClr val="002060"/>
                </a:solidFill>
                <a:latin typeface="Arial" panose="020B0604020202020204" pitchFamily="34" charset="0"/>
                <a:cs typeface="Arial" panose="020B0604020202020204" pitchFamily="34" charset="0"/>
              </a:rPr>
              <a:t>Czech</a:t>
            </a:r>
            <a:r>
              <a:rPr lang="sk-SK" sz="2300" i="1" dirty="0">
                <a:solidFill>
                  <a:srgbClr val="002060"/>
                </a:solidFill>
                <a:latin typeface="Arial" panose="020B0604020202020204" pitchFamily="34" charset="0"/>
                <a:cs typeface="Arial" panose="020B0604020202020204" pitchFamily="34" charset="0"/>
              </a:rPr>
              <a:t> </a:t>
            </a:r>
            <a:r>
              <a:rPr lang="sk-SK" sz="2300" i="1" dirty="0" err="1">
                <a:solidFill>
                  <a:srgbClr val="002060"/>
                </a:solidFill>
                <a:latin typeface="Arial" panose="020B0604020202020204" pitchFamily="34" charset="0"/>
                <a:cs typeface="Arial" panose="020B0604020202020204" pitchFamily="34" charset="0"/>
              </a:rPr>
              <a:t>Standardization</a:t>
            </a:r>
            <a:r>
              <a:rPr lang="sk-SK" sz="2300" i="1" dirty="0">
                <a:solidFill>
                  <a:srgbClr val="002060"/>
                </a:solidFill>
                <a:latin typeface="Arial" panose="020B0604020202020204" pitchFamily="34" charset="0"/>
                <a:cs typeface="Arial" panose="020B0604020202020204" pitchFamily="34" charset="0"/>
              </a:rPr>
              <a:t> </a:t>
            </a:r>
            <a:r>
              <a:rPr lang="sk-SK" sz="2300" i="1" dirty="0" err="1">
                <a:solidFill>
                  <a:srgbClr val="002060"/>
                </a:solidFill>
                <a:latin typeface="Arial" panose="020B0604020202020204" pitchFamily="34" charset="0"/>
                <a:cs typeface="Arial" panose="020B0604020202020204" pitchFamily="34" charset="0"/>
              </a:rPr>
              <a:t>Agency</a:t>
            </a:r>
            <a:r>
              <a:rPr lang="sk-SK" sz="2300" i="1" dirty="0">
                <a:solidFill>
                  <a:srgbClr val="002060"/>
                </a:solidFill>
                <a:latin typeface="Arial" panose="020B0604020202020204" pitchFamily="34" charset="0"/>
                <a:cs typeface="Arial" panose="020B0604020202020204" pitchFamily="34" charset="0"/>
              </a:rPr>
              <a:t>, Biskupsky </a:t>
            </a:r>
            <a:r>
              <a:rPr lang="sk-SK" sz="2300" i="1" dirty="0" err="1">
                <a:solidFill>
                  <a:srgbClr val="002060"/>
                </a:solidFill>
                <a:latin typeface="Arial" panose="020B0604020202020204" pitchFamily="34" charset="0"/>
                <a:cs typeface="Arial" panose="020B0604020202020204" pitchFamily="34" charset="0"/>
              </a:rPr>
              <a:t>dvur</a:t>
            </a:r>
            <a:r>
              <a:rPr lang="sk-SK" sz="2300" i="1" dirty="0">
                <a:solidFill>
                  <a:srgbClr val="002060"/>
                </a:solidFill>
                <a:latin typeface="Arial" panose="020B0604020202020204" pitchFamily="34" charset="0"/>
                <a:cs typeface="Arial" panose="020B0604020202020204" pitchFamily="34" charset="0"/>
              </a:rPr>
              <a:t> 1148/5, 110 00 Praha, </a:t>
            </a:r>
            <a:r>
              <a:rPr lang="sk-SK" sz="2300" i="1" dirty="0" err="1">
                <a:solidFill>
                  <a:srgbClr val="002060"/>
                </a:solidFill>
                <a:latin typeface="Arial" panose="020B0604020202020204" pitchFamily="34" charset="0"/>
                <a:cs typeface="Arial" panose="020B0604020202020204" pitchFamily="34" charset="0"/>
              </a:rPr>
              <a:t>Czech</a:t>
            </a:r>
            <a:r>
              <a:rPr lang="sk-SK" sz="2300" i="1" dirty="0">
                <a:solidFill>
                  <a:srgbClr val="002060"/>
                </a:solidFill>
                <a:latin typeface="Arial" panose="020B0604020202020204" pitchFamily="34" charset="0"/>
                <a:cs typeface="Arial" panose="020B0604020202020204" pitchFamily="34" charset="0"/>
              </a:rPr>
              <a:t> </a:t>
            </a:r>
            <a:r>
              <a:rPr lang="sk-SK" sz="2300" i="1" dirty="0" err="1">
                <a:solidFill>
                  <a:srgbClr val="002060"/>
                </a:solidFill>
                <a:latin typeface="Arial" panose="020B0604020202020204" pitchFamily="34" charset="0"/>
                <a:cs typeface="Arial" panose="020B0604020202020204" pitchFamily="34" charset="0"/>
              </a:rPr>
              <a:t>Republic</a:t>
            </a:r>
            <a:endParaRPr lang="sk-SK" sz="2300" i="1" dirty="0">
              <a:solidFill>
                <a:srgbClr val="002060"/>
              </a:solidFill>
              <a:latin typeface="Arial" panose="020B0604020202020204" pitchFamily="34" charset="0"/>
              <a:cs typeface="Arial" panose="020B0604020202020204" pitchFamily="34" charset="0"/>
            </a:endParaRPr>
          </a:p>
          <a:p>
            <a:pPr algn="l">
              <a:lnSpc>
                <a:spcPct val="110000"/>
              </a:lnSpc>
            </a:pPr>
            <a:r>
              <a:rPr lang="sk-SK" sz="2300" i="1" dirty="0">
                <a:solidFill>
                  <a:srgbClr val="002060"/>
                </a:solidFill>
                <a:latin typeface="Arial" panose="020B0604020202020204" pitchFamily="34" charset="0"/>
                <a:cs typeface="Arial" panose="020B0604020202020204" pitchFamily="34" charset="0"/>
              </a:rPr>
              <a:t>5 Center </a:t>
            </a:r>
            <a:r>
              <a:rPr lang="sk-SK" sz="2300" i="1" dirty="0" err="1">
                <a:solidFill>
                  <a:srgbClr val="002060"/>
                </a:solidFill>
                <a:latin typeface="Arial" panose="020B0604020202020204" pitchFamily="34" charset="0"/>
                <a:cs typeface="Arial" panose="020B0604020202020204" pitchFamily="34" charset="0"/>
              </a:rPr>
              <a:t>for</a:t>
            </a:r>
            <a:r>
              <a:rPr lang="sk-SK" sz="2300" i="1" dirty="0">
                <a:solidFill>
                  <a:srgbClr val="002060"/>
                </a:solidFill>
                <a:latin typeface="Arial" panose="020B0604020202020204" pitchFamily="34" charset="0"/>
                <a:cs typeface="Arial" panose="020B0604020202020204" pitchFamily="34" charset="0"/>
              </a:rPr>
              <a:t> </a:t>
            </a:r>
            <a:r>
              <a:rPr lang="sk-SK" sz="2300" i="1" dirty="0" err="1">
                <a:solidFill>
                  <a:srgbClr val="002060"/>
                </a:solidFill>
                <a:latin typeface="Arial" panose="020B0604020202020204" pitchFamily="34" charset="0"/>
                <a:cs typeface="Arial" panose="020B0604020202020204" pitchFamily="34" charset="0"/>
              </a:rPr>
              <a:t>Security</a:t>
            </a:r>
            <a:r>
              <a:rPr lang="sk-SK" sz="2300" i="1" dirty="0">
                <a:solidFill>
                  <a:srgbClr val="002060"/>
                </a:solidFill>
                <a:latin typeface="Arial" panose="020B0604020202020204" pitchFamily="34" charset="0"/>
                <a:cs typeface="Arial" panose="020B0604020202020204" pitchFamily="34" charset="0"/>
              </a:rPr>
              <a:t> </a:t>
            </a:r>
            <a:r>
              <a:rPr lang="sk-SK" sz="2300" i="1" dirty="0" err="1">
                <a:solidFill>
                  <a:srgbClr val="002060"/>
                </a:solidFill>
                <a:latin typeface="Arial" panose="020B0604020202020204" pitchFamily="34" charset="0"/>
                <a:cs typeface="Arial" panose="020B0604020202020204" pitchFamily="34" charset="0"/>
              </a:rPr>
              <a:t>Studies</a:t>
            </a:r>
            <a:r>
              <a:rPr lang="sk-SK" sz="2300" i="1" dirty="0">
                <a:solidFill>
                  <a:srgbClr val="002060"/>
                </a:solidFill>
                <a:latin typeface="Arial" panose="020B0604020202020204" pitchFamily="34" charset="0"/>
                <a:cs typeface="Arial" panose="020B0604020202020204" pitchFamily="34" charset="0"/>
              </a:rPr>
              <a:t>, P. </a:t>
            </a:r>
            <a:r>
              <a:rPr lang="sk-SK" sz="2300" i="1" dirty="0" err="1">
                <a:solidFill>
                  <a:srgbClr val="002060"/>
                </a:solidFill>
                <a:latin typeface="Arial" panose="020B0604020202020204" pitchFamily="34" charset="0"/>
                <a:cs typeface="Arial" panose="020B0604020202020204" pitchFamily="34" charset="0"/>
              </a:rPr>
              <a:t>Kanellopoulou</a:t>
            </a:r>
            <a:r>
              <a:rPr lang="sk-SK" sz="2300" i="1" dirty="0">
                <a:solidFill>
                  <a:srgbClr val="002060"/>
                </a:solidFill>
                <a:latin typeface="Arial" panose="020B0604020202020204" pitchFamily="34" charset="0"/>
                <a:cs typeface="Arial" panose="020B0604020202020204" pitchFamily="34" charset="0"/>
              </a:rPr>
              <a:t> 4, 101 77 </a:t>
            </a:r>
            <a:r>
              <a:rPr lang="sk-SK" sz="2300" i="1" dirty="0" err="1">
                <a:solidFill>
                  <a:srgbClr val="002060"/>
                </a:solidFill>
                <a:latin typeface="Arial" panose="020B0604020202020204" pitchFamily="34" charset="0"/>
                <a:cs typeface="Arial" panose="020B0604020202020204" pitchFamily="34" charset="0"/>
              </a:rPr>
              <a:t>Athens</a:t>
            </a:r>
            <a:r>
              <a:rPr lang="sk-SK" sz="2300" i="1" dirty="0">
                <a:solidFill>
                  <a:srgbClr val="002060"/>
                </a:solidFill>
                <a:latin typeface="Arial" panose="020B0604020202020204" pitchFamily="34" charset="0"/>
                <a:cs typeface="Arial" panose="020B0604020202020204" pitchFamily="34" charset="0"/>
              </a:rPr>
              <a:t>, </a:t>
            </a:r>
            <a:r>
              <a:rPr lang="sk-SK" sz="2300" i="1" dirty="0" err="1">
                <a:solidFill>
                  <a:srgbClr val="002060"/>
                </a:solidFill>
                <a:latin typeface="Arial" panose="020B0604020202020204" pitchFamily="34" charset="0"/>
                <a:cs typeface="Arial" panose="020B0604020202020204" pitchFamily="34" charset="0"/>
              </a:rPr>
              <a:t>Greece</a:t>
            </a:r>
            <a:endParaRPr lang="sk-SK" sz="2300" i="1" dirty="0">
              <a:solidFill>
                <a:srgbClr val="002060"/>
              </a:solidFill>
              <a:latin typeface="Arial" panose="020B0604020202020204" pitchFamily="34" charset="0"/>
              <a:cs typeface="Arial" panose="020B0604020202020204" pitchFamily="34" charset="0"/>
            </a:endParaRPr>
          </a:p>
          <a:p>
            <a:pPr algn="l">
              <a:lnSpc>
                <a:spcPct val="110000"/>
              </a:lnSpc>
            </a:pPr>
            <a:endParaRPr lang="sk-SK" sz="2300" i="1" dirty="0">
              <a:solidFill>
                <a:srgbClr val="002060"/>
              </a:solidFill>
              <a:latin typeface="Arial" panose="020B0604020202020204" pitchFamily="34" charset="0"/>
              <a:cs typeface="Arial" panose="020B0604020202020204" pitchFamily="34" charset="0"/>
            </a:endParaRP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3555143078"/>
              </p:ext>
            </p:extLst>
          </p:nvPr>
        </p:nvGraphicFramePr>
        <p:xfrm>
          <a:off x="1347570" y="7769152"/>
          <a:ext cx="29764038" cy="5391556"/>
        </p:xfrm>
        <a:graphic>
          <a:graphicData uri="http://schemas.openxmlformats.org/drawingml/2006/table">
            <a:tbl>
              <a:tblPr firstRow="1" bandRow="1">
                <a:tableStyleId>{5C22544A-7EE6-4342-B048-85BDC9FD1C3A}</a:tableStyleId>
              </a:tblPr>
              <a:tblGrid>
                <a:gridCol w="9921346">
                  <a:extLst>
                    <a:ext uri="{9D8B030D-6E8A-4147-A177-3AD203B41FA5}">
                      <a16:colId xmlns:a16="http://schemas.microsoft.com/office/drawing/2014/main" val="3004831674"/>
                    </a:ext>
                  </a:extLst>
                </a:gridCol>
                <a:gridCol w="9921346">
                  <a:extLst>
                    <a:ext uri="{9D8B030D-6E8A-4147-A177-3AD203B41FA5}">
                      <a16:colId xmlns:a16="http://schemas.microsoft.com/office/drawing/2014/main" val="1252346389"/>
                    </a:ext>
                  </a:extLst>
                </a:gridCol>
                <a:gridCol w="9921346">
                  <a:extLst>
                    <a:ext uri="{9D8B030D-6E8A-4147-A177-3AD203B41FA5}">
                      <a16:colId xmlns:a16="http://schemas.microsoft.com/office/drawing/2014/main" val="4221354044"/>
                    </a:ext>
                  </a:extLst>
                </a:gridCol>
              </a:tblGrid>
              <a:tr h="1032916">
                <a:tc gridSpan="3">
                  <a:txBody>
                    <a:bodyPr/>
                    <a:lstStyle/>
                    <a:p>
                      <a:pPr algn="ctr"/>
                      <a:r>
                        <a:rPr lang="sk-SK" sz="4500" cap="small" baseline="0" dirty="0" err="1">
                          <a:latin typeface="Arial" panose="020B0604020202020204" pitchFamily="34" charset="0"/>
                          <a:cs typeface="Arial" panose="020B0604020202020204" pitchFamily="34" charset="0"/>
                        </a:rPr>
                        <a:t>Introduction</a:t>
                      </a:r>
                      <a:endParaRPr lang="sk-SK" sz="4500" cap="small" baseline="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3400242">
                <a:tc>
                  <a:txBody>
                    <a:bodyPr/>
                    <a:lstStyle/>
                    <a:p>
                      <a:r>
                        <a:rPr lang="sk-SK" sz="3500" dirty="0" err="1">
                          <a:solidFill>
                            <a:srgbClr val="002060"/>
                          </a:solidFill>
                          <a:latin typeface="Arial" panose="020B0604020202020204" pitchFamily="34" charset="0"/>
                          <a:cs typeface="Arial" panose="020B0604020202020204" pitchFamily="34" charset="0"/>
                        </a:rPr>
                        <a:t>Large-scale</a:t>
                      </a:r>
                      <a:r>
                        <a:rPr lang="sk-SK" sz="3500" dirty="0">
                          <a:solidFill>
                            <a:srgbClr val="002060"/>
                          </a:solidFill>
                          <a:latin typeface="Arial" panose="020B0604020202020204" pitchFamily="34" charset="0"/>
                          <a:cs typeface="Arial" panose="020B0604020202020204" pitchFamily="34" charset="0"/>
                        </a:rPr>
                        <a:t> </a:t>
                      </a:r>
                      <a:r>
                        <a:rPr lang="sk-SK" sz="3500" dirty="0" err="1">
                          <a:solidFill>
                            <a:srgbClr val="002060"/>
                          </a:solidFill>
                          <a:latin typeface="Arial" panose="020B0604020202020204" pitchFamily="34" charset="0"/>
                          <a:cs typeface="Arial" panose="020B0604020202020204" pitchFamily="34" charset="0"/>
                        </a:rPr>
                        <a:t>disasters</a:t>
                      </a:r>
                      <a:r>
                        <a:rPr lang="sk-SK" sz="3500" dirty="0">
                          <a:solidFill>
                            <a:srgbClr val="002060"/>
                          </a:solidFill>
                          <a:latin typeface="Arial" panose="020B0604020202020204" pitchFamily="34" charset="0"/>
                          <a:cs typeface="Arial" panose="020B0604020202020204" pitchFamily="34" charset="0"/>
                        </a:rPr>
                        <a:t> </a:t>
                      </a:r>
                      <a:r>
                        <a:rPr lang="en-US" sz="3500" dirty="0">
                          <a:solidFill>
                            <a:srgbClr val="002060"/>
                          </a:solidFill>
                          <a:latin typeface="Arial" panose="020B0604020202020204" pitchFamily="34" charset="0"/>
                          <a:cs typeface="Arial" panose="020B0604020202020204" pitchFamily="34" charset="0"/>
                        </a:rPr>
                        <a:t>which can have fatal impacts not only on the population, but also on the infrastructure or the environment</a:t>
                      </a:r>
                      <a:r>
                        <a:rPr lang="sk-SK" sz="3500" dirty="0">
                          <a:solidFill>
                            <a:srgbClr val="002060"/>
                          </a:solidFill>
                          <a:latin typeface="Arial" panose="020B0604020202020204" pitchFamily="34" charset="0"/>
                          <a:cs typeface="Arial" panose="020B0604020202020204" pitchFamily="34" charset="0"/>
                        </a:rPr>
                        <a:t>. </a:t>
                      </a:r>
                      <a:r>
                        <a:rPr lang="en-US" sz="3500" dirty="0">
                          <a:solidFill>
                            <a:srgbClr val="002060"/>
                          </a:solidFill>
                          <a:latin typeface="Arial" panose="020B0604020202020204" pitchFamily="34" charset="0"/>
                          <a:cs typeface="Arial" panose="020B0604020202020204" pitchFamily="34" charset="0"/>
                        </a:rPr>
                        <a:t>Therefore, these disasters require the immediate deployment of the necessary Search and Rescue Teams for mitigation, repair, response and recovery.</a:t>
                      </a:r>
                      <a:endParaRPr lang="sk-SK" sz="350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r>
                        <a:rPr lang="en-US" sz="3500" dirty="0">
                          <a:solidFill>
                            <a:srgbClr val="002060"/>
                          </a:solidFill>
                          <a:latin typeface="Arial" panose="020B0604020202020204" pitchFamily="34" charset="0"/>
                          <a:cs typeface="Arial" panose="020B0604020202020204" pitchFamily="34" charset="0"/>
                        </a:rPr>
                        <a:t>In the context of High-Impact, Low-Probability Risks, individual states</a:t>
                      </a:r>
                      <a:endParaRPr lang="cs-CZ" sz="3500" dirty="0">
                        <a:solidFill>
                          <a:srgbClr val="002060"/>
                        </a:solidFill>
                        <a:latin typeface="Arial" panose="020B0604020202020204" pitchFamily="34" charset="0"/>
                        <a:cs typeface="Arial" panose="020B0604020202020204" pitchFamily="34" charset="0"/>
                      </a:endParaRPr>
                    </a:p>
                    <a:p>
                      <a:pPr marL="0" marR="0" lvl="0" indent="0" algn="l" defTabSz="3239902" rtl="0" eaLnBrk="1" fontAlgn="auto" latinLnBrk="0" hangingPunct="1">
                        <a:lnSpc>
                          <a:spcPct val="100000"/>
                        </a:lnSpc>
                        <a:spcBef>
                          <a:spcPts val="0"/>
                        </a:spcBef>
                        <a:spcAft>
                          <a:spcPts val="0"/>
                        </a:spcAft>
                        <a:buClrTx/>
                        <a:buSzTx/>
                        <a:buFontTx/>
                        <a:buNone/>
                        <a:tabLst/>
                        <a:defRPr/>
                      </a:pPr>
                      <a:r>
                        <a:rPr lang="en-US" sz="3500" dirty="0">
                          <a:solidFill>
                            <a:srgbClr val="002060"/>
                          </a:solidFill>
                          <a:latin typeface="Arial" panose="020B0604020202020204" pitchFamily="34" charset="0"/>
                          <a:cs typeface="Arial" panose="020B0604020202020204" pitchFamily="34" charset="0"/>
                        </a:rPr>
                        <a:t>have focused primarily</a:t>
                      </a:r>
                      <a:endParaRPr lang="cs-CZ" sz="3500" dirty="0">
                        <a:solidFill>
                          <a:srgbClr val="002060"/>
                        </a:solidFill>
                        <a:latin typeface="Arial" panose="020B0604020202020204" pitchFamily="34" charset="0"/>
                        <a:cs typeface="Arial" panose="020B0604020202020204" pitchFamily="34" charset="0"/>
                      </a:endParaRPr>
                    </a:p>
                    <a:p>
                      <a:pPr marL="0" marR="0" lvl="0" indent="0" algn="l" defTabSz="3239902" rtl="0" eaLnBrk="1" fontAlgn="auto" latinLnBrk="0" hangingPunct="1">
                        <a:lnSpc>
                          <a:spcPct val="100000"/>
                        </a:lnSpc>
                        <a:spcBef>
                          <a:spcPts val="0"/>
                        </a:spcBef>
                        <a:spcAft>
                          <a:spcPts val="0"/>
                        </a:spcAft>
                        <a:buClrTx/>
                        <a:buSzTx/>
                        <a:buFontTx/>
                        <a:buNone/>
                        <a:tabLst/>
                        <a:defRPr/>
                      </a:pPr>
                      <a:r>
                        <a:rPr lang="en-US" sz="3500" dirty="0">
                          <a:solidFill>
                            <a:srgbClr val="002060"/>
                          </a:solidFill>
                          <a:latin typeface="Arial" panose="020B0604020202020204" pitchFamily="34" charset="0"/>
                          <a:cs typeface="Arial" panose="020B0604020202020204" pitchFamily="34" charset="0"/>
                        </a:rPr>
                        <a:t>on training their special</a:t>
                      </a:r>
                      <a:endParaRPr lang="cs-CZ" sz="3500" dirty="0">
                        <a:solidFill>
                          <a:srgbClr val="002060"/>
                        </a:solidFill>
                        <a:latin typeface="Arial" panose="020B0604020202020204" pitchFamily="34" charset="0"/>
                        <a:cs typeface="Arial" panose="020B0604020202020204" pitchFamily="34" charset="0"/>
                      </a:endParaRPr>
                    </a:p>
                    <a:p>
                      <a:pPr marL="0" marR="0" lvl="0" indent="0" algn="l" defTabSz="3239902" rtl="0" eaLnBrk="1" fontAlgn="auto" latinLnBrk="0" hangingPunct="1">
                        <a:lnSpc>
                          <a:spcPct val="100000"/>
                        </a:lnSpc>
                        <a:spcBef>
                          <a:spcPts val="0"/>
                        </a:spcBef>
                        <a:spcAft>
                          <a:spcPts val="0"/>
                        </a:spcAft>
                        <a:buClrTx/>
                        <a:buSzTx/>
                        <a:buFontTx/>
                        <a:buNone/>
                        <a:tabLst/>
                        <a:defRPr/>
                      </a:pPr>
                      <a:r>
                        <a:rPr lang="en-US" sz="3500" dirty="0">
                          <a:solidFill>
                            <a:srgbClr val="002060"/>
                          </a:solidFill>
                          <a:latin typeface="Arial" panose="020B0604020202020204" pitchFamily="34" charset="0"/>
                          <a:cs typeface="Arial" panose="020B0604020202020204" pitchFamily="34" charset="0"/>
                        </a:rPr>
                        <a:t>forces in the event of an</a:t>
                      </a:r>
                      <a:endParaRPr lang="cs-CZ" sz="3500" dirty="0">
                        <a:solidFill>
                          <a:srgbClr val="002060"/>
                        </a:solidFill>
                        <a:latin typeface="Arial" panose="020B0604020202020204" pitchFamily="34" charset="0"/>
                        <a:cs typeface="Arial" panose="020B0604020202020204" pitchFamily="34" charset="0"/>
                      </a:endParaRPr>
                    </a:p>
                    <a:p>
                      <a:pPr marL="0" marR="0" lvl="0" indent="0" algn="l" defTabSz="3239902" rtl="0" eaLnBrk="1" fontAlgn="auto" latinLnBrk="0" hangingPunct="1">
                        <a:lnSpc>
                          <a:spcPct val="100000"/>
                        </a:lnSpc>
                        <a:spcBef>
                          <a:spcPts val="0"/>
                        </a:spcBef>
                        <a:spcAft>
                          <a:spcPts val="0"/>
                        </a:spcAft>
                        <a:buClrTx/>
                        <a:buSzTx/>
                        <a:buFontTx/>
                        <a:buNone/>
                        <a:tabLst/>
                        <a:defRPr/>
                      </a:pPr>
                      <a:r>
                        <a:rPr lang="en-US" sz="3500" dirty="0">
                          <a:solidFill>
                            <a:srgbClr val="002060"/>
                          </a:solidFill>
                          <a:latin typeface="Arial" panose="020B0604020202020204" pitchFamily="34" charset="0"/>
                          <a:cs typeface="Arial" panose="020B0604020202020204" pitchFamily="34" charset="0"/>
                        </a:rPr>
                        <a:t>incident involving CBRN-E </a:t>
                      </a:r>
                      <a:r>
                        <a:rPr lang="sk-SK" sz="3500" dirty="0">
                          <a:solidFill>
                            <a:srgbClr val="002060"/>
                          </a:solidFill>
                          <a:latin typeface="Arial" panose="020B0604020202020204" pitchFamily="34" charset="0"/>
                          <a:cs typeface="Arial" panose="020B0604020202020204" pitchFamily="34" charset="0"/>
                        </a:rPr>
                        <a:t>.</a:t>
                      </a: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US" sz="3500" dirty="0">
                          <a:solidFill>
                            <a:srgbClr val="002060"/>
                          </a:solidFill>
                          <a:latin typeface="Arial" panose="020B0604020202020204" pitchFamily="34" charset="0"/>
                          <a:cs typeface="Arial" panose="020B0604020202020204" pitchFamily="34" charset="0"/>
                        </a:rPr>
                        <a:t>The transportation of S&amp;R teams and their equipment thus becomes a significant logistical challenge, in which it is necessary to consider possible complications. Based on these facts, the aim of the article is to draw attention to the issue of transporting forces and resources of S&amp;R teams using the Trans-European Transport Network.</a:t>
                      </a:r>
                      <a:endParaRPr lang="sk-SK" sz="3500" dirty="0">
                        <a:solidFill>
                          <a:srgbClr val="002060"/>
                        </a:solidFill>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2455634834"/>
              </p:ext>
            </p:extLst>
          </p:nvPr>
        </p:nvGraphicFramePr>
        <p:xfrm>
          <a:off x="1317621" y="13552103"/>
          <a:ext cx="29764038" cy="4615917"/>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0">
                <a:tc>
                  <a:txBody>
                    <a:bodyPr/>
                    <a:lstStyle/>
                    <a:p>
                      <a:pPr algn="ctr"/>
                      <a:r>
                        <a:rPr lang="sk-SK" sz="4500" cap="small" baseline="0" dirty="0" err="1">
                          <a:latin typeface="Arial"/>
                          <a:cs typeface="Arial"/>
                        </a:rPr>
                        <a:t>materials</a:t>
                      </a:r>
                      <a:r>
                        <a:rPr lang="sk-SK" sz="4500" cap="small" baseline="0" dirty="0">
                          <a:latin typeface="Arial"/>
                          <a:cs typeface="Arial"/>
                        </a:rPr>
                        <a:t>,  </a:t>
                      </a:r>
                      <a:r>
                        <a:rPr lang="sk-SK" sz="4500" cap="small" baseline="0" dirty="0" err="1">
                          <a:latin typeface="Arial"/>
                          <a:cs typeface="Arial"/>
                        </a:rPr>
                        <a:t>methods</a:t>
                      </a:r>
                      <a:r>
                        <a:rPr lang="sk-SK" sz="4500" cap="small" baseline="0" dirty="0">
                          <a:latin typeface="Arial"/>
                          <a:cs typeface="Arial"/>
                        </a:rPr>
                        <a:t> &amp; </a:t>
                      </a:r>
                      <a:r>
                        <a:rPr lang="sk-SK" sz="4500" cap="small" baseline="0" dirty="0" err="1">
                          <a:latin typeface="Arial"/>
                          <a:cs typeface="Arial"/>
                        </a:rPr>
                        <a:t>implementation</a:t>
                      </a: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3838677">
                <a:tc>
                  <a:txBody>
                    <a:bodyPr/>
                    <a:lstStyle/>
                    <a:p>
                      <a:r>
                        <a:rPr lang="en-US" sz="3500" dirty="0">
                          <a:solidFill>
                            <a:srgbClr val="002060"/>
                          </a:solidFill>
                          <a:latin typeface="Arial" panose="020B0604020202020204" pitchFamily="34" charset="0"/>
                          <a:cs typeface="Arial" panose="020B0604020202020204" pitchFamily="34" charset="0"/>
                        </a:rPr>
                        <a:t>S&amp;R </a:t>
                      </a:r>
                      <a:r>
                        <a:rPr lang="en-US" sz="3500" dirty="0">
                          <a:solidFill>
                            <a:srgbClr val="002060"/>
                          </a:solidFill>
                          <a:latin typeface="Arial"/>
                          <a:cs typeface="Arial"/>
                        </a:rPr>
                        <a:t> teams play a key role in saving lives and rebuilding affected areas thanks to their self-sufficiency and multidisciplinary composition. These teams are equipped with advanced technologies to search for people, handle heavy structures and detect hazardous materials, including CBRN-E threats. These operations are among the most challenging because they require high expertise, specialized equipment and precise coordination. However, an effective emergency response also depends on the available transport infrastructure provided by the Trans-European Transport Network (TEN-T), which connects key transport routes in Europe, allowing the movement of rescue teams and their equipment. Thanks to its structure, which includes rail, road, water and air routes, the TEN-T plays a crucial role in crisis management and the recovery of affected areas.</a:t>
                      </a:r>
                      <a:endParaRPr lang="cs-CZ" sz="3500"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3381680174"/>
              </p:ext>
            </p:extLst>
          </p:nvPr>
        </p:nvGraphicFramePr>
        <p:xfrm>
          <a:off x="1347570" y="18715443"/>
          <a:ext cx="29764038" cy="14587968"/>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921686">
                <a:tc>
                  <a:txBody>
                    <a:bodyPr/>
                    <a:lstStyle/>
                    <a:p>
                      <a:pPr algn="ctr"/>
                      <a:r>
                        <a:rPr lang="sk-SK" sz="4500" cap="small" baseline="0" dirty="0" err="1">
                          <a:latin typeface="Arial"/>
                          <a:cs typeface="Arial"/>
                        </a:rPr>
                        <a:t>Results</a:t>
                      </a: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6833141">
                <a:tc>
                  <a:txBody>
                    <a:bodyPr/>
                    <a:lstStyle/>
                    <a:p>
                      <a:r>
                        <a:rPr lang="en-US" sz="3500" dirty="0">
                          <a:solidFill>
                            <a:srgbClr val="002060"/>
                          </a:solidFill>
                          <a:latin typeface="Arial"/>
                          <a:cs typeface="Arial"/>
                        </a:rPr>
                        <a:t>Although the TEN-T has a total of four types of transport infrastructure, road and air transport infrastructure in particular are among the most used modes of transport for </a:t>
                      </a:r>
                      <a:r>
                        <a:rPr lang="en-US" sz="3500" dirty="0">
                          <a:solidFill>
                            <a:srgbClr val="002060"/>
                          </a:solidFill>
                          <a:latin typeface="Arial" panose="020B0604020202020204" pitchFamily="34" charset="0"/>
                          <a:cs typeface="Arial" panose="020B0604020202020204" pitchFamily="34" charset="0"/>
                        </a:rPr>
                        <a:t>S&amp;R</a:t>
                      </a:r>
                      <a:r>
                        <a:rPr lang="en-US" sz="3500" dirty="0">
                          <a:solidFill>
                            <a:srgbClr val="002060"/>
                          </a:solidFill>
                          <a:latin typeface="Arial"/>
                          <a:cs typeface="Arial"/>
                        </a:rPr>
                        <a:t> teams in the European Union due to their speed and flexibility. However, the full use of road and air infrastructure for </a:t>
                      </a:r>
                      <a:r>
                        <a:rPr lang="en-US" sz="3500" dirty="0">
                          <a:solidFill>
                            <a:srgbClr val="002060"/>
                          </a:solidFill>
                          <a:latin typeface="Arial" panose="020B0604020202020204" pitchFamily="34" charset="0"/>
                          <a:cs typeface="Arial" panose="020B0604020202020204" pitchFamily="34" charset="0"/>
                        </a:rPr>
                        <a:t>S&amp;R</a:t>
                      </a:r>
                      <a:r>
                        <a:rPr lang="en-US" sz="3500" dirty="0">
                          <a:solidFill>
                            <a:srgbClr val="002060"/>
                          </a:solidFill>
                          <a:latin typeface="Arial"/>
                          <a:cs typeface="Arial"/>
                        </a:rPr>
                        <a:t> team transport presents a number of logistical challenges, which can be identified using the diagram illustrated.</a:t>
                      </a:r>
                      <a:endParaRPr lang="en-US" sz="1600" dirty="0">
                        <a:solidFill>
                          <a:schemeClr val="tx2"/>
                        </a:solidFill>
                        <a:effectLs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6833141">
                <a:tc>
                  <a:txBody>
                    <a:bodyPr/>
                    <a:lstStyle/>
                    <a:p>
                      <a:endParaRPr lang="sk-SK" sz="3500" dirty="0">
                        <a:solidFill>
                          <a:srgbClr val="002060"/>
                        </a:solidFill>
                        <a:latin typeface="Arial"/>
                        <a:cs typeface="Arial"/>
                      </a:endParaRPr>
                    </a:p>
                    <a:p>
                      <a:endParaRPr lang="sk-SK" sz="3500" dirty="0">
                        <a:solidFill>
                          <a:srgbClr val="002060"/>
                        </a:solidFill>
                        <a:latin typeface="Arial"/>
                        <a:cs typeface="Arial"/>
                      </a:endParaRPr>
                    </a:p>
                    <a:p>
                      <a:endParaRPr lang="sk-SK" sz="3500" dirty="0">
                        <a:solidFill>
                          <a:srgbClr val="002060"/>
                        </a:solidFill>
                        <a:latin typeface="Arial"/>
                        <a:cs typeface="Arial"/>
                      </a:endParaRPr>
                    </a:p>
                    <a:p>
                      <a:endParaRPr lang="sk-SK" sz="3500" dirty="0">
                        <a:solidFill>
                          <a:srgbClr val="002060"/>
                        </a:solidFill>
                        <a:latin typeface="Arial"/>
                        <a:cs typeface="Arial"/>
                      </a:endParaRPr>
                    </a:p>
                    <a:p>
                      <a:endParaRPr lang="sk-SK" sz="3500" dirty="0">
                        <a:solidFill>
                          <a:srgbClr val="002060"/>
                        </a:solidFill>
                        <a:latin typeface="Arial"/>
                        <a:cs typeface="Arial"/>
                      </a:endParaRPr>
                    </a:p>
                    <a:p>
                      <a:endParaRPr lang="sk-SK" sz="3500" dirty="0">
                        <a:solidFill>
                          <a:srgbClr val="002060"/>
                        </a:solidFill>
                        <a:latin typeface="Arial"/>
                        <a:cs typeface="Arial"/>
                      </a:endParaRPr>
                    </a:p>
                    <a:p>
                      <a:endParaRPr lang="sk-SK" sz="3500" dirty="0">
                        <a:solidFill>
                          <a:srgbClr val="002060"/>
                        </a:solidFill>
                        <a:latin typeface="Arial"/>
                        <a:cs typeface="Arial"/>
                      </a:endParaRPr>
                    </a:p>
                    <a:p>
                      <a:endParaRPr lang="cs-CZ" sz="3500" dirty="0">
                        <a:solidFill>
                          <a:srgbClr val="002060"/>
                        </a:solidFill>
                        <a:latin typeface="Arial"/>
                        <a:cs typeface="Arial"/>
                      </a:endParaRPr>
                    </a:p>
                    <a:p>
                      <a:endParaRPr lang="cs-CZ" sz="3500" dirty="0">
                        <a:solidFill>
                          <a:srgbClr val="002060"/>
                        </a:solidFill>
                        <a:latin typeface="Arial"/>
                        <a:cs typeface="Arial"/>
                      </a:endParaRPr>
                    </a:p>
                    <a:p>
                      <a:r>
                        <a:rPr lang="en-US" sz="3500" dirty="0">
                          <a:solidFill>
                            <a:srgbClr val="002060"/>
                          </a:solidFill>
                          <a:latin typeface="Arial"/>
                          <a:cs typeface="Arial"/>
                        </a:rPr>
                        <a:t>The diagram illustrated above is used to systematically identify and </a:t>
                      </a:r>
                      <a:r>
                        <a:rPr lang="en-US" sz="3500" dirty="0" err="1">
                          <a:solidFill>
                            <a:srgbClr val="002060"/>
                          </a:solidFill>
                          <a:latin typeface="Arial"/>
                          <a:cs typeface="Arial"/>
                        </a:rPr>
                        <a:t>analyse</a:t>
                      </a:r>
                      <a:r>
                        <a:rPr lang="en-US" sz="3500" dirty="0">
                          <a:solidFill>
                            <a:srgbClr val="002060"/>
                          </a:solidFill>
                          <a:latin typeface="Arial"/>
                          <a:cs typeface="Arial"/>
                        </a:rPr>
                        <a:t> the key factors affecting the effectiveness </a:t>
                      </a:r>
                      <a:r>
                        <a:rPr lang="en-US" sz="3500">
                          <a:solidFill>
                            <a:srgbClr val="002060"/>
                          </a:solidFill>
                          <a:latin typeface="Arial"/>
                          <a:cs typeface="Arial"/>
                        </a:rPr>
                        <a:t>of </a:t>
                      </a:r>
                      <a:r>
                        <a:rPr lang="en-US" sz="3500">
                          <a:solidFill>
                            <a:srgbClr val="002060"/>
                          </a:solidFill>
                          <a:latin typeface="Arial" panose="020B0604020202020204" pitchFamily="34" charset="0"/>
                          <a:cs typeface="Arial" panose="020B0604020202020204" pitchFamily="34" charset="0"/>
                        </a:rPr>
                        <a:t>S&amp;R</a:t>
                      </a:r>
                      <a:r>
                        <a:rPr lang="en-US" sz="3500">
                          <a:solidFill>
                            <a:srgbClr val="002060"/>
                          </a:solidFill>
                          <a:latin typeface="Arial"/>
                          <a:cs typeface="Arial"/>
                        </a:rPr>
                        <a:t> </a:t>
                      </a:r>
                      <a:r>
                        <a:rPr lang="en-US" sz="3500" dirty="0">
                          <a:solidFill>
                            <a:srgbClr val="002060"/>
                          </a:solidFill>
                          <a:latin typeface="Arial"/>
                          <a:cs typeface="Arial"/>
                        </a:rPr>
                        <a:t>operations. It helps to visually illustrate the root causes of problems and their interrelationships, facilitating their understanding and finding optimal solutions. It is intended primarily for crisis managers, emergency services and security professionals involved in the planning and implementation of rescue operations.</a:t>
                      </a:r>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278915686"/>
              </p:ext>
            </p:extLst>
          </p:nvPr>
        </p:nvGraphicFramePr>
        <p:xfrm>
          <a:off x="1317621" y="33903191"/>
          <a:ext cx="29764038" cy="6202680"/>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751032">
                <a:tc>
                  <a:txBody>
                    <a:bodyPr/>
                    <a:lstStyle/>
                    <a:p>
                      <a:pPr algn="ctr"/>
                      <a:r>
                        <a:rPr lang="sk-SK" sz="4500" cap="small" baseline="0" dirty="0" err="1">
                          <a:solidFill>
                            <a:schemeClr val="bg1"/>
                          </a:solidFill>
                          <a:latin typeface="Arial" panose="020B0604020202020204" pitchFamily="34" charset="0"/>
                          <a:cs typeface="Arial" panose="020B0604020202020204" pitchFamily="34" charset="0"/>
                        </a:rPr>
                        <a:t>conclusion</a:t>
                      </a:r>
                      <a:r>
                        <a:rPr lang="sk-SK" sz="4500" cap="small" baseline="0" dirty="0">
                          <a:solidFill>
                            <a:schemeClr val="bg1"/>
                          </a:solidFill>
                          <a:latin typeface="Arial" panose="020B0604020202020204" pitchFamily="34" charset="0"/>
                          <a:cs typeface="Arial" panose="020B0604020202020204" pitchFamily="34" charset="0"/>
                        </a:rPr>
                        <a:t> &amp; </a:t>
                      </a:r>
                      <a:r>
                        <a:rPr lang="sk-SK" sz="4500" cap="small" baseline="0" dirty="0" err="1">
                          <a:solidFill>
                            <a:schemeClr val="bg1"/>
                          </a:solidFill>
                          <a:latin typeface="Arial" panose="020B0604020202020204" pitchFamily="34" charset="0"/>
                          <a:cs typeface="Arial" panose="020B0604020202020204" pitchFamily="34" charset="0"/>
                        </a:rPr>
                        <a:t>implementation</a:t>
                      </a:r>
                      <a:r>
                        <a:rPr lang="sk-SK" sz="4500" cap="small" baseline="0" dirty="0">
                          <a:solidFill>
                            <a:schemeClr val="bg1"/>
                          </a:solidFill>
                          <a:latin typeface="Arial" panose="020B0604020202020204" pitchFamily="34" charset="0"/>
                          <a:cs typeface="Arial" panose="020B0604020202020204" pitchFamily="34" charset="0"/>
                        </a:rPr>
                        <a:t> </a:t>
                      </a:r>
                      <a:r>
                        <a:rPr lang="sk-SK" sz="4500" cap="small" baseline="0" dirty="0" err="1">
                          <a:solidFill>
                            <a:schemeClr val="bg1"/>
                          </a:solidFill>
                          <a:latin typeface="Arial" panose="020B0604020202020204" pitchFamily="34" charset="0"/>
                          <a:cs typeface="Arial" panose="020B0604020202020204" pitchFamily="34" charset="0"/>
                        </a:rPr>
                        <a:t>path</a:t>
                      </a:r>
                      <a:endParaRPr lang="sk-SK" sz="4500" cap="small" baseline="0" dirty="0">
                        <a:solidFill>
                          <a:schemeClr val="bg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5242493">
                <a:tc>
                  <a:txBody>
                    <a:bodyPr/>
                    <a:lstStyle/>
                    <a:p>
                      <a:r>
                        <a:rPr lang="en-US" sz="3500" dirty="0">
                          <a:latin typeface="Arial" panose="020B0604020202020204" pitchFamily="34" charset="0"/>
                          <a:cs typeface="Arial" panose="020B0604020202020204" pitchFamily="34" charset="0"/>
                        </a:rPr>
                        <a:t>The response to incidents that have a large-scale impact on the population, infrastructure or environment is handled in the European Union not only by emergency services and other agencies, but also by specialized teams known as Search and Rescue Teams. Based on the nature of the incident (e.g. earthquake or terrorist attack using CBRN-E), these specialized teams are sent to various international rescue operations. Although the resolution of each incident represents a considerable logistical challenge, insufficient attention is paid to the transportation of S&amp;R teams and their equipment.</a:t>
                      </a:r>
                    </a:p>
                    <a:p>
                      <a:r>
                        <a:rPr lang="en-US" sz="3500" dirty="0">
                          <a:latin typeface="Arial" panose="020B0604020202020204" pitchFamily="34" charset="0"/>
                          <a:cs typeface="Arial" panose="020B0604020202020204" pitchFamily="34" charset="0"/>
                        </a:rPr>
                        <a:t>In the context of the transport of S&amp;R teams, air and road transport can be considered the most important within the Trans-European Transport Network (TEN-T). Since it is necessary to transport a significant amount of equipment in a short time for incident resolution, possible elements of the given infrastructures and their limiting factors were identified in this regard, which are mainly the meteorological situation, technical limitations of transport infrastructures, current traffic situations and organizational and legal obstacles.</a:t>
                      </a:r>
                    </a:p>
                    <a:p>
                      <a:endParaRPr lang="sk-SK" sz="35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3711651331"/>
              </p:ext>
            </p:extLst>
          </p:nvPr>
        </p:nvGraphicFramePr>
        <p:xfrm>
          <a:off x="1317621" y="40653294"/>
          <a:ext cx="29764038" cy="1935480"/>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237553">
                <a:tc>
                  <a:txBody>
                    <a:bodyPr/>
                    <a:lstStyle/>
                    <a:p>
                      <a:pPr algn="ctr"/>
                      <a:r>
                        <a:rPr lang="sk-SK" sz="4500" cap="small" baseline="0" dirty="0" err="1">
                          <a:latin typeface="Arial" panose="020B0604020202020204" pitchFamily="34" charset="0"/>
                          <a:cs typeface="Arial" panose="020B0604020202020204" pitchFamily="34" charset="0"/>
                        </a:rPr>
                        <a:t>acknowledgements</a:t>
                      </a:r>
                      <a:endParaRPr lang="sk-SK" sz="4500" cap="small" baseline="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685863">
                <a:tc>
                  <a:txBody>
                    <a:bodyPr/>
                    <a:lstStyle/>
                    <a:p>
                      <a:pPr lvl="0">
                        <a:buNone/>
                      </a:pPr>
                      <a:r>
                        <a:rPr lang="en-US" sz="3500" kern="1200" noProof="1">
                          <a:solidFill>
                            <a:srgbClr val="002060"/>
                          </a:solidFill>
                          <a:latin typeface="Arial"/>
                          <a:ea typeface="+mn-ea"/>
                          <a:cs typeface="Arial"/>
                        </a:rPr>
                        <a:t>This work was supported by Horizon Europe [grant number 101121167] and by Technology Agency of the Czech Republic [grant number CK03000182].</a:t>
                      </a:r>
                      <a:endParaRPr lang="en-US" sz="3500" kern="1200" dirty="0">
                        <a:solidFill>
                          <a:srgbClr val="002060"/>
                        </a:solidFill>
                        <a:latin typeface="Arial"/>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86871" y="311049"/>
            <a:ext cx="6822254" cy="2870417"/>
          </a:xfrm>
          <a:prstGeom prst="rect">
            <a:avLst/>
          </a:prstGeom>
        </p:spPr>
      </p:pic>
      <p:pic>
        <p:nvPicPr>
          <p:cNvPr id="11" name="Obrázek 10" descr="Obsah obrázku text, snímek obrazovky, Písmo, design&#10;&#10;Obsah vygenerovaný umělou inteligencí může být nesprávný.">
            <a:extLst>
              <a:ext uri="{FF2B5EF4-FFF2-40B4-BE49-F238E27FC236}">
                <a16:creationId xmlns:a16="http://schemas.microsoft.com/office/drawing/2014/main" id="{CFE459B8-51A5-834D-C7C3-E84604D642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74527" y="21825224"/>
            <a:ext cx="27603380" cy="8902869"/>
          </a:xfrm>
          <a:prstGeom prst="rect">
            <a:avLst/>
          </a:prstGeom>
        </p:spPr>
      </p:pic>
      <p:pic>
        <p:nvPicPr>
          <p:cNvPr id="13" name="Obrázek 12" descr="Obsah obrázku Grafika, kreslené, umění, lebka&#10;&#10;Obsah vygenerovaný umělou inteligencí může být nesprávný.">
            <a:extLst>
              <a:ext uri="{FF2B5EF4-FFF2-40B4-BE49-F238E27FC236}">
                <a16:creationId xmlns:a16="http://schemas.microsoft.com/office/drawing/2014/main" id="{1B7A5D53-ED1B-A7A8-6D6A-710A62D77AC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076217" y="9663120"/>
            <a:ext cx="4876800" cy="2257425"/>
          </a:xfrm>
          <a:prstGeom prst="rect">
            <a:avLst/>
          </a:prstGeom>
        </p:spPr>
      </p:pic>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1313</TotalTime>
  <Words>780</Words>
  <Application>Microsoft Office PowerPoint</Application>
  <PresentationFormat>Vlastní</PresentationFormat>
  <Paragraphs>35</Paragraphs>
  <Slides>1</Slides>
  <Notes>0</Notes>
  <HiddenSlides>0</HiddenSlides>
  <MMClips>0</MMClips>
  <ScaleCrop>false</ScaleCrop>
  <HeadingPairs>
    <vt:vector size="6" baseType="variant">
      <vt:variant>
        <vt:lpstr>Použitá písma</vt:lpstr>
      </vt:variant>
      <vt:variant>
        <vt:i4>3</vt:i4>
      </vt:variant>
      <vt:variant>
        <vt:lpstr>Motiv</vt:lpstr>
      </vt:variant>
      <vt:variant>
        <vt:i4>1</vt:i4>
      </vt:variant>
      <vt:variant>
        <vt:lpstr>Nadpisy snímků</vt:lpstr>
      </vt:variant>
      <vt:variant>
        <vt:i4>1</vt:i4>
      </vt:variant>
    </vt:vector>
  </HeadingPairs>
  <TitlesOfParts>
    <vt:vector size="5" baseType="lpstr">
      <vt:lpstr>Aptos</vt:lpstr>
      <vt:lpstr>Aptos Display</vt:lpstr>
      <vt:lpstr>Arial</vt:lpstr>
      <vt:lpstr>Motív Office</vt:lpstr>
      <vt:lpstr>Use of TEN-T for the movement of Search &amp; Rescue teams within the framework of CBRN-E response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Janeckova Heidi</cp:lastModifiedBy>
  <cp:revision>9</cp:revision>
  <dcterms:created xsi:type="dcterms:W3CDTF">2024-08-16T05:44:32Z</dcterms:created>
  <dcterms:modified xsi:type="dcterms:W3CDTF">2025-04-04T15:42:33Z</dcterms:modified>
</cp:coreProperties>
</file>